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tags/tag1.xml" ContentType="application/vnd.openxmlformats-officedocument.presentationml.tags+xml"/>
  <Override PartName="/ppt/notesSlides/notesSlide137.xml" ContentType="application/vnd.openxmlformats-officedocument.presentationml.notesSlide+xml"/>
  <Override PartName="/ppt/tags/tag2.xml" ContentType="application/vnd.openxmlformats-officedocument.presentationml.tags+xml"/>
  <Override PartName="/ppt/notesSlides/notesSlide138.xml" ContentType="application/vnd.openxmlformats-officedocument.presentationml.notesSlide+xml"/>
  <Override PartName="/ppt/tags/tag3.xml" ContentType="application/vnd.openxmlformats-officedocument.presentationml.tags+xml"/>
  <Override PartName="/ppt/notesSlides/notesSlide139.xml" ContentType="application/vnd.openxmlformats-officedocument.presentationml.notesSlide+xml"/>
  <Override PartName="/ppt/tags/tag4.xml" ContentType="application/vnd.openxmlformats-officedocument.presentationml.tags+xml"/>
  <Override PartName="/ppt/notesSlides/notesSlide140.xml" ContentType="application/vnd.openxmlformats-officedocument.presentationml.notesSlide+xml"/>
  <Override PartName="/ppt/tags/tag5.xml" ContentType="application/vnd.openxmlformats-officedocument.presentationml.tags+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154"/>
  </p:notesMasterIdLst>
  <p:sldIdLst>
    <p:sldId id="1070" r:id="rId3"/>
    <p:sldId id="900" r:id="rId4"/>
    <p:sldId id="978" r:id="rId5"/>
    <p:sldId id="1015" r:id="rId6"/>
    <p:sldId id="979" r:id="rId7"/>
    <p:sldId id="985" r:id="rId8"/>
    <p:sldId id="941" r:id="rId9"/>
    <p:sldId id="930" r:id="rId10"/>
    <p:sldId id="899" r:id="rId11"/>
    <p:sldId id="1027" r:id="rId12"/>
    <p:sldId id="901" r:id="rId13"/>
    <p:sldId id="975" r:id="rId14"/>
    <p:sldId id="976" r:id="rId15"/>
    <p:sldId id="977" r:id="rId16"/>
    <p:sldId id="981" r:id="rId17"/>
    <p:sldId id="986" r:id="rId18"/>
    <p:sldId id="1044" r:id="rId19"/>
    <p:sldId id="1046" r:id="rId20"/>
    <p:sldId id="1045" r:id="rId21"/>
    <p:sldId id="1047" r:id="rId22"/>
    <p:sldId id="1017" r:id="rId23"/>
    <p:sldId id="987" r:id="rId24"/>
    <p:sldId id="1000" r:id="rId25"/>
    <p:sldId id="1001" r:id="rId26"/>
    <p:sldId id="1002" r:id="rId27"/>
    <p:sldId id="999" r:id="rId28"/>
    <p:sldId id="998" r:id="rId29"/>
    <p:sldId id="939" r:id="rId30"/>
    <p:sldId id="980" r:id="rId31"/>
    <p:sldId id="902" r:id="rId32"/>
    <p:sldId id="1018" r:id="rId33"/>
    <p:sldId id="936" r:id="rId34"/>
    <p:sldId id="938" r:id="rId35"/>
    <p:sldId id="1032" r:id="rId36"/>
    <p:sldId id="1031" r:id="rId37"/>
    <p:sldId id="934" r:id="rId38"/>
    <p:sldId id="1089" r:id="rId39"/>
    <p:sldId id="991" r:id="rId40"/>
    <p:sldId id="1028" r:id="rId41"/>
    <p:sldId id="937" r:id="rId42"/>
    <p:sldId id="1066" r:id="rId43"/>
    <p:sldId id="992" r:id="rId44"/>
    <p:sldId id="926" r:id="rId45"/>
    <p:sldId id="923" r:id="rId46"/>
    <p:sldId id="1007" r:id="rId47"/>
    <p:sldId id="917" r:id="rId48"/>
    <p:sldId id="1067" r:id="rId49"/>
    <p:sldId id="1068" r:id="rId50"/>
    <p:sldId id="1056" r:id="rId51"/>
    <p:sldId id="1008" r:id="rId52"/>
    <p:sldId id="1009" r:id="rId53"/>
    <p:sldId id="1011" r:id="rId54"/>
    <p:sldId id="1021" r:id="rId55"/>
    <p:sldId id="1020" r:id="rId56"/>
    <p:sldId id="1023" r:id="rId57"/>
    <p:sldId id="1022" r:id="rId58"/>
    <p:sldId id="1024" r:id="rId59"/>
    <p:sldId id="1040" r:id="rId60"/>
    <p:sldId id="1041" r:id="rId61"/>
    <p:sldId id="1012" r:id="rId62"/>
    <p:sldId id="1019" r:id="rId63"/>
    <p:sldId id="1042" r:id="rId64"/>
    <p:sldId id="1043" r:id="rId65"/>
    <p:sldId id="1010" r:id="rId66"/>
    <p:sldId id="993" r:id="rId67"/>
    <p:sldId id="915" r:id="rId68"/>
    <p:sldId id="1025" r:id="rId69"/>
    <p:sldId id="1060" r:id="rId70"/>
    <p:sldId id="1079" r:id="rId71"/>
    <p:sldId id="1080" r:id="rId72"/>
    <p:sldId id="1053" r:id="rId73"/>
    <p:sldId id="1055" r:id="rId74"/>
    <p:sldId id="1057" r:id="rId75"/>
    <p:sldId id="1058" r:id="rId76"/>
    <p:sldId id="1059" r:id="rId77"/>
    <p:sldId id="1061" r:id="rId78"/>
    <p:sldId id="1062" r:id="rId79"/>
    <p:sldId id="1033" r:id="rId80"/>
    <p:sldId id="1035" r:id="rId81"/>
    <p:sldId id="1037" r:id="rId82"/>
    <p:sldId id="1050" r:id="rId83"/>
    <p:sldId id="1038" r:id="rId84"/>
    <p:sldId id="1039" r:id="rId85"/>
    <p:sldId id="1036" r:id="rId86"/>
    <p:sldId id="913" r:id="rId87"/>
    <p:sldId id="1034" r:id="rId88"/>
    <p:sldId id="947" r:id="rId89"/>
    <p:sldId id="974" r:id="rId90"/>
    <p:sldId id="919" r:id="rId91"/>
    <p:sldId id="928" r:id="rId92"/>
    <p:sldId id="1069" r:id="rId93"/>
    <p:sldId id="927" r:id="rId94"/>
    <p:sldId id="916" r:id="rId95"/>
    <p:sldId id="1071" r:id="rId96"/>
    <p:sldId id="994" r:id="rId97"/>
    <p:sldId id="995" r:id="rId98"/>
    <p:sldId id="1048" r:id="rId99"/>
    <p:sldId id="920" r:id="rId100"/>
    <p:sldId id="929" r:id="rId101"/>
    <p:sldId id="953" r:id="rId102"/>
    <p:sldId id="954" r:id="rId103"/>
    <p:sldId id="955" r:id="rId104"/>
    <p:sldId id="1049" r:id="rId105"/>
    <p:sldId id="957" r:id="rId106"/>
    <p:sldId id="958" r:id="rId107"/>
    <p:sldId id="1072" r:id="rId108"/>
    <p:sldId id="1063" r:id="rId109"/>
    <p:sldId id="1065" r:id="rId110"/>
    <p:sldId id="1073" r:id="rId111"/>
    <p:sldId id="940" r:id="rId112"/>
    <p:sldId id="996" r:id="rId113"/>
    <p:sldId id="945" r:id="rId114"/>
    <p:sldId id="1051" r:id="rId115"/>
    <p:sldId id="949" r:id="rId116"/>
    <p:sldId id="1052" r:id="rId117"/>
    <p:sldId id="1074" r:id="rId118"/>
    <p:sldId id="948" r:id="rId119"/>
    <p:sldId id="950" r:id="rId120"/>
    <p:sldId id="951" r:id="rId121"/>
    <p:sldId id="997" r:id="rId122"/>
    <p:sldId id="921" r:id="rId123"/>
    <p:sldId id="952" r:id="rId124"/>
    <p:sldId id="959" r:id="rId125"/>
    <p:sldId id="960" r:id="rId126"/>
    <p:sldId id="961" r:id="rId127"/>
    <p:sldId id="963" r:id="rId128"/>
    <p:sldId id="964" r:id="rId129"/>
    <p:sldId id="965" r:id="rId130"/>
    <p:sldId id="984" r:id="rId131"/>
    <p:sldId id="1081" r:id="rId132"/>
    <p:sldId id="1082" r:id="rId133"/>
    <p:sldId id="1083" r:id="rId134"/>
    <p:sldId id="1085" r:id="rId135"/>
    <p:sldId id="1086" r:id="rId136"/>
    <p:sldId id="1087" r:id="rId137"/>
    <p:sldId id="1088" r:id="rId138"/>
    <p:sldId id="1075" r:id="rId139"/>
    <p:sldId id="1076" r:id="rId140"/>
    <p:sldId id="1077" r:id="rId141"/>
    <p:sldId id="1078" r:id="rId142"/>
    <p:sldId id="971" r:id="rId143"/>
    <p:sldId id="982" r:id="rId144"/>
    <p:sldId id="904" r:id="rId145"/>
    <p:sldId id="906" r:id="rId146"/>
    <p:sldId id="907" r:id="rId147"/>
    <p:sldId id="908" r:id="rId148"/>
    <p:sldId id="905" r:id="rId149"/>
    <p:sldId id="909" r:id="rId150"/>
    <p:sldId id="911" r:id="rId151"/>
    <p:sldId id="910" r:id="rId152"/>
    <p:sldId id="1084" r:id="rId1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070"/>
            <p14:sldId id="900"/>
            <p14:sldId id="978"/>
            <p14:sldId id="1015"/>
            <p14:sldId id="979"/>
            <p14:sldId id="985"/>
            <p14:sldId id="941"/>
            <p14:sldId id="930"/>
            <p14:sldId id="899"/>
            <p14:sldId id="1027"/>
            <p14:sldId id="901"/>
            <p14:sldId id="975"/>
            <p14:sldId id="976"/>
            <p14:sldId id="977"/>
            <p14:sldId id="981"/>
            <p14:sldId id="986"/>
            <p14:sldId id="1044"/>
            <p14:sldId id="1046"/>
            <p14:sldId id="1045"/>
            <p14:sldId id="1047"/>
            <p14:sldId id="1017"/>
            <p14:sldId id="987"/>
            <p14:sldId id="1000"/>
            <p14:sldId id="1001"/>
            <p14:sldId id="1002"/>
            <p14:sldId id="999"/>
            <p14:sldId id="998"/>
            <p14:sldId id="939"/>
            <p14:sldId id="980"/>
            <p14:sldId id="902"/>
            <p14:sldId id="1018"/>
            <p14:sldId id="936"/>
            <p14:sldId id="938"/>
            <p14:sldId id="1032"/>
            <p14:sldId id="1031"/>
            <p14:sldId id="934"/>
            <p14:sldId id="1089"/>
            <p14:sldId id="991"/>
            <p14:sldId id="1028"/>
            <p14:sldId id="937"/>
            <p14:sldId id="1066"/>
            <p14:sldId id="992"/>
            <p14:sldId id="926"/>
            <p14:sldId id="923"/>
            <p14:sldId id="1007"/>
            <p14:sldId id="917"/>
            <p14:sldId id="1067"/>
            <p14:sldId id="1068"/>
            <p14:sldId id="1056"/>
            <p14:sldId id="1008"/>
            <p14:sldId id="1009"/>
            <p14:sldId id="1011"/>
            <p14:sldId id="1021"/>
            <p14:sldId id="1020"/>
            <p14:sldId id="1023"/>
            <p14:sldId id="1022"/>
            <p14:sldId id="1024"/>
            <p14:sldId id="1040"/>
            <p14:sldId id="1041"/>
            <p14:sldId id="1012"/>
            <p14:sldId id="1019"/>
            <p14:sldId id="1042"/>
            <p14:sldId id="1043"/>
            <p14:sldId id="1010"/>
            <p14:sldId id="993"/>
            <p14:sldId id="915"/>
            <p14:sldId id="1025"/>
            <p14:sldId id="1060"/>
            <p14:sldId id="1079"/>
            <p14:sldId id="1080"/>
            <p14:sldId id="1053"/>
            <p14:sldId id="1055"/>
            <p14:sldId id="1057"/>
            <p14:sldId id="1058"/>
            <p14:sldId id="1059"/>
            <p14:sldId id="1061"/>
            <p14:sldId id="1062"/>
            <p14:sldId id="1033"/>
            <p14:sldId id="1035"/>
            <p14:sldId id="1037"/>
            <p14:sldId id="1050"/>
            <p14:sldId id="1038"/>
            <p14:sldId id="1039"/>
            <p14:sldId id="1036"/>
            <p14:sldId id="913"/>
            <p14:sldId id="1034"/>
            <p14:sldId id="947"/>
            <p14:sldId id="974"/>
            <p14:sldId id="919"/>
            <p14:sldId id="928"/>
            <p14:sldId id="1069"/>
            <p14:sldId id="927"/>
            <p14:sldId id="916"/>
            <p14:sldId id="1071"/>
            <p14:sldId id="994"/>
            <p14:sldId id="995"/>
            <p14:sldId id="1048"/>
            <p14:sldId id="920"/>
            <p14:sldId id="929"/>
            <p14:sldId id="953"/>
            <p14:sldId id="954"/>
            <p14:sldId id="955"/>
            <p14:sldId id="1049"/>
            <p14:sldId id="957"/>
            <p14:sldId id="958"/>
            <p14:sldId id="1072"/>
            <p14:sldId id="1063"/>
            <p14:sldId id="1065"/>
            <p14:sldId id="1073"/>
            <p14:sldId id="940"/>
            <p14:sldId id="996"/>
            <p14:sldId id="945"/>
            <p14:sldId id="1051"/>
            <p14:sldId id="949"/>
            <p14:sldId id="1052"/>
            <p14:sldId id="1074"/>
            <p14:sldId id="948"/>
            <p14:sldId id="950"/>
            <p14:sldId id="951"/>
            <p14:sldId id="997"/>
            <p14:sldId id="921"/>
            <p14:sldId id="952"/>
            <p14:sldId id="959"/>
            <p14:sldId id="960"/>
            <p14:sldId id="961"/>
            <p14:sldId id="963"/>
            <p14:sldId id="964"/>
            <p14:sldId id="965"/>
            <p14:sldId id="984"/>
            <p14:sldId id="1081"/>
            <p14:sldId id="1082"/>
            <p14:sldId id="1083"/>
            <p14:sldId id="1085"/>
            <p14:sldId id="1086"/>
            <p14:sldId id="1087"/>
            <p14:sldId id="1088"/>
            <p14:sldId id="1075"/>
            <p14:sldId id="1076"/>
            <p14:sldId id="1077"/>
            <p14:sldId id="1078"/>
            <p14:sldId id="971"/>
            <p14:sldId id="982"/>
            <p14:sldId id="904"/>
            <p14:sldId id="906"/>
            <p14:sldId id="907"/>
            <p14:sldId id="908"/>
            <p14:sldId id="905"/>
            <p14:sldId id="909"/>
            <p14:sldId id="911"/>
            <p14:sldId id="910"/>
            <p14:sldId id="10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 id="3" name="NingZhangPKU" initials="N" lastIdx="15" clrIdx="2">
    <p:extLst>
      <p:ext uri="{19B8F6BF-5375-455C-9EA6-DF929625EA0E}">
        <p15:presenceInfo xmlns:p15="http://schemas.microsoft.com/office/powerpoint/2012/main" userId="NingZhangPKU" providerId="None"/>
      </p:ext>
    </p:extLst>
  </p:cmAuthor>
  <p:cmAuthor id="4" name="Zhang Ning" initials="ZN" lastIdx="49" clrIdx="3">
    <p:extLst>
      <p:ext uri="{19B8F6BF-5375-455C-9EA6-DF929625EA0E}">
        <p15:presenceInfo xmlns:p15="http://schemas.microsoft.com/office/powerpoint/2012/main" userId="322d6fe2076363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9A0001"/>
    <a:srgbClr val="063771"/>
    <a:srgbClr val="BFBFBF"/>
    <a:srgbClr val="CEAB6E"/>
    <a:srgbClr val="A6A6A6"/>
    <a:srgbClr val="B1B1B1"/>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2" autoAdjust="0"/>
    <p:restoredTop sz="88743" autoAdjust="0"/>
  </p:normalViewPr>
  <p:slideViewPr>
    <p:cSldViewPr snapToGrid="0">
      <p:cViewPr varScale="1">
        <p:scale>
          <a:sx n="94" d="100"/>
          <a:sy n="94" d="100"/>
        </p:scale>
        <p:origin x="108" y="168"/>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2024/12/3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238964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7472778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100</a:t>
            </a:fld>
            <a:endParaRPr lang="zh-CN" altLang="en-US"/>
          </a:p>
        </p:txBody>
      </p:sp>
    </p:spTree>
    <p:extLst>
      <p:ext uri="{BB962C8B-B14F-4D97-AF65-F5344CB8AC3E}">
        <p14:creationId xmlns:p14="http://schemas.microsoft.com/office/powerpoint/2010/main" val="9220387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101</a:t>
            </a:fld>
            <a:endParaRPr lang="zh-CN" altLang="en-US"/>
          </a:p>
        </p:txBody>
      </p:sp>
    </p:spTree>
    <p:extLst>
      <p:ext uri="{BB962C8B-B14F-4D97-AF65-F5344CB8AC3E}">
        <p14:creationId xmlns:p14="http://schemas.microsoft.com/office/powerpoint/2010/main" val="28254132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102</a:t>
            </a:fld>
            <a:endParaRPr lang="zh-CN" altLang="en-US"/>
          </a:p>
        </p:txBody>
      </p:sp>
    </p:spTree>
    <p:extLst>
      <p:ext uri="{BB962C8B-B14F-4D97-AF65-F5344CB8AC3E}">
        <p14:creationId xmlns:p14="http://schemas.microsoft.com/office/powerpoint/2010/main" val="1099433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103</a:t>
            </a:fld>
            <a:endParaRPr lang="zh-CN" altLang="en-US"/>
          </a:p>
        </p:txBody>
      </p:sp>
    </p:spTree>
    <p:extLst>
      <p:ext uri="{BB962C8B-B14F-4D97-AF65-F5344CB8AC3E}">
        <p14:creationId xmlns:p14="http://schemas.microsoft.com/office/powerpoint/2010/main" val="39017207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104</a:t>
            </a:fld>
            <a:endParaRPr lang="zh-CN" altLang="en-US"/>
          </a:p>
        </p:txBody>
      </p:sp>
    </p:spTree>
    <p:extLst>
      <p:ext uri="{BB962C8B-B14F-4D97-AF65-F5344CB8AC3E}">
        <p14:creationId xmlns:p14="http://schemas.microsoft.com/office/powerpoint/2010/main" val="29996477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105</a:t>
            </a:fld>
            <a:endParaRPr lang="zh-CN" altLang="en-US"/>
          </a:p>
        </p:txBody>
      </p:sp>
    </p:spTree>
    <p:extLst>
      <p:ext uri="{BB962C8B-B14F-4D97-AF65-F5344CB8AC3E}">
        <p14:creationId xmlns:p14="http://schemas.microsoft.com/office/powerpoint/2010/main" val="25641599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106</a:t>
            </a:fld>
            <a:endParaRPr lang="zh-CN" altLang="en-US"/>
          </a:p>
        </p:txBody>
      </p:sp>
    </p:spTree>
    <p:extLst>
      <p:ext uri="{BB962C8B-B14F-4D97-AF65-F5344CB8AC3E}">
        <p14:creationId xmlns:p14="http://schemas.microsoft.com/office/powerpoint/2010/main" val="25938187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107</a:t>
            </a:fld>
            <a:endParaRPr lang="zh-CN" altLang="en-US"/>
          </a:p>
        </p:txBody>
      </p:sp>
    </p:spTree>
    <p:extLst>
      <p:ext uri="{BB962C8B-B14F-4D97-AF65-F5344CB8AC3E}">
        <p14:creationId xmlns:p14="http://schemas.microsoft.com/office/powerpoint/2010/main" val="2673565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108</a:t>
            </a:fld>
            <a:endParaRPr lang="zh-CN" altLang="en-US"/>
          </a:p>
        </p:txBody>
      </p:sp>
    </p:spTree>
    <p:extLst>
      <p:ext uri="{BB962C8B-B14F-4D97-AF65-F5344CB8AC3E}">
        <p14:creationId xmlns:p14="http://schemas.microsoft.com/office/powerpoint/2010/main" val="32597997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109</a:t>
            </a:fld>
            <a:endParaRPr lang="zh-CN" altLang="en-US"/>
          </a:p>
        </p:txBody>
      </p:sp>
    </p:spTree>
    <p:extLst>
      <p:ext uri="{BB962C8B-B14F-4D97-AF65-F5344CB8AC3E}">
        <p14:creationId xmlns:p14="http://schemas.microsoft.com/office/powerpoint/2010/main" val="1419884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7698587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110</a:t>
            </a:fld>
            <a:endParaRPr lang="zh-CN" altLang="en-US"/>
          </a:p>
        </p:txBody>
      </p:sp>
    </p:spTree>
    <p:extLst>
      <p:ext uri="{BB962C8B-B14F-4D97-AF65-F5344CB8AC3E}">
        <p14:creationId xmlns:p14="http://schemas.microsoft.com/office/powerpoint/2010/main" val="34675333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111</a:t>
            </a:fld>
            <a:endParaRPr lang="zh-CN" altLang="en-US"/>
          </a:p>
        </p:txBody>
      </p:sp>
    </p:spTree>
    <p:extLst>
      <p:ext uri="{BB962C8B-B14F-4D97-AF65-F5344CB8AC3E}">
        <p14:creationId xmlns:p14="http://schemas.microsoft.com/office/powerpoint/2010/main" val="7119531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Add some examples </a:t>
            </a:r>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112</a:t>
            </a:fld>
            <a:endParaRPr lang="zh-CN" altLang="en-US"/>
          </a:p>
        </p:txBody>
      </p:sp>
    </p:spTree>
    <p:extLst>
      <p:ext uri="{BB962C8B-B14F-4D97-AF65-F5344CB8AC3E}">
        <p14:creationId xmlns:p14="http://schemas.microsoft.com/office/powerpoint/2010/main" val="19901574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Add some examples </a:t>
            </a:r>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113</a:t>
            </a:fld>
            <a:endParaRPr lang="zh-CN" altLang="en-US"/>
          </a:p>
        </p:txBody>
      </p:sp>
    </p:spTree>
    <p:extLst>
      <p:ext uri="{BB962C8B-B14F-4D97-AF65-F5344CB8AC3E}">
        <p14:creationId xmlns:p14="http://schemas.microsoft.com/office/powerpoint/2010/main" val="21316542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114</a:t>
            </a:fld>
            <a:endParaRPr lang="zh-CN" altLang="en-US"/>
          </a:p>
        </p:txBody>
      </p:sp>
    </p:spTree>
    <p:extLst>
      <p:ext uri="{BB962C8B-B14F-4D97-AF65-F5344CB8AC3E}">
        <p14:creationId xmlns:p14="http://schemas.microsoft.com/office/powerpoint/2010/main" val="5861375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115</a:t>
            </a:fld>
            <a:endParaRPr lang="zh-CN" altLang="en-US"/>
          </a:p>
        </p:txBody>
      </p:sp>
    </p:spTree>
    <p:extLst>
      <p:ext uri="{BB962C8B-B14F-4D97-AF65-F5344CB8AC3E}">
        <p14:creationId xmlns:p14="http://schemas.microsoft.com/office/powerpoint/2010/main" val="32880428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116</a:t>
            </a:fld>
            <a:endParaRPr lang="zh-CN" altLang="en-US"/>
          </a:p>
        </p:txBody>
      </p:sp>
    </p:spTree>
    <p:extLst>
      <p:ext uri="{BB962C8B-B14F-4D97-AF65-F5344CB8AC3E}">
        <p14:creationId xmlns:p14="http://schemas.microsoft.com/office/powerpoint/2010/main" val="4930865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Add some examples </a:t>
            </a:r>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117</a:t>
            </a:fld>
            <a:endParaRPr lang="zh-CN" altLang="en-US"/>
          </a:p>
        </p:txBody>
      </p:sp>
    </p:spTree>
    <p:extLst>
      <p:ext uri="{BB962C8B-B14F-4D97-AF65-F5344CB8AC3E}">
        <p14:creationId xmlns:p14="http://schemas.microsoft.com/office/powerpoint/2010/main" val="18383064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118</a:t>
            </a:fld>
            <a:endParaRPr lang="zh-CN" altLang="en-US"/>
          </a:p>
        </p:txBody>
      </p:sp>
    </p:spTree>
    <p:extLst>
      <p:ext uri="{BB962C8B-B14F-4D97-AF65-F5344CB8AC3E}">
        <p14:creationId xmlns:p14="http://schemas.microsoft.com/office/powerpoint/2010/main" val="22245086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119</a:t>
            </a:fld>
            <a:endParaRPr lang="zh-CN" altLang="en-US"/>
          </a:p>
        </p:txBody>
      </p:sp>
    </p:spTree>
    <p:extLst>
      <p:ext uri="{BB962C8B-B14F-4D97-AF65-F5344CB8AC3E}">
        <p14:creationId xmlns:p14="http://schemas.microsoft.com/office/powerpoint/2010/main" val="218304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12881896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120</a:t>
            </a:fld>
            <a:endParaRPr lang="zh-CN" altLang="en-US"/>
          </a:p>
        </p:txBody>
      </p:sp>
    </p:spTree>
    <p:extLst>
      <p:ext uri="{BB962C8B-B14F-4D97-AF65-F5344CB8AC3E}">
        <p14:creationId xmlns:p14="http://schemas.microsoft.com/office/powerpoint/2010/main" val="6648051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121</a:t>
            </a:fld>
            <a:endParaRPr lang="zh-CN" altLang="en-US"/>
          </a:p>
        </p:txBody>
      </p:sp>
    </p:spTree>
    <p:extLst>
      <p:ext uri="{BB962C8B-B14F-4D97-AF65-F5344CB8AC3E}">
        <p14:creationId xmlns:p14="http://schemas.microsoft.com/office/powerpoint/2010/main" val="31331742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122</a:t>
            </a:fld>
            <a:endParaRPr lang="zh-CN" altLang="en-US"/>
          </a:p>
        </p:txBody>
      </p:sp>
    </p:spTree>
    <p:extLst>
      <p:ext uri="{BB962C8B-B14F-4D97-AF65-F5344CB8AC3E}">
        <p14:creationId xmlns:p14="http://schemas.microsoft.com/office/powerpoint/2010/main" val="37564674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123</a:t>
            </a:fld>
            <a:endParaRPr lang="zh-CN" altLang="en-US"/>
          </a:p>
        </p:txBody>
      </p:sp>
    </p:spTree>
    <p:extLst>
      <p:ext uri="{BB962C8B-B14F-4D97-AF65-F5344CB8AC3E}">
        <p14:creationId xmlns:p14="http://schemas.microsoft.com/office/powerpoint/2010/main" val="9421619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124</a:t>
            </a:fld>
            <a:endParaRPr lang="zh-CN" altLang="en-US"/>
          </a:p>
        </p:txBody>
      </p:sp>
    </p:spTree>
    <p:extLst>
      <p:ext uri="{BB962C8B-B14F-4D97-AF65-F5344CB8AC3E}">
        <p14:creationId xmlns:p14="http://schemas.microsoft.com/office/powerpoint/2010/main" val="16478187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125</a:t>
            </a:fld>
            <a:endParaRPr lang="zh-CN" altLang="en-US"/>
          </a:p>
        </p:txBody>
      </p:sp>
    </p:spTree>
    <p:extLst>
      <p:ext uri="{BB962C8B-B14F-4D97-AF65-F5344CB8AC3E}">
        <p14:creationId xmlns:p14="http://schemas.microsoft.com/office/powerpoint/2010/main" val="24225555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126</a:t>
            </a:fld>
            <a:endParaRPr lang="zh-CN" altLang="en-US"/>
          </a:p>
        </p:txBody>
      </p:sp>
    </p:spTree>
    <p:extLst>
      <p:ext uri="{BB962C8B-B14F-4D97-AF65-F5344CB8AC3E}">
        <p14:creationId xmlns:p14="http://schemas.microsoft.com/office/powerpoint/2010/main" val="15277194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127</a:t>
            </a:fld>
            <a:endParaRPr lang="zh-CN" altLang="en-US"/>
          </a:p>
        </p:txBody>
      </p:sp>
    </p:spTree>
    <p:extLst>
      <p:ext uri="{BB962C8B-B14F-4D97-AF65-F5344CB8AC3E}">
        <p14:creationId xmlns:p14="http://schemas.microsoft.com/office/powerpoint/2010/main" val="37233618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128</a:t>
            </a:fld>
            <a:endParaRPr lang="zh-CN" altLang="en-US"/>
          </a:p>
        </p:txBody>
      </p:sp>
    </p:spTree>
    <p:extLst>
      <p:ext uri="{BB962C8B-B14F-4D97-AF65-F5344CB8AC3E}">
        <p14:creationId xmlns:p14="http://schemas.microsoft.com/office/powerpoint/2010/main" val="8636046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129</a:t>
            </a:fld>
            <a:endParaRPr lang="zh-CN" altLang="en-US"/>
          </a:p>
        </p:txBody>
      </p:sp>
    </p:spTree>
    <p:extLst>
      <p:ext uri="{BB962C8B-B14F-4D97-AF65-F5344CB8AC3E}">
        <p14:creationId xmlns:p14="http://schemas.microsoft.com/office/powerpoint/2010/main" val="94694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337784566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130</a:t>
            </a:fld>
            <a:endParaRPr lang="zh-CN" altLang="en-US"/>
          </a:p>
        </p:txBody>
      </p:sp>
    </p:spTree>
    <p:extLst>
      <p:ext uri="{BB962C8B-B14F-4D97-AF65-F5344CB8AC3E}">
        <p14:creationId xmlns:p14="http://schemas.microsoft.com/office/powerpoint/2010/main" val="25042199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131</a:t>
            </a:fld>
            <a:endParaRPr lang="zh-CN" altLang="en-US"/>
          </a:p>
        </p:txBody>
      </p:sp>
    </p:spTree>
    <p:extLst>
      <p:ext uri="{BB962C8B-B14F-4D97-AF65-F5344CB8AC3E}">
        <p14:creationId xmlns:p14="http://schemas.microsoft.com/office/powerpoint/2010/main" val="16110543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132</a:t>
            </a:fld>
            <a:endParaRPr lang="zh-CN" altLang="en-US"/>
          </a:p>
        </p:txBody>
      </p:sp>
    </p:spTree>
    <p:extLst>
      <p:ext uri="{BB962C8B-B14F-4D97-AF65-F5344CB8AC3E}">
        <p14:creationId xmlns:p14="http://schemas.microsoft.com/office/powerpoint/2010/main" val="25357865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133</a:t>
            </a:fld>
            <a:endParaRPr lang="zh-CN" altLang="en-US"/>
          </a:p>
        </p:txBody>
      </p:sp>
    </p:spTree>
    <p:extLst>
      <p:ext uri="{BB962C8B-B14F-4D97-AF65-F5344CB8AC3E}">
        <p14:creationId xmlns:p14="http://schemas.microsoft.com/office/powerpoint/2010/main" val="34700941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134</a:t>
            </a:fld>
            <a:endParaRPr lang="zh-CN" altLang="en-US"/>
          </a:p>
        </p:txBody>
      </p:sp>
    </p:spTree>
    <p:extLst>
      <p:ext uri="{BB962C8B-B14F-4D97-AF65-F5344CB8AC3E}">
        <p14:creationId xmlns:p14="http://schemas.microsoft.com/office/powerpoint/2010/main" val="16157592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135</a:t>
            </a:fld>
            <a:endParaRPr lang="zh-CN" altLang="en-US"/>
          </a:p>
        </p:txBody>
      </p:sp>
    </p:spTree>
    <p:extLst>
      <p:ext uri="{BB962C8B-B14F-4D97-AF65-F5344CB8AC3E}">
        <p14:creationId xmlns:p14="http://schemas.microsoft.com/office/powerpoint/2010/main" val="7781576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136</a:t>
            </a:fld>
            <a:endParaRPr lang="zh-CN" altLang="en-US"/>
          </a:p>
        </p:txBody>
      </p:sp>
    </p:spTree>
    <p:extLst>
      <p:ext uri="{BB962C8B-B14F-4D97-AF65-F5344CB8AC3E}">
        <p14:creationId xmlns:p14="http://schemas.microsoft.com/office/powerpoint/2010/main" val="13519944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137</a:t>
            </a:fld>
            <a:endParaRPr lang="zh-CN" altLang="en-US"/>
          </a:p>
        </p:txBody>
      </p:sp>
    </p:spTree>
    <p:extLst>
      <p:ext uri="{BB962C8B-B14F-4D97-AF65-F5344CB8AC3E}">
        <p14:creationId xmlns:p14="http://schemas.microsoft.com/office/powerpoint/2010/main" val="24649090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138</a:t>
            </a:fld>
            <a:endParaRPr lang="zh-CN" altLang="en-US"/>
          </a:p>
        </p:txBody>
      </p:sp>
    </p:spTree>
    <p:extLst>
      <p:ext uri="{BB962C8B-B14F-4D97-AF65-F5344CB8AC3E}">
        <p14:creationId xmlns:p14="http://schemas.microsoft.com/office/powerpoint/2010/main" val="21678619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139</a:t>
            </a:fld>
            <a:endParaRPr lang="zh-CN" altLang="en-US"/>
          </a:p>
        </p:txBody>
      </p:sp>
    </p:spTree>
    <p:extLst>
      <p:ext uri="{BB962C8B-B14F-4D97-AF65-F5344CB8AC3E}">
        <p14:creationId xmlns:p14="http://schemas.microsoft.com/office/powerpoint/2010/main" val="395137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42761248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140</a:t>
            </a:fld>
            <a:endParaRPr lang="zh-CN" altLang="en-US"/>
          </a:p>
        </p:txBody>
      </p:sp>
    </p:spTree>
    <p:extLst>
      <p:ext uri="{BB962C8B-B14F-4D97-AF65-F5344CB8AC3E}">
        <p14:creationId xmlns:p14="http://schemas.microsoft.com/office/powerpoint/2010/main" val="4634177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141</a:t>
            </a:fld>
            <a:endParaRPr lang="zh-CN" altLang="en-US"/>
          </a:p>
        </p:txBody>
      </p:sp>
    </p:spTree>
    <p:extLst>
      <p:ext uri="{BB962C8B-B14F-4D97-AF65-F5344CB8AC3E}">
        <p14:creationId xmlns:p14="http://schemas.microsoft.com/office/powerpoint/2010/main" val="33585392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142</a:t>
            </a:fld>
            <a:endParaRPr lang="zh-CN" altLang="en-US"/>
          </a:p>
        </p:txBody>
      </p:sp>
    </p:spTree>
    <p:extLst>
      <p:ext uri="{BB962C8B-B14F-4D97-AF65-F5344CB8AC3E}">
        <p14:creationId xmlns:p14="http://schemas.microsoft.com/office/powerpoint/2010/main" val="6169080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143</a:t>
            </a:fld>
            <a:endParaRPr lang="zh-CN" altLang="en-US"/>
          </a:p>
        </p:txBody>
      </p:sp>
    </p:spTree>
    <p:extLst>
      <p:ext uri="{BB962C8B-B14F-4D97-AF65-F5344CB8AC3E}">
        <p14:creationId xmlns:p14="http://schemas.microsoft.com/office/powerpoint/2010/main" val="42072429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147</a:t>
            </a:fld>
            <a:endParaRPr lang="zh-CN" altLang="en-US"/>
          </a:p>
        </p:txBody>
      </p:sp>
    </p:spTree>
    <p:extLst>
      <p:ext uri="{BB962C8B-B14F-4D97-AF65-F5344CB8AC3E}">
        <p14:creationId xmlns:p14="http://schemas.microsoft.com/office/powerpoint/2010/main" val="27221844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148</a:t>
            </a:fld>
            <a:endParaRPr lang="zh-CN" altLang="en-US"/>
          </a:p>
        </p:txBody>
      </p:sp>
    </p:spTree>
    <p:extLst>
      <p:ext uri="{BB962C8B-B14F-4D97-AF65-F5344CB8AC3E}">
        <p14:creationId xmlns:p14="http://schemas.microsoft.com/office/powerpoint/2010/main" val="11922565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149</a:t>
            </a:fld>
            <a:endParaRPr lang="zh-CN" altLang="en-US"/>
          </a:p>
        </p:txBody>
      </p:sp>
    </p:spTree>
    <p:extLst>
      <p:ext uri="{BB962C8B-B14F-4D97-AF65-F5344CB8AC3E}">
        <p14:creationId xmlns:p14="http://schemas.microsoft.com/office/powerpoint/2010/main" val="210166895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150</a:t>
            </a:fld>
            <a:endParaRPr lang="zh-CN" altLang="en-US"/>
          </a:p>
        </p:txBody>
      </p:sp>
    </p:spTree>
    <p:extLst>
      <p:ext uri="{BB962C8B-B14F-4D97-AF65-F5344CB8AC3E}">
        <p14:creationId xmlns:p14="http://schemas.microsoft.com/office/powerpoint/2010/main" val="3966859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151</a:t>
            </a:fld>
            <a:endParaRPr lang="zh-CN" altLang="en-US"/>
          </a:p>
        </p:txBody>
      </p:sp>
    </p:spTree>
    <p:extLst>
      <p:ext uri="{BB962C8B-B14F-4D97-AF65-F5344CB8AC3E}">
        <p14:creationId xmlns:p14="http://schemas.microsoft.com/office/powerpoint/2010/main" val="2950463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1233463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59869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323798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1745923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3139468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2908983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1472059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1773047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4010940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1375687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3220809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1886419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3689439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569484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1614875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3171025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991129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1723912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1885268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extLst>
      <p:ext uri="{BB962C8B-B14F-4D97-AF65-F5344CB8AC3E}">
        <p14:creationId xmlns:p14="http://schemas.microsoft.com/office/powerpoint/2010/main" val="2245405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extLst>
      <p:ext uri="{BB962C8B-B14F-4D97-AF65-F5344CB8AC3E}">
        <p14:creationId xmlns:p14="http://schemas.microsoft.com/office/powerpoint/2010/main" val="875112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34</a:t>
            </a:fld>
            <a:endParaRPr lang="zh-CN" altLang="en-US"/>
          </a:p>
        </p:txBody>
      </p:sp>
    </p:spTree>
    <p:extLst>
      <p:ext uri="{BB962C8B-B14F-4D97-AF65-F5344CB8AC3E}">
        <p14:creationId xmlns:p14="http://schemas.microsoft.com/office/powerpoint/2010/main" val="2307593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35</a:t>
            </a:fld>
            <a:endParaRPr lang="zh-CN" altLang="en-US"/>
          </a:p>
        </p:txBody>
      </p:sp>
    </p:spTree>
    <p:extLst>
      <p:ext uri="{BB962C8B-B14F-4D97-AF65-F5344CB8AC3E}">
        <p14:creationId xmlns:p14="http://schemas.microsoft.com/office/powerpoint/2010/main" val="258421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36</a:t>
            </a:fld>
            <a:endParaRPr lang="zh-CN" altLang="en-US"/>
          </a:p>
        </p:txBody>
      </p:sp>
    </p:spTree>
    <p:extLst>
      <p:ext uri="{BB962C8B-B14F-4D97-AF65-F5344CB8AC3E}">
        <p14:creationId xmlns:p14="http://schemas.microsoft.com/office/powerpoint/2010/main" val="3604112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extLst>
      <p:ext uri="{BB962C8B-B14F-4D97-AF65-F5344CB8AC3E}">
        <p14:creationId xmlns:p14="http://schemas.microsoft.com/office/powerpoint/2010/main" val="2591719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38</a:t>
            </a:fld>
            <a:endParaRPr lang="zh-CN" altLang="en-US"/>
          </a:p>
        </p:txBody>
      </p:sp>
    </p:spTree>
    <p:extLst>
      <p:ext uri="{BB962C8B-B14F-4D97-AF65-F5344CB8AC3E}">
        <p14:creationId xmlns:p14="http://schemas.microsoft.com/office/powerpoint/2010/main" val="3854615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39</a:t>
            </a:fld>
            <a:endParaRPr lang="zh-CN" altLang="en-US"/>
          </a:p>
        </p:txBody>
      </p:sp>
    </p:spTree>
    <p:extLst>
      <p:ext uri="{BB962C8B-B14F-4D97-AF65-F5344CB8AC3E}">
        <p14:creationId xmlns:p14="http://schemas.microsoft.com/office/powerpoint/2010/main" val="82826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5880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40</a:t>
            </a:fld>
            <a:endParaRPr lang="zh-CN" altLang="en-US"/>
          </a:p>
        </p:txBody>
      </p:sp>
    </p:spTree>
    <p:extLst>
      <p:ext uri="{BB962C8B-B14F-4D97-AF65-F5344CB8AC3E}">
        <p14:creationId xmlns:p14="http://schemas.microsoft.com/office/powerpoint/2010/main" val="663523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41</a:t>
            </a:fld>
            <a:endParaRPr lang="zh-CN" altLang="en-US"/>
          </a:p>
        </p:txBody>
      </p:sp>
    </p:spTree>
    <p:extLst>
      <p:ext uri="{BB962C8B-B14F-4D97-AF65-F5344CB8AC3E}">
        <p14:creationId xmlns:p14="http://schemas.microsoft.com/office/powerpoint/2010/main" val="195121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42</a:t>
            </a:fld>
            <a:endParaRPr lang="zh-CN" altLang="en-US"/>
          </a:p>
        </p:txBody>
      </p:sp>
    </p:spTree>
    <p:extLst>
      <p:ext uri="{BB962C8B-B14F-4D97-AF65-F5344CB8AC3E}">
        <p14:creationId xmlns:p14="http://schemas.microsoft.com/office/powerpoint/2010/main" val="833979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43</a:t>
            </a:fld>
            <a:endParaRPr lang="zh-CN" altLang="en-US"/>
          </a:p>
        </p:txBody>
      </p:sp>
    </p:spTree>
    <p:extLst>
      <p:ext uri="{BB962C8B-B14F-4D97-AF65-F5344CB8AC3E}">
        <p14:creationId xmlns:p14="http://schemas.microsoft.com/office/powerpoint/2010/main" val="2644659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44</a:t>
            </a:fld>
            <a:endParaRPr lang="zh-CN" altLang="en-US"/>
          </a:p>
        </p:txBody>
      </p:sp>
    </p:spTree>
    <p:extLst>
      <p:ext uri="{BB962C8B-B14F-4D97-AF65-F5344CB8AC3E}">
        <p14:creationId xmlns:p14="http://schemas.microsoft.com/office/powerpoint/2010/main" val="3741155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45</a:t>
            </a:fld>
            <a:endParaRPr lang="zh-CN" altLang="en-US"/>
          </a:p>
        </p:txBody>
      </p:sp>
    </p:spTree>
    <p:extLst>
      <p:ext uri="{BB962C8B-B14F-4D97-AF65-F5344CB8AC3E}">
        <p14:creationId xmlns:p14="http://schemas.microsoft.com/office/powerpoint/2010/main" val="3255332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46</a:t>
            </a:fld>
            <a:endParaRPr lang="zh-CN" altLang="en-US"/>
          </a:p>
        </p:txBody>
      </p:sp>
    </p:spTree>
    <p:extLst>
      <p:ext uri="{BB962C8B-B14F-4D97-AF65-F5344CB8AC3E}">
        <p14:creationId xmlns:p14="http://schemas.microsoft.com/office/powerpoint/2010/main" val="2005885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47</a:t>
            </a:fld>
            <a:endParaRPr lang="zh-CN" altLang="en-US"/>
          </a:p>
        </p:txBody>
      </p:sp>
    </p:spTree>
    <p:extLst>
      <p:ext uri="{BB962C8B-B14F-4D97-AF65-F5344CB8AC3E}">
        <p14:creationId xmlns:p14="http://schemas.microsoft.com/office/powerpoint/2010/main" val="478630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48</a:t>
            </a:fld>
            <a:endParaRPr lang="zh-CN" altLang="en-US"/>
          </a:p>
        </p:txBody>
      </p:sp>
    </p:spTree>
    <p:extLst>
      <p:ext uri="{BB962C8B-B14F-4D97-AF65-F5344CB8AC3E}">
        <p14:creationId xmlns:p14="http://schemas.microsoft.com/office/powerpoint/2010/main" val="807127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49</a:t>
            </a:fld>
            <a:endParaRPr lang="zh-CN" altLang="en-US"/>
          </a:p>
        </p:txBody>
      </p:sp>
    </p:spTree>
    <p:extLst>
      <p:ext uri="{BB962C8B-B14F-4D97-AF65-F5344CB8AC3E}">
        <p14:creationId xmlns:p14="http://schemas.microsoft.com/office/powerpoint/2010/main" val="335729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24879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50</a:t>
            </a:fld>
            <a:endParaRPr lang="zh-CN" altLang="en-US"/>
          </a:p>
        </p:txBody>
      </p:sp>
    </p:spTree>
    <p:extLst>
      <p:ext uri="{BB962C8B-B14F-4D97-AF65-F5344CB8AC3E}">
        <p14:creationId xmlns:p14="http://schemas.microsoft.com/office/powerpoint/2010/main" val="623610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51</a:t>
            </a:fld>
            <a:endParaRPr lang="zh-CN" altLang="en-US"/>
          </a:p>
        </p:txBody>
      </p:sp>
    </p:spTree>
    <p:extLst>
      <p:ext uri="{BB962C8B-B14F-4D97-AF65-F5344CB8AC3E}">
        <p14:creationId xmlns:p14="http://schemas.microsoft.com/office/powerpoint/2010/main" val="3328354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52</a:t>
            </a:fld>
            <a:endParaRPr lang="zh-CN" altLang="en-US"/>
          </a:p>
        </p:txBody>
      </p:sp>
    </p:spTree>
    <p:extLst>
      <p:ext uri="{BB962C8B-B14F-4D97-AF65-F5344CB8AC3E}">
        <p14:creationId xmlns:p14="http://schemas.microsoft.com/office/powerpoint/2010/main" val="3753227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53</a:t>
            </a:fld>
            <a:endParaRPr lang="zh-CN" altLang="en-US"/>
          </a:p>
        </p:txBody>
      </p:sp>
    </p:spTree>
    <p:extLst>
      <p:ext uri="{BB962C8B-B14F-4D97-AF65-F5344CB8AC3E}">
        <p14:creationId xmlns:p14="http://schemas.microsoft.com/office/powerpoint/2010/main" val="102996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54</a:t>
            </a:fld>
            <a:endParaRPr lang="zh-CN" altLang="en-US"/>
          </a:p>
        </p:txBody>
      </p:sp>
    </p:spTree>
    <p:extLst>
      <p:ext uri="{BB962C8B-B14F-4D97-AF65-F5344CB8AC3E}">
        <p14:creationId xmlns:p14="http://schemas.microsoft.com/office/powerpoint/2010/main" val="3785405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55</a:t>
            </a:fld>
            <a:endParaRPr lang="zh-CN" altLang="en-US"/>
          </a:p>
        </p:txBody>
      </p:sp>
    </p:spTree>
    <p:extLst>
      <p:ext uri="{BB962C8B-B14F-4D97-AF65-F5344CB8AC3E}">
        <p14:creationId xmlns:p14="http://schemas.microsoft.com/office/powerpoint/2010/main" val="1266364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56</a:t>
            </a:fld>
            <a:endParaRPr lang="zh-CN" altLang="en-US"/>
          </a:p>
        </p:txBody>
      </p:sp>
    </p:spTree>
    <p:extLst>
      <p:ext uri="{BB962C8B-B14F-4D97-AF65-F5344CB8AC3E}">
        <p14:creationId xmlns:p14="http://schemas.microsoft.com/office/powerpoint/2010/main" val="15358194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57</a:t>
            </a:fld>
            <a:endParaRPr lang="zh-CN" altLang="en-US"/>
          </a:p>
        </p:txBody>
      </p:sp>
    </p:spTree>
    <p:extLst>
      <p:ext uri="{BB962C8B-B14F-4D97-AF65-F5344CB8AC3E}">
        <p14:creationId xmlns:p14="http://schemas.microsoft.com/office/powerpoint/2010/main" val="3209488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58</a:t>
            </a:fld>
            <a:endParaRPr lang="zh-CN" altLang="en-US"/>
          </a:p>
        </p:txBody>
      </p:sp>
    </p:spTree>
    <p:extLst>
      <p:ext uri="{BB962C8B-B14F-4D97-AF65-F5344CB8AC3E}">
        <p14:creationId xmlns:p14="http://schemas.microsoft.com/office/powerpoint/2010/main" val="1121961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59</a:t>
            </a:fld>
            <a:endParaRPr lang="zh-CN" altLang="en-US"/>
          </a:p>
        </p:txBody>
      </p:sp>
    </p:spTree>
    <p:extLst>
      <p:ext uri="{BB962C8B-B14F-4D97-AF65-F5344CB8AC3E}">
        <p14:creationId xmlns:p14="http://schemas.microsoft.com/office/powerpoint/2010/main" val="73330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37497562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60</a:t>
            </a:fld>
            <a:endParaRPr lang="zh-CN" altLang="en-US"/>
          </a:p>
        </p:txBody>
      </p:sp>
    </p:spTree>
    <p:extLst>
      <p:ext uri="{BB962C8B-B14F-4D97-AF65-F5344CB8AC3E}">
        <p14:creationId xmlns:p14="http://schemas.microsoft.com/office/powerpoint/2010/main" val="2383259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61</a:t>
            </a:fld>
            <a:endParaRPr lang="zh-CN" altLang="en-US"/>
          </a:p>
        </p:txBody>
      </p:sp>
    </p:spTree>
    <p:extLst>
      <p:ext uri="{BB962C8B-B14F-4D97-AF65-F5344CB8AC3E}">
        <p14:creationId xmlns:p14="http://schemas.microsoft.com/office/powerpoint/2010/main" val="1448989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62</a:t>
            </a:fld>
            <a:endParaRPr lang="zh-CN" altLang="en-US"/>
          </a:p>
        </p:txBody>
      </p:sp>
    </p:spTree>
    <p:extLst>
      <p:ext uri="{BB962C8B-B14F-4D97-AF65-F5344CB8AC3E}">
        <p14:creationId xmlns:p14="http://schemas.microsoft.com/office/powerpoint/2010/main" val="14721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63</a:t>
            </a:fld>
            <a:endParaRPr lang="zh-CN" altLang="en-US"/>
          </a:p>
        </p:txBody>
      </p:sp>
    </p:spTree>
    <p:extLst>
      <p:ext uri="{BB962C8B-B14F-4D97-AF65-F5344CB8AC3E}">
        <p14:creationId xmlns:p14="http://schemas.microsoft.com/office/powerpoint/2010/main" val="2537011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64</a:t>
            </a:fld>
            <a:endParaRPr lang="zh-CN" altLang="en-US"/>
          </a:p>
        </p:txBody>
      </p:sp>
    </p:spTree>
    <p:extLst>
      <p:ext uri="{BB962C8B-B14F-4D97-AF65-F5344CB8AC3E}">
        <p14:creationId xmlns:p14="http://schemas.microsoft.com/office/powerpoint/2010/main" val="11146366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65</a:t>
            </a:fld>
            <a:endParaRPr lang="zh-CN" altLang="en-US"/>
          </a:p>
        </p:txBody>
      </p:sp>
    </p:spTree>
    <p:extLst>
      <p:ext uri="{BB962C8B-B14F-4D97-AF65-F5344CB8AC3E}">
        <p14:creationId xmlns:p14="http://schemas.microsoft.com/office/powerpoint/2010/main" val="37899465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强调看成一种一种特殊的函数，接受模板参数，返回一个确定的类</a:t>
            </a:r>
            <a:r>
              <a:rPr lang="en-US" altLang="zh-CN" dirty="0"/>
              <a:t>/</a:t>
            </a:r>
            <a:r>
              <a:rPr lang="zh-CN" altLang="en-US" dirty="0"/>
              <a:t>函数</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66</a:t>
            </a:fld>
            <a:endParaRPr lang="zh-CN" altLang="en-US"/>
          </a:p>
        </p:txBody>
      </p:sp>
    </p:spTree>
    <p:extLst>
      <p:ext uri="{BB962C8B-B14F-4D97-AF65-F5344CB8AC3E}">
        <p14:creationId xmlns:p14="http://schemas.microsoft.com/office/powerpoint/2010/main" val="2968853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67</a:t>
            </a:fld>
            <a:endParaRPr lang="zh-CN" altLang="en-US"/>
          </a:p>
        </p:txBody>
      </p:sp>
    </p:spTree>
    <p:extLst>
      <p:ext uri="{BB962C8B-B14F-4D97-AF65-F5344CB8AC3E}">
        <p14:creationId xmlns:p14="http://schemas.microsoft.com/office/powerpoint/2010/main" val="3071122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68</a:t>
            </a:fld>
            <a:endParaRPr lang="zh-CN" altLang="en-US"/>
          </a:p>
        </p:txBody>
      </p:sp>
    </p:spTree>
    <p:extLst>
      <p:ext uri="{BB962C8B-B14F-4D97-AF65-F5344CB8AC3E}">
        <p14:creationId xmlns:p14="http://schemas.microsoft.com/office/powerpoint/2010/main" val="617536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69</a:t>
            </a:fld>
            <a:endParaRPr lang="zh-CN" altLang="en-US"/>
          </a:p>
        </p:txBody>
      </p:sp>
    </p:spTree>
    <p:extLst>
      <p:ext uri="{BB962C8B-B14F-4D97-AF65-F5344CB8AC3E}">
        <p14:creationId xmlns:p14="http://schemas.microsoft.com/office/powerpoint/2010/main" val="865314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289802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70</a:t>
            </a:fld>
            <a:endParaRPr lang="zh-CN" altLang="en-US"/>
          </a:p>
        </p:txBody>
      </p:sp>
    </p:spTree>
    <p:extLst>
      <p:ext uri="{BB962C8B-B14F-4D97-AF65-F5344CB8AC3E}">
        <p14:creationId xmlns:p14="http://schemas.microsoft.com/office/powerpoint/2010/main" val="42113667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71</a:t>
            </a:fld>
            <a:endParaRPr lang="zh-CN" altLang="en-US"/>
          </a:p>
        </p:txBody>
      </p:sp>
    </p:spTree>
    <p:extLst>
      <p:ext uri="{BB962C8B-B14F-4D97-AF65-F5344CB8AC3E}">
        <p14:creationId xmlns:p14="http://schemas.microsoft.com/office/powerpoint/2010/main" val="4118081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72</a:t>
            </a:fld>
            <a:endParaRPr lang="zh-CN" altLang="en-US"/>
          </a:p>
        </p:txBody>
      </p:sp>
    </p:spTree>
    <p:extLst>
      <p:ext uri="{BB962C8B-B14F-4D97-AF65-F5344CB8AC3E}">
        <p14:creationId xmlns:p14="http://schemas.microsoft.com/office/powerpoint/2010/main" val="24444920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73</a:t>
            </a:fld>
            <a:endParaRPr lang="zh-CN" altLang="en-US"/>
          </a:p>
        </p:txBody>
      </p:sp>
    </p:spTree>
    <p:extLst>
      <p:ext uri="{BB962C8B-B14F-4D97-AF65-F5344CB8AC3E}">
        <p14:creationId xmlns:p14="http://schemas.microsoft.com/office/powerpoint/2010/main" val="31283867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74</a:t>
            </a:fld>
            <a:endParaRPr lang="zh-CN" altLang="en-US"/>
          </a:p>
        </p:txBody>
      </p:sp>
    </p:spTree>
    <p:extLst>
      <p:ext uri="{BB962C8B-B14F-4D97-AF65-F5344CB8AC3E}">
        <p14:creationId xmlns:p14="http://schemas.microsoft.com/office/powerpoint/2010/main" val="1789511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75</a:t>
            </a:fld>
            <a:endParaRPr lang="zh-CN" altLang="en-US"/>
          </a:p>
        </p:txBody>
      </p:sp>
    </p:spTree>
    <p:extLst>
      <p:ext uri="{BB962C8B-B14F-4D97-AF65-F5344CB8AC3E}">
        <p14:creationId xmlns:p14="http://schemas.microsoft.com/office/powerpoint/2010/main" val="12036277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76</a:t>
            </a:fld>
            <a:endParaRPr lang="zh-CN" altLang="en-US"/>
          </a:p>
        </p:txBody>
      </p:sp>
    </p:spTree>
    <p:extLst>
      <p:ext uri="{BB962C8B-B14F-4D97-AF65-F5344CB8AC3E}">
        <p14:creationId xmlns:p14="http://schemas.microsoft.com/office/powerpoint/2010/main" val="3893856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77</a:t>
            </a:fld>
            <a:endParaRPr lang="zh-CN" altLang="en-US"/>
          </a:p>
        </p:txBody>
      </p:sp>
    </p:spTree>
    <p:extLst>
      <p:ext uri="{BB962C8B-B14F-4D97-AF65-F5344CB8AC3E}">
        <p14:creationId xmlns:p14="http://schemas.microsoft.com/office/powerpoint/2010/main" val="1102577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78</a:t>
            </a:fld>
            <a:endParaRPr lang="zh-CN" altLang="en-US"/>
          </a:p>
        </p:txBody>
      </p:sp>
    </p:spTree>
    <p:extLst>
      <p:ext uri="{BB962C8B-B14F-4D97-AF65-F5344CB8AC3E}">
        <p14:creationId xmlns:p14="http://schemas.microsoft.com/office/powerpoint/2010/main" val="18009710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79</a:t>
            </a:fld>
            <a:endParaRPr lang="zh-CN" altLang="en-US"/>
          </a:p>
        </p:txBody>
      </p:sp>
    </p:spTree>
    <p:extLst>
      <p:ext uri="{BB962C8B-B14F-4D97-AF65-F5344CB8AC3E}">
        <p14:creationId xmlns:p14="http://schemas.microsoft.com/office/powerpoint/2010/main" val="408966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533359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80</a:t>
            </a:fld>
            <a:endParaRPr lang="zh-CN" altLang="en-US"/>
          </a:p>
        </p:txBody>
      </p:sp>
    </p:spTree>
    <p:extLst>
      <p:ext uri="{BB962C8B-B14F-4D97-AF65-F5344CB8AC3E}">
        <p14:creationId xmlns:p14="http://schemas.microsoft.com/office/powerpoint/2010/main" val="15369619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81</a:t>
            </a:fld>
            <a:endParaRPr lang="zh-CN" altLang="en-US"/>
          </a:p>
        </p:txBody>
      </p:sp>
    </p:spTree>
    <p:extLst>
      <p:ext uri="{BB962C8B-B14F-4D97-AF65-F5344CB8AC3E}">
        <p14:creationId xmlns:p14="http://schemas.microsoft.com/office/powerpoint/2010/main" val="35895120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82</a:t>
            </a:fld>
            <a:endParaRPr lang="zh-CN" altLang="en-US"/>
          </a:p>
        </p:txBody>
      </p:sp>
    </p:spTree>
    <p:extLst>
      <p:ext uri="{BB962C8B-B14F-4D97-AF65-F5344CB8AC3E}">
        <p14:creationId xmlns:p14="http://schemas.microsoft.com/office/powerpoint/2010/main" val="2801379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83</a:t>
            </a:fld>
            <a:endParaRPr lang="zh-CN" altLang="en-US"/>
          </a:p>
        </p:txBody>
      </p:sp>
    </p:spTree>
    <p:extLst>
      <p:ext uri="{BB962C8B-B14F-4D97-AF65-F5344CB8AC3E}">
        <p14:creationId xmlns:p14="http://schemas.microsoft.com/office/powerpoint/2010/main" val="3004320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For </a:t>
            </a:r>
            <a:r>
              <a:rPr lang="zh-CN" altLang="en-US" dirty="0"/>
              <a:t>循环也是一种 </a:t>
            </a:r>
            <a:r>
              <a:rPr lang="en-US" altLang="zh-CN" dirty="0"/>
              <a:t>recursion </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84</a:t>
            </a:fld>
            <a:endParaRPr lang="zh-CN" altLang="en-US"/>
          </a:p>
        </p:txBody>
      </p:sp>
    </p:spTree>
    <p:extLst>
      <p:ext uri="{BB962C8B-B14F-4D97-AF65-F5344CB8AC3E}">
        <p14:creationId xmlns:p14="http://schemas.microsoft.com/office/powerpoint/2010/main" val="20873154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For </a:t>
            </a:r>
            <a:r>
              <a:rPr lang="zh-CN" altLang="en-US" dirty="0"/>
              <a:t>循环也是一种 </a:t>
            </a:r>
            <a:r>
              <a:rPr lang="en-US" altLang="zh-CN" dirty="0"/>
              <a:t>recursion </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85</a:t>
            </a:fld>
            <a:endParaRPr lang="zh-CN" altLang="en-US"/>
          </a:p>
        </p:txBody>
      </p:sp>
    </p:spTree>
    <p:extLst>
      <p:ext uri="{BB962C8B-B14F-4D97-AF65-F5344CB8AC3E}">
        <p14:creationId xmlns:p14="http://schemas.microsoft.com/office/powerpoint/2010/main" val="20665598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86</a:t>
            </a:fld>
            <a:endParaRPr lang="zh-CN" altLang="en-US"/>
          </a:p>
        </p:txBody>
      </p:sp>
    </p:spTree>
    <p:extLst>
      <p:ext uri="{BB962C8B-B14F-4D97-AF65-F5344CB8AC3E}">
        <p14:creationId xmlns:p14="http://schemas.microsoft.com/office/powerpoint/2010/main" val="4057825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87</a:t>
            </a:fld>
            <a:endParaRPr lang="zh-CN" altLang="en-US"/>
          </a:p>
        </p:txBody>
      </p:sp>
    </p:spTree>
    <p:extLst>
      <p:ext uri="{BB962C8B-B14F-4D97-AF65-F5344CB8AC3E}">
        <p14:creationId xmlns:p14="http://schemas.microsoft.com/office/powerpoint/2010/main" val="3970868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88</a:t>
            </a:fld>
            <a:endParaRPr lang="zh-CN" altLang="en-US"/>
          </a:p>
        </p:txBody>
      </p:sp>
    </p:spTree>
    <p:extLst>
      <p:ext uri="{BB962C8B-B14F-4D97-AF65-F5344CB8AC3E}">
        <p14:creationId xmlns:p14="http://schemas.microsoft.com/office/powerpoint/2010/main" val="18690910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89</a:t>
            </a:fld>
            <a:endParaRPr lang="zh-CN" altLang="en-US"/>
          </a:p>
        </p:txBody>
      </p:sp>
    </p:spTree>
    <p:extLst>
      <p:ext uri="{BB962C8B-B14F-4D97-AF65-F5344CB8AC3E}">
        <p14:creationId xmlns:p14="http://schemas.microsoft.com/office/powerpoint/2010/main" val="257806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30132041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90</a:t>
            </a:fld>
            <a:endParaRPr lang="zh-CN" altLang="en-US"/>
          </a:p>
        </p:txBody>
      </p:sp>
    </p:spTree>
    <p:extLst>
      <p:ext uri="{BB962C8B-B14F-4D97-AF65-F5344CB8AC3E}">
        <p14:creationId xmlns:p14="http://schemas.microsoft.com/office/powerpoint/2010/main" val="471867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91</a:t>
            </a:fld>
            <a:endParaRPr lang="zh-CN" altLang="en-US"/>
          </a:p>
        </p:txBody>
      </p:sp>
    </p:spTree>
    <p:extLst>
      <p:ext uri="{BB962C8B-B14F-4D97-AF65-F5344CB8AC3E}">
        <p14:creationId xmlns:p14="http://schemas.microsoft.com/office/powerpoint/2010/main" val="37486656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92</a:t>
            </a:fld>
            <a:endParaRPr lang="zh-CN" altLang="en-US"/>
          </a:p>
        </p:txBody>
      </p:sp>
    </p:spTree>
    <p:extLst>
      <p:ext uri="{BB962C8B-B14F-4D97-AF65-F5344CB8AC3E}">
        <p14:creationId xmlns:p14="http://schemas.microsoft.com/office/powerpoint/2010/main" val="16833402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93</a:t>
            </a:fld>
            <a:endParaRPr lang="zh-CN" altLang="en-US"/>
          </a:p>
        </p:txBody>
      </p:sp>
    </p:spTree>
    <p:extLst>
      <p:ext uri="{BB962C8B-B14F-4D97-AF65-F5344CB8AC3E}">
        <p14:creationId xmlns:p14="http://schemas.microsoft.com/office/powerpoint/2010/main" val="8500433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94</a:t>
            </a:fld>
            <a:endParaRPr lang="zh-CN" altLang="en-US"/>
          </a:p>
        </p:txBody>
      </p:sp>
    </p:spTree>
    <p:extLst>
      <p:ext uri="{BB962C8B-B14F-4D97-AF65-F5344CB8AC3E}">
        <p14:creationId xmlns:p14="http://schemas.microsoft.com/office/powerpoint/2010/main" val="999812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95</a:t>
            </a:fld>
            <a:endParaRPr lang="zh-CN" altLang="en-US"/>
          </a:p>
        </p:txBody>
      </p:sp>
    </p:spTree>
    <p:extLst>
      <p:ext uri="{BB962C8B-B14F-4D97-AF65-F5344CB8AC3E}">
        <p14:creationId xmlns:p14="http://schemas.microsoft.com/office/powerpoint/2010/main" val="23029044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96</a:t>
            </a:fld>
            <a:endParaRPr lang="zh-CN" altLang="en-US"/>
          </a:p>
        </p:txBody>
      </p:sp>
    </p:spTree>
    <p:extLst>
      <p:ext uri="{BB962C8B-B14F-4D97-AF65-F5344CB8AC3E}">
        <p14:creationId xmlns:p14="http://schemas.microsoft.com/office/powerpoint/2010/main" val="32952088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97</a:t>
            </a:fld>
            <a:endParaRPr lang="zh-CN" altLang="en-US"/>
          </a:p>
        </p:txBody>
      </p:sp>
    </p:spTree>
    <p:extLst>
      <p:ext uri="{BB962C8B-B14F-4D97-AF65-F5344CB8AC3E}">
        <p14:creationId xmlns:p14="http://schemas.microsoft.com/office/powerpoint/2010/main" val="376962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98</a:t>
            </a:fld>
            <a:endParaRPr lang="zh-CN" altLang="en-US"/>
          </a:p>
        </p:txBody>
      </p:sp>
    </p:spTree>
    <p:extLst>
      <p:ext uri="{BB962C8B-B14F-4D97-AF65-F5344CB8AC3E}">
        <p14:creationId xmlns:p14="http://schemas.microsoft.com/office/powerpoint/2010/main" val="881427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99</a:t>
            </a:fld>
            <a:endParaRPr lang="zh-CN" altLang="en-US"/>
          </a:p>
        </p:txBody>
      </p:sp>
    </p:spTree>
    <p:extLst>
      <p:ext uri="{BB962C8B-B14F-4D97-AF65-F5344CB8AC3E}">
        <p14:creationId xmlns:p14="http://schemas.microsoft.com/office/powerpoint/2010/main" val="467500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692" r:id="rId12"/>
    <p:sldLayoutId id="2147483704" r:id="rId13"/>
    <p:sldLayoutId id="2147483695" r:id="rId14"/>
    <p:sldLayoutId id="2147483700" r:id="rId15"/>
    <p:sldLayoutId id="2147483701" r:id="rId16"/>
    <p:sldLayoutId id="2147483703" r:id="rId17"/>
    <p:sldLayoutId id="2147483702" r:id="rId18"/>
    <p:sldLayoutId id="2147483705" r:id="rId19"/>
    <p:sldLayoutId id="2147483706"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09.xml.rels><?xml version="1.0" encoding="UTF-8" standalone="yes"?>
<Relationships xmlns="http://schemas.openxmlformats.org/package/2006/relationships"><Relationship Id="rId8" Type="http://schemas.openxmlformats.org/officeDocument/2006/relationships/hyperlink" Target="https://onlinelibrary.wiley.com/doi/10.1002/jcc.23800" TargetMode="External"/><Relationship Id="rId3" Type="http://schemas.openxmlformats.org/officeDocument/2006/relationships/hyperlink" Target="https://www.sciencedirect.com/science/article/abs/pii/0021999175900650?via%3Dihub" TargetMode="External"/><Relationship Id="rId7" Type="http://schemas.openxmlformats.org/officeDocument/2006/relationships/hyperlink" Target="https://www.sciencedirect.com/science/article/abs/pii/002199918290119X" TargetMode="External"/><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hyperlink" Target="https://onlinelibrary.wiley.com/doi/abs/10.1002/jcc.25569" TargetMode="External"/><Relationship Id="rId5" Type="http://schemas.openxmlformats.org/officeDocument/2006/relationships/hyperlink" Target="https://onlinelibrary.wiley.com/doi/abs/10.1002/jcc.24907" TargetMode="External"/><Relationship Id="rId4" Type="http://schemas.openxmlformats.org/officeDocument/2006/relationships/hyperlink" Target="https://epubs.siam.org/doi/10.1137/14098048X"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hyperlink" Target="https://en.cppreference.com/w/cpp/language/constraints" TargetMode="External"/><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9.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29.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30.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31.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hyperlink" Target="https://www.youtube.com/@CppCon" TargetMode="External"/><Relationship Id="rId2" Type="http://schemas.openxmlformats.org/officeDocument/2006/relationships/notesSlide" Target="../notesSlides/notesSlide143.xml"/><Relationship Id="rId1" Type="http://schemas.openxmlformats.org/officeDocument/2006/relationships/slideLayout" Target="../slideLayouts/slideLayout12.xml"/><Relationship Id="rId5" Type="http://schemas.openxmlformats.org/officeDocument/2006/relationships/hyperlink" Target="https://www.youtube.com/@cppweekly" TargetMode="External"/><Relationship Id="rId4" Type="http://schemas.openxmlformats.org/officeDocument/2006/relationships/hyperlink" Target="https://cppcon.org/"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8" Type="http://schemas.openxmlformats.org/officeDocument/2006/relationships/hyperlink" Target="https://github.com/boostorg/hana" TargetMode="External"/><Relationship Id="rId3" Type="http://schemas.openxmlformats.org/officeDocument/2006/relationships/hyperlink" Target="https://github.com/BenBrock/matrix-cpos" TargetMode="External"/><Relationship Id="rId7" Type="http://schemas.openxmlformats.org/officeDocument/2006/relationships/hyperlink" Target="https://github.com/wichtounet/etl" TargetMode="External"/><Relationship Id="rId2" Type="http://schemas.openxmlformats.org/officeDocument/2006/relationships/notesSlide" Target="../notesSlides/notesSlide144.xml"/><Relationship Id="rId1" Type="http://schemas.openxmlformats.org/officeDocument/2006/relationships/slideLayout" Target="../slideLayouts/slideLayout12.xml"/><Relationship Id="rId6" Type="http://schemas.openxmlformats.org/officeDocument/2006/relationships/hyperlink" Target="https://github.com/p12tic/libsimdpp" TargetMode="External"/><Relationship Id="rId5" Type="http://schemas.openxmlformats.org/officeDocument/2006/relationships/hyperlink" Target="https://github.com/dpilger26/NumCpp" TargetMode="External"/><Relationship Id="rId4" Type="http://schemas.openxmlformats.org/officeDocument/2006/relationships/hyperlink" Target="https://github.com/kokkos" TargetMode="External"/><Relationship Id="rId9" Type="http://schemas.openxmlformats.org/officeDocument/2006/relationships/hyperlink" Target="https://github.com/dmlc/mshadow"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1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41.jpg"/><Relationship Id="rId4" Type="http://schemas.openxmlformats.org/officeDocument/2006/relationships/image" Target="../media/image40.jp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Polymorphism_(computer_science)"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s://en.wikipedia.org/wiki/Static_dispatch" TargetMode="External"/><Relationship Id="rId4" Type="http://schemas.openxmlformats.org/officeDocument/2006/relationships/hyperlink" Target="https://en.wikipedia.org/wiki/Dynamic_dispatch"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Function_overloadin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Template_(C%2B%2B)" TargetMode="External"/><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https://developer.nvidia.com/blog/cutlass-linear-algebra-cuda/"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hyperlink" Target="https://developer.nvidia.com/blog/cutlass-linear-algebra-cuda/"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ciProCoder/2024SciComProCoder/tree/main/lec12_C%2B%2B_in_Scientific_Computation"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Generic_programming#Template_specialization"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Generic_programming#Template_specialization"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714446B3-E2BE-4CA1-AD4C-F2519F4376A8}"/>
              </a:ext>
            </a:extLst>
          </p:cNvPr>
          <p:cNvSpPr txBox="1"/>
          <p:nvPr/>
        </p:nvSpPr>
        <p:spPr>
          <a:xfrm>
            <a:off x="-12700" y="2094634"/>
            <a:ext cx="122047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 is all you need</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6" name="文本框 65">
            <a:extLst>
              <a:ext uri="{FF2B5EF4-FFF2-40B4-BE49-F238E27FC236}">
                <a16:creationId xmlns:a16="http://schemas.microsoft.com/office/drawing/2014/main" id="{8E397BC1-FA0A-4B4C-BC1E-88E831B39D16}"/>
              </a:ext>
            </a:extLst>
          </p:cNvPr>
          <p:cNvSpPr txBox="1"/>
          <p:nvPr/>
        </p:nvSpPr>
        <p:spPr>
          <a:xfrm>
            <a:off x="1354018" y="5573610"/>
            <a:ext cx="9483963" cy="461665"/>
          </a:xfrm>
          <a:prstGeom prst="rect">
            <a:avLst/>
          </a:prstGeom>
          <a:noFill/>
        </p:spPr>
        <p:txBody>
          <a:bodyPr wrap="square" rtlCol="0">
            <a:spAutoFit/>
          </a:bodyPr>
          <a:lstStyle/>
          <a:p>
            <a:pPr algn="ctr">
              <a:defRPr/>
            </a:pP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2024</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科学计算实战技术培训</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12/05</a:t>
            </a:r>
            <a:endPar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6" name="矩形 5">
            <a:extLst>
              <a:ext uri="{FF2B5EF4-FFF2-40B4-BE49-F238E27FC236}">
                <a16:creationId xmlns:a16="http://schemas.microsoft.com/office/drawing/2014/main" id="{445D6E45-F9E1-65DD-6151-85FAF92112EE}"/>
              </a:ext>
            </a:extLst>
          </p:cNvPr>
          <p:cNvSpPr/>
          <p:nvPr/>
        </p:nvSpPr>
        <p:spPr>
          <a:xfrm>
            <a:off x="3114018" y="4055480"/>
            <a:ext cx="5976664" cy="52322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800" b="1" dirty="0">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Ning Zhang</a:t>
            </a:r>
          </a:p>
        </p:txBody>
      </p:sp>
    </p:spTree>
    <p:extLst>
      <p:ext uri="{BB962C8B-B14F-4D97-AF65-F5344CB8AC3E}">
        <p14:creationId xmlns:p14="http://schemas.microsoft.com/office/powerpoint/2010/main" val="392365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 name="直接连接符 4">
            <a:extLst>
              <a:ext uri="{FF2B5EF4-FFF2-40B4-BE49-F238E27FC236}">
                <a16:creationId xmlns:a16="http://schemas.microsoft.com/office/drawing/2014/main" id="{AAE95F27-10AF-2BE7-56B0-B9C3C2927285}"/>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ACCBD6C-D826-1D07-16D8-B02D322D26B7}"/>
              </a:ext>
            </a:extLst>
          </p:cNvPr>
          <p:cNvGrpSpPr/>
          <p:nvPr/>
        </p:nvGrpSpPr>
        <p:grpSpPr>
          <a:xfrm>
            <a:off x="1482760" y="1589392"/>
            <a:ext cx="4480714" cy="4351434"/>
            <a:chOff x="1482760" y="1307290"/>
            <a:chExt cx="4480714" cy="4351434"/>
          </a:xfrm>
        </p:grpSpPr>
        <p:sp>
          <p:nvSpPr>
            <p:cNvPr id="6" name="文本框 5">
              <a:extLst>
                <a:ext uri="{FF2B5EF4-FFF2-40B4-BE49-F238E27FC236}">
                  <a16:creationId xmlns:a16="http://schemas.microsoft.com/office/drawing/2014/main" id="{C6028CA5-9F89-10DB-6DC2-563652EBB605}"/>
                </a:ext>
              </a:extLst>
            </p:cNvPr>
            <p:cNvSpPr txBox="1"/>
            <p:nvPr/>
          </p:nvSpPr>
          <p:spPr>
            <a:xfrm>
              <a:off x="1482760" y="2677483"/>
              <a:ext cx="4480714" cy="584775"/>
            </a:xfrm>
            <a:prstGeom prst="rect">
              <a:avLst/>
            </a:prstGeom>
            <a:noFill/>
          </p:spPr>
          <p:txBody>
            <a:bodyPr wrap="none" rtlCol="0">
              <a:spAutoFit/>
            </a:bodyPr>
            <a:lstStyle/>
            <a:p>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 Polymorphism in C++</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文本框 6">
              <a:extLst>
                <a:ext uri="{FF2B5EF4-FFF2-40B4-BE49-F238E27FC236}">
                  <a16:creationId xmlns:a16="http://schemas.microsoft.com/office/drawing/2014/main" id="{30C81D0B-DBCC-68D4-751A-8277525761C2}"/>
                </a:ext>
              </a:extLst>
            </p:cNvPr>
            <p:cNvSpPr txBox="1"/>
            <p:nvPr/>
          </p:nvSpPr>
          <p:spPr>
            <a:xfrm>
              <a:off x="1482760" y="4047676"/>
              <a:ext cx="4345870" cy="584775"/>
            </a:xfrm>
            <a:prstGeom prst="rect">
              <a:avLst/>
            </a:prstGeom>
            <a:noFill/>
          </p:spPr>
          <p:txBody>
            <a:bodyPr wrap="none" rtlCol="0">
              <a:spAutoFit/>
            </a:bodyPr>
            <a:lstStyle/>
            <a:p>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3*. Advanced Examples</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0" name="组合 9">
              <a:extLst>
                <a:ext uri="{FF2B5EF4-FFF2-40B4-BE49-F238E27FC236}">
                  <a16:creationId xmlns:a16="http://schemas.microsoft.com/office/drawing/2014/main" id="{26EC38EE-CF83-7B86-9870-ABB7680C7956}"/>
                </a:ext>
              </a:extLst>
            </p:cNvPr>
            <p:cNvGrpSpPr/>
            <p:nvPr/>
          </p:nvGrpSpPr>
          <p:grpSpPr>
            <a:xfrm>
              <a:off x="1482760" y="1307290"/>
              <a:ext cx="2825179" cy="4351434"/>
              <a:chOff x="1207517" y="1684916"/>
              <a:chExt cx="2825179" cy="4351434"/>
            </a:xfrm>
          </p:grpSpPr>
          <p:sp>
            <p:nvSpPr>
              <p:cNvPr id="8" name="文本框 7">
                <a:extLst>
                  <a:ext uri="{FF2B5EF4-FFF2-40B4-BE49-F238E27FC236}">
                    <a16:creationId xmlns:a16="http://schemas.microsoft.com/office/drawing/2014/main" id="{C71FE879-3E72-41C0-9A96-89054F1DD0DD}"/>
                  </a:ext>
                </a:extLst>
              </p:cNvPr>
              <p:cNvSpPr txBox="1"/>
              <p:nvPr/>
            </p:nvSpPr>
            <p:spPr>
              <a:xfrm>
                <a:off x="1207884" y="1684916"/>
                <a:ext cx="2824812" cy="584775"/>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Why C++ ? </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文本框 13">
                <a:extLst>
                  <a:ext uri="{FF2B5EF4-FFF2-40B4-BE49-F238E27FC236}">
                    <a16:creationId xmlns:a16="http://schemas.microsoft.com/office/drawing/2014/main" id="{852D1220-E4B9-FADE-6097-703F8FAFDE4A}"/>
                  </a:ext>
                </a:extLst>
              </p:cNvPr>
              <p:cNvSpPr txBox="1"/>
              <p:nvPr/>
            </p:nvSpPr>
            <p:spPr>
              <a:xfrm>
                <a:off x="1207517" y="5451575"/>
                <a:ext cx="184731" cy="584775"/>
              </a:xfrm>
              <a:prstGeom prst="rect">
                <a:avLst/>
              </a:prstGeom>
              <a:noFill/>
            </p:spPr>
            <p:txBody>
              <a:bodyPr wrap="none" rtlCol="0">
                <a:spAutoFit/>
              </a:bodyPr>
              <a:lstStyle/>
              <a:p>
                <a:endPar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9188416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Virtual Function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DB1B0DAA-792C-1B9C-5AC8-E10681170E11}"/>
              </a:ext>
            </a:extLst>
          </p:cNvPr>
          <p:cNvSpPr txBox="1"/>
          <p:nvPr/>
        </p:nvSpPr>
        <p:spPr>
          <a:xfrm>
            <a:off x="1537538" y="1854354"/>
            <a:ext cx="6097248" cy="3139321"/>
          </a:xfrm>
          <a:prstGeom prst="rect">
            <a:avLst/>
          </a:prstGeom>
          <a:noFill/>
        </p:spPr>
        <p:txBody>
          <a:bodyPr wrap="square">
            <a:spAutoFit/>
          </a:bodyPr>
          <a:lstStyle/>
          <a:p>
            <a:r>
              <a:rPr lang="en-US" altLang="zh-CN" b="0" dirty="0">
                <a:solidFill>
                  <a:srgbClr val="CF222E"/>
                </a:solidFill>
                <a:effectLst/>
                <a:highlight>
                  <a:srgbClr val="FFFFFF"/>
                </a:highlight>
                <a:latin typeface="Consolas" panose="020B0609020204030204" pitchFamily="49" charset="0"/>
              </a:rPr>
              <a:t>class</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base</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CF222E"/>
                </a:solidFill>
                <a:effectLst/>
                <a:highlight>
                  <a:srgbClr val="FFFFFF"/>
                </a:highlight>
                <a:latin typeface="Consolas" panose="020B0609020204030204" pitchFamily="49" charset="0"/>
              </a:rPr>
              <a:t>public:</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string</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name</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return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A3069"/>
                </a:solidFill>
                <a:effectLst/>
                <a:highlight>
                  <a:srgbClr val="FFFFFF"/>
                </a:highlight>
                <a:latin typeface="Consolas" panose="020B0609020204030204" pitchFamily="49" charset="0"/>
              </a:rPr>
              <a:t>"base"</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8250DF"/>
                </a:solidFill>
                <a:effectLst/>
                <a:highlight>
                  <a:srgbClr val="FFFFFF"/>
                </a:highlight>
                <a:latin typeface="Consolas" panose="020B0609020204030204" pitchFamily="49" charset="0"/>
              </a:rPr>
              <a:t>doSomething</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a:t>
            </a:r>
          </a:p>
          <a:p>
            <a:br>
              <a:rPr lang="en-US" altLang="zh-CN" b="0" dirty="0">
                <a:solidFill>
                  <a:srgbClr val="1F2328"/>
                </a:solidFill>
                <a:effectLst/>
                <a:highlight>
                  <a:srgbClr val="FFFFFF"/>
                </a:highlight>
                <a:latin typeface="Consolas" panose="020B0609020204030204" pitchFamily="49" charset="0"/>
              </a:rPr>
            </a:br>
            <a:endParaRPr lang="en-US" altLang="zh-CN" b="0" dirty="0">
              <a:solidFill>
                <a:srgbClr val="1F2328"/>
              </a:solidFill>
              <a:effectLst/>
              <a:highlight>
                <a:srgbClr val="FFFFFF"/>
              </a:highlight>
              <a:latin typeface="Consolas" panose="020B0609020204030204" pitchFamily="49" charset="0"/>
            </a:endParaRPr>
          </a:p>
        </p:txBody>
      </p:sp>
      <p:sp>
        <p:nvSpPr>
          <p:cNvPr id="10" name="文本框 9">
            <a:extLst>
              <a:ext uri="{FF2B5EF4-FFF2-40B4-BE49-F238E27FC236}">
                <a16:creationId xmlns:a16="http://schemas.microsoft.com/office/drawing/2014/main" id="{748585BA-7417-A809-5139-5833A0FC4401}"/>
              </a:ext>
            </a:extLst>
          </p:cNvPr>
          <p:cNvSpPr txBox="1"/>
          <p:nvPr/>
        </p:nvSpPr>
        <p:spPr>
          <a:xfrm>
            <a:off x="6487271" y="2606669"/>
            <a:ext cx="474360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name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方法是一个虚函数，可被子类重写</a:t>
            </a:r>
          </a:p>
        </p:txBody>
      </p:sp>
      <p:sp>
        <p:nvSpPr>
          <p:cNvPr id="11" name="文本框 10">
            <a:extLst>
              <a:ext uri="{FF2B5EF4-FFF2-40B4-BE49-F238E27FC236}">
                <a16:creationId xmlns:a16="http://schemas.microsoft.com/office/drawing/2014/main" id="{CB360DF9-56D3-4FBF-D073-C29CDFD795CE}"/>
              </a:ext>
            </a:extLst>
          </p:cNvPr>
          <p:cNvSpPr txBox="1"/>
          <p:nvPr/>
        </p:nvSpPr>
        <p:spPr>
          <a:xfrm>
            <a:off x="6484447" y="3851222"/>
            <a:ext cx="4463081" cy="1015663"/>
          </a:xfrm>
          <a:prstGeom prst="rect">
            <a:avLst/>
          </a:prstGeom>
          <a:noFill/>
        </p:spPr>
        <p:txBody>
          <a:bodyPr wrap="none" rtlCol="0">
            <a:spAutoFit/>
          </a:bodyPr>
          <a:lstStyle/>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doSomething</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方法是一个纯虚函数，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base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类不可以被实例化，</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子类想要被实例化</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必须实现</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该函数</a:t>
            </a:r>
          </a:p>
        </p:txBody>
      </p:sp>
      <p:sp>
        <p:nvSpPr>
          <p:cNvPr id="12" name="矩形 11">
            <a:extLst>
              <a:ext uri="{FF2B5EF4-FFF2-40B4-BE49-F238E27FC236}">
                <a16:creationId xmlns:a16="http://schemas.microsoft.com/office/drawing/2014/main" id="{79C50648-B1E7-0B74-5864-74981598E38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00914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Virtual Function</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28E57C9B-6706-8465-3354-553D1E5764D7}"/>
              </a:ext>
            </a:extLst>
          </p:cNvPr>
          <p:cNvSpPr txBox="1"/>
          <p:nvPr/>
        </p:nvSpPr>
        <p:spPr>
          <a:xfrm>
            <a:off x="1537538" y="1888019"/>
            <a:ext cx="6097248" cy="3693319"/>
          </a:xfrm>
          <a:prstGeom prst="rect">
            <a:avLst/>
          </a:prstGeom>
          <a:noFill/>
        </p:spPr>
        <p:txBody>
          <a:bodyPr wrap="square">
            <a:spAutoFit/>
          </a:bodyPr>
          <a:lstStyle/>
          <a:p>
            <a:r>
              <a:rPr lang="en-US" altLang="zh-CN" b="0" dirty="0">
                <a:solidFill>
                  <a:srgbClr val="CF222E"/>
                </a:solidFill>
                <a:effectLst/>
                <a:highlight>
                  <a:srgbClr val="FFFFFF"/>
                </a:highlight>
                <a:latin typeface="Consolas" panose="020B0609020204030204" pitchFamily="49" charset="0"/>
              </a:rPr>
              <a:t>class</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derived</a:t>
            </a:r>
            <a:r>
              <a:rPr lang="en-US" altLang="zh-CN" b="0" dirty="0">
                <a:solidFill>
                  <a:srgbClr val="1F2328"/>
                </a:solidFill>
                <a:effectLst/>
                <a:highlight>
                  <a:srgbClr val="FFFFFF"/>
                </a:highlight>
                <a:latin typeface="Consolas" panose="020B0609020204030204" pitchFamily="49" charset="0"/>
              </a:rPr>
              <a:t> : </a:t>
            </a:r>
            <a:r>
              <a:rPr lang="en-US" altLang="zh-CN" b="0" dirty="0">
                <a:solidFill>
                  <a:srgbClr val="CF222E"/>
                </a:solidFill>
                <a:effectLst/>
                <a:highlight>
                  <a:srgbClr val="FFFFFF"/>
                </a:highlight>
                <a:latin typeface="Consolas" panose="020B0609020204030204" pitchFamily="49" charset="0"/>
              </a:rPr>
              <a:t>public</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base</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CF222E"/>
                </a:solidFill>
                <a:effectLst/>
                <a:highlight>
                  <a:srgbClr val="FFFFFF"/>
                </a:highlight>
                <a:latin typeface="Consolas" panose="020B0609020204030204" pitchFamily="49" charset="0"/>
              </a:rPr>
              <a:t>public:</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    virtual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string</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name</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return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A3069"/>
                </a:solidFill>
                <a:effectLst/>
                <a:highlight>
                  <a:srgbClr val="FFFFFF"/>
                </a:highlight>
                <a:latin typeface="Consolas" panose="020B0609020204030204" pitchFamily="49" charset="0"/>
              </a:rPr>
              <a:t>"derived"</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virtual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8250DF"/>
                </a:solidFill>
                <a:effectLst/>
                <a:highlight>
                  <a:srgbClr val="FFFFFF"/>
                </a:highlight>
                <a:latin typeface="Consolas" panose="020B0609020204030204" pitchFamily="49" charset="0"/>
              </a:rPr>
              <a:t>doSomething</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1F2328"/>
                </a:solidFill>
                <a:effectLst/>
                <a:highlight>
                  <a:srgbClr val="FFFFFF"/>
                </a:highlight>
                <a:latin typeface="Consolas" panose="020B0609020204030204" pitchFamily="49" charset="0"/>
              </a:rPr>
              <a:t>cout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&lt;&lt;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A3069"/>
                </a:solidFill>
                <a:effectLst/>
                <a:highlight>
                  <a:srgbClr val="FFFFFF"/>
                </a:highlight>
                <a:latin typeface="Consolas" panose="020B0609020204030204" pitchFamily="49" charset="0"/>
              </a:rPr>
              <a:t>"derived do something"</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&lt;&lt;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8250DF"/>
                </a:solidFill>
                <a:effectLst/>
                <a:highlight>
                  <a:srgbClr val="FFFFFF"/>
                </a:highlight>
                <a:latin typeface="Consolas" panose="020B0609020204030204" pitchFamily="49" charset="0"/>
              </a:rPr>
              <a:t>endl</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a:t>
            </a:r>
          </a:p>
        </p:txBody>
      </p:sp>
      <p:sp>
        <p:nvSpPr>
          <p:cNvPr id="4" name="矩形 3">
            <a:extLst>
              <a:ext uri="{FF2B5EF4-FFF2-40B4-BE49-F238E27FC236}">
                <a16:creationId xmlns:a16="http://schemas.microsoft.com/office/drawing/2014/main" id="{2BA1950C-572A-64DD-699F-3FBE8708CF2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21559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F0A33D44-C655-C9EC-C96A-8D1D25E01D43}"/>
              </a:ext>
            </a:extLst>
          </p:cNvPr>
          <p:cNvSpPr txBox="1"/>
          <p:nvPr/>
        </p:nvSpPr>
        <p:spPr>
          <a:xfrm>
            <a:off x="1916866" y="1611020"/>
            <a:ext cx="9325755" cy="4247317"/>
          </a:xfrm>
          <a:prstGeom prst="rect">
            <a:avLst/>
          </a:prstGeom>
          <a:noFill/>
        </p:spPr>
        <p:txBody>
          <a:bodyPr wrap="square">
            <a:spAutoFit/>
          </a:bodyPr>
          <a:lstStyle/>
          <a:p>
            <a:r>
              <a:rPr lang="en-US" altLang="zh-CN" b="0" dirty="0">
                <a:solidFill>
                  <a:srgbClr val="CF222E"/>
                </a:solidFill>
                <a:effectLst/>
                <a:highlight>
                  <a:srgbClr val="FFFFFF"/>
                </a:highlight>
                <a:latin typeface="Consolas" panose="020B0609020204030204" pitchFamily="49" charset="0"/>
              </a:rPr>
              <a:t>class</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latin typeface="Consolas" panose="020B0609020204030204" pitchFamily="49" charset="0"/>
              </a:rPr>
              <a:t>OpenMPAlgoBase</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CF222E"/>
                </a:solidFill>
                <a:effectLst/>
                <a:highlight>
                  <a:srgbClr val="FFFFFF"/>
                </a:highlight>
                <a:latin typeface="Consolas" panose="020B0609020204030204" pitchFamily="49" charset="0"/>
              </a:rPr>
              <a:t>public:</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a:solidFill>
                  <a:srgbClr val="8250DF"/>
                </a:solidFill>
                <a:highlight>
                  <a:srgbClr val="FFFFFF"/>
                </a:highlight>
                <a:latin typeface="Consolas" panose="020B0609020204030204" pitchFamily="49" charset="0"/>
              </a:rPr>
              <a:t>i</a:t>
            </a:r>
            <a:r>
              <a:rPr lang="en-US" altLang="zh-CN" b="0" dirty="0">
                <a:solidFill>
                  <a:srgbClr val="8250DF"/>
                </a:solidFill>
                <a:effectLst/>
                <a:highlight>
                  <a:srgbClr val="FFFFFF"/>
                </a:highlight>
                <a:latin typeface="Consolas" panose="020B0609020204030204" pitchFamily="49" charset="0"/>
              </a:rPr>
              <a:t>nitialize</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a:solidFill>
                  <a:srgbClr val="8250DF"/>
                </a:solidFill>
                <a:highlight>
                  <a:srgbClr val="FFFFFF"/>
                </a:highlight>
                <a:latin typeface="Consolas" panose="020B0609020204030204" pitchFamily="49" charset="0"/>
              </a:rPr>
              <a:t>f</a:t>
            </a:r>
            <a:r>
              <a:rPr lang="en-US" altLang="zh-CN" b="0" dirty="0">
                <a:solidFill>
                  <a:srgbClr val="8250DF"/>
                </a:solidFill>
                <a:effectLst/>
                <a:highlight>
                  <a:srgbClr val="FFFFFF"/>
                </a:highlight>
                <a:latin typeface="Consolas" panose="020B0609020204030204" pitchFamily="49" charset="0"/>
              </a:rPr>
              <a:t>inish</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i</a:t>
            </a:r>
            <a:r>
              <a:rPr lang="en-US" altLang="zh-CN" b="0" dirty="0" err="1">
                <a:solidFill>
                  <a:srgbClr val="8250DF"/>
                </a:solidFill>
                <a:effectLst/>
                <a:highlight>
                  <a:srgbClr val="FFFFFF"/>
                </a:highlight>
                <a:latin typeface="Consolas" panose="020B0609020204030204" pitchFamily="49" charset="0"/>
              </a:rPr>
              <a:t>nitialize_local</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CF222E"/>
                </a:solidFill>
                <a:effectLst/>
                <a:highlight>
                  <a:srgbClr val="FFFFFF"/>
                </a:highlight>
                <a:latin typeface="Consolas" panose="020B0609020204030204" pitchFamily="49" charset="0"/>
              </a:rPr>
              <a:t> =</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f</a:t>
            </a:r>
            <a:r>
              <a:rPr lang="en-US" altLang="zh-CN" b="0" dirty="0" err="1">
                <a:solidFill>
                  <a:srgbClr val="8250DF"/>
                </a:solidFill>
                <a:effectLst/>
                <a:highlight>
                  <a:srgbClr val="FFFFFF"/>
                </a:highlight>
                <a:latin typeface="Consolas" panose="020B0609020204030204" pitchFamily="49" charset="0"/>
              </a:rPr>
              <a:t>inish_local</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CF222E"/>
                </a:solidFill>
                <a:effectLst/>
                <a:highlight>
                  <a:srgbClr val="FFFFFF"/>
                </a:highlight>
                <a:latin typeface="Consolas" panose="020B0609020204030204" pitchFamily="49" charset="0"/>
              </a:rPr>
              <a:t> =</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d</a:t>
            </a:r>
            <a:r>
              <a:rPr lang="en-US" altLang="zh-CN" b="0" dirty="0" err="1">
                <a:solidFill>
                  <a:srgbClr val="8250DF"/>
                </a:solidFill>
                <a:effectLst/>
                <a:highlight>
                  <a:srgbClr val="FFFFFF"/>
                </a:highlight>
                <a:latin typeface="Consolas" panose="020B0609020204030204" pitchFamily="49" charset="0"/>
              </a:rPr>
              <a:t>o_task</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size_t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_</a:t>
            </a:r>
            <a:r>
              <a:rPr lang="en-US" altLang="zh-CN" b="0" dirty="0" err="1">
                <a:solidFill>
                  <a:srgbClr val="953800"/>
                </a:solidFill>
                <a:effectLst/>
                <a:highlight>
                  <a:srgbClr val="FFFFFF"/>
                </a:highlight>
                <a:latin typeface="Consolas" panose="020B0609020204030204" pitchFamily="49" charset="0"/>
              </a:rPr>
              <a:t>task_id</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CF222E"/>
                </a:solidFill>
                <a:effectLst/>
                <a:highlight>
                  <a:srgbClr val="FFFFFF"/>
                </a:highlight>
                <a:latin typeface="Consolas" panose="020B0609020204030204" pitchFamily="49" charset="0"/>
              </a:rPr>
              <a:t> =</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u</a:t>
            </a:r>
            <a:r>
              <a:rPr lang="en-US" altLang="zh-CN" b="0" dirty="0" err="1">
                <a:solidFill>
                  <a:srgbClr val="8250DF"/>
                </a:solidFill>
                <a:effectLst/>
                <a:highlight>
                  <a:srgbClr val="FFFFFF"/>
                </a:highlight>
                <a:latin typeface="Consolas" panose="020B0609020204030204" pitchFamily="49" charset="0"/>
              </a:rPr>
              <a:t>pload_</a:t>
            </a:r>
            <a:r>
              <a:rPr lang="en-US" altLang="zh-CN" dirty="0" err="1">
                <a:solidFill>
                  <a:srgbClr val="8250DF"/>
                </a:solidFill>
                <a:highlight>
                  <a:srgbClr val="FFFFFF"/>
                </a:highlight>
                <a:latin typeface="Consolas" panose="020B0609020204030204" pitchFamily="49" charset="0"/>
              </a:rPr>
              <a:t>d</a:t>
            </a:r>
            <a:r>
              <a:rPr lang="en-US" altLang="zh-CN" b="0" dirty="0" err="1">
                <a:solidFill>
                  <a:srgbClr val="8250DF"/>
                </a:solidFill>
                <a:effectLst/>
                <a:highlight>
                  <a:srgbClr val="FFFFFF"/>
                </a:highlight>
                <a:latin typeface="Consolas" panose="020B0609020204030204" pitchFamily="49" charset="0"/>
              </a:rPr>
              <a:t>ata</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CF222E"/>
                </a:solidFill>
                <a:effectLst/>
                <a:highlight>
                  <a:srgbClr val="FFFFFF"/>
                </a:highlight>
                <a:latin typeface="Consolas" panose="020B0609020204030204" pitchFamily="49" charset="0"/>
              </a:rPr>
              <a:t> =</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u</a:t>
            </a:r>
            <a:r>
              <a:rPr lang="en-US" altLang="zh-CN" b="0" dirty="0" err="1">
                <a:solidFill>
                  <a:srgbClr val="8250DF"/>
                </a:solidFill>
                <a:effectLst/>
                <a:highlight>
                  <a:srgbClr val="FFFFFF"/>
                </a:highlight>
                <a:latin typeface="Consolas" panose="020B0609020204030204" pitchFamily="49" charset="0"/>
              </a:rPr>
              <a:t>pload_</a:t>
            </a:r>
            <a:r>
              <a:rPr lang="en-US" altLang="zh-CN" dirty="0" err="1">
                <a:solidFill>
                  <a:srgbClr val="8250DF"/>
                </a:solidFill>
                <a:highlight>
                  <a:srgbClr val="FFFFFF"/>
                </a:highlight>
                <a:latin typeface="Consolas" panose="020B0609020204030204" pitchFamily="49" charset="0"/>
              </a:rPr>
              <a:t>d</a:t>
            </a:r>
            <a:r>
              <a:rPr lang="en-US" altLang="zh-CN" b="0" dirty="0" err="1">
                <a:solidFill>
                  <a:srgbClr val="8250DF"/>
                </a:solidFill>
                <a:effectLst/>
                <a:highlight>
                  <a:srgbClr val="FFFFFF"/>
                </a:highlight>
                <a:latin typeface="Consolas" panose="020B0609020204030204" pitchFamily="49" charset="0"/>
              </a:rPr>
              <a:t>ata_</a:t>
            </a:r>
            <a:r>
              <a:rPr lang="en-US" altLang="zh-CN" dirty="0" err="1">
                <a:solidFill>
                  <a:srgbClr val="8250DF"/>
                </a:solidFill>
                <a:highlight>
                  <a:srgbClr val="FFFFFF"/>
                </a:highlight>
                <a:latin typeface="Consolas" panose="020B0609020204030204" pitchFamily="49" charset="0"/>
              </a:rPr>
              <a:t>f</a:t>
            </a:r>
            <a:r>
              <a:rPr lang="en-US" altLang="zh-CN" b="0" dirty="0" err="1">
                <a:solidFill>
                  <a:srgbClr val="8250DF"/>
                </a:solidFill>
                <a:effectLst/>
                <a:highlight>
                  <a:srgbClr val="FFFFFF"/>
                </a:highlight>
                <a:latin typeface="Consolas" panose="020B0609020204030204" pitchFamily="49" charset="0"/>
              </a:rPr>
              <a:t>orce</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CF222E"/>
                </a:solidFill>
                <a:effectLst/>
                <a:highlight>
                  <a:srgbClr val="FFFFFF"/>
                </a:highlight>
                <a:latin typeface="Consolas" panose="020B0609020204030204" pitchFamily="49" charset="0"/>
              </a:rPr>
              <a:t> =</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bool</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should</a:t>
            </a:r>
            <a:r>
              <a:rPr lang="en-US" altLang="zh-CN" b="0" dirty="0" err="1">
                <a:solidFill>
                  <a:srgbClr val="8250DF"/>
                </a:solidFill>
                <a:effectLst/>
                <a:highlight>
                  <a:srgbClr val="FFFFFF"/>
                </a:highlight>
                <a:latin typeface="Consolas" panose="020B0609020204030204" pitchFamily="49" charset="0"/>
              </a:rPr>
              <a:t>_</a:t>
            </a:r>
            <a:r>
              <a:rPr lang="en-US" altLang="zh-CN" dirty="0" err="1">
                <a:solidFill>
                  <a:srgbClr val="8250DF"/>
                </a:solidFill>
                <a:highlight>
                  <a:srgbClr val="FFFFFF"/>
                </a:highlight>
                <a:latin typeface="Consolas" panose="020B0609020204030204" pitchFamily="49" charset="0"/>
              </a:rPr>
              <a:t>u</a:t>
            </a:r>
            <a:r>
              <a:rPr lang="en-US" altLang="zh-CN" b="0" dirty="0" err="1">
                <a:solidFill>
                  <a:srgbClr val="8250DF"/>
                </a:solidFill>
                <a:effectLst/>
                <a:highlight>
                  <a:srgbClr val="FFFFFF"/>
                </a:highlight>
                <a:latin typeface="Consolas" panose="020B0609020204030204" pitchFamily="49" charset="0"/>
              </a:rPr>
              <a:t>pdate_data</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1F2328"/>
                </a:solidFill>
                <a:effectLst/>
                <a:highlight>
                  <a:srgbClr val="FFFFFF"/>
                </a:highlight>
                <a:latin typeface="Consolas" panose="020B0609020204030204" pitchFamily="49" charset="0"/>
              </a:rPr>
              <a:t> { </a:t>
            </a:r>
            <a:r>
              <a:rPr lang="en-US" altLang="zh-CN" b="0" dirty="0">
                <a:solidFill>
                  <a:srgbClr val="CF222E"/>
                </a:solidFill>
                <a:effectLst/>
                <a:highlight>
                  <a:srgbClr val="FFFFFF"/>
                </a:highlight>
                <a:latin typeface="Consolas" panose="020B0609020204030204" pitchFamily="49" charset="0"/>
              </a:rPr>
              <a:t>return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true</a:t>
            </a:r>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bool</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should</a:t>
            </a:r>
            <a:r>
              <a:rPr lang="en-US" altLang="zh-CN" b="0" dirty="0" err="1">
                <a:solidFill>
                  <a:srgbClr val="8250DF"/>
                </a:solidFill>
                <a:effectLst/>
                <a:highlight>
                  <a:srgbClr val="FFFFFF"/>
                </a:highlight>
                <a:latin typeface="Consolas" panose="020B0609020204030204" pitchFamily="49" charset="0"/>
              </a:rPr>
              <a:t>_</a:t>
            </a:r>
            <a:r>
              <a:rPr lang="en-US" altLang="zh-CN" dirty="0" err="1">
                <a:solidFill>
                  <a:srgbClr val="8250DF"/>
                </a:solidFill>
                <a:highlight>
                  <a:srgbClr val="FFFFFF"/>
                </a:highlight>
                <a:latin typeface="Consolas" panose="020B0609020204030204" pitchFamily="49" charset="0"/>
              </a:rPr>
              <a:t>u</a:t>
            </a:r>
            <a:r>
              <a:rPr lang="en-US" altLang="zh-CN" b="0" dirty="0" err="1">
                <a:solidFill>
                  <a:srgbClr val="8250DF"/>
                </a:solidFill>
                <a:effectLst/>
                <a:highlight>
                  <a:srgbClr val="FFFFFF"/>
                </a:highlight>
                <a:latin typeface="Consolas" panose="020B0609020204030204" pitchFamily="49" charset="0"/>
              </a:rPr>
              <a:t>pdate_data_force</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r>
              <a:rPr lang="en-US" altLang="zh-CN" b="0" dirty="0">
                <a:solidFill>
                  <a:srgbClr val="1F2328"/>
                </a:solidFill>
                <a:effectLst/>
                <a:highlight>
                  <a:srgbClr val="FFFFFF"/>
                </a:highlight>
                <a:latin typeface="Consolas" panose="020B0609020204030204" pitchFamily="49" charset="0"/>
              </a:rPr>
              <a:t> { </a:t>
            </a:r>
            <a:r>
              <a:rPr lang="en-US" altLang="zh-CN" b="0" dirty="0">
                <a:solidFill>
                  <a:srgbClr val="CF222E"/>
                </a:solidFill>
                <a:effectLst/>
                <a:highlight>
                  <a:srgbClr val="FFFFFF"/>
                </a:highlight>
                <a:latin typeface="Consolas" panose="020B0609020204030204" pitchFamily="49" charset="0"/>
              </a:rPr>
              <a:t>return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true</a:t>
            </a:r>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6E7781"/>
                </a:solidFill>
                <a:effectLst/>
                <a:highlight>
                  <a:srgbClr val="FFFFFF"/>
                </a:highlight>
                <a:latin typeface="Consolas" panose="020B0609020204030204" pitchFamily="49" charset="0"/>
              </a:rPr>
              <a:t>    /* other code */</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6E7781"/>
                </a:solidFill>
                <a:effectLst/>
                <a:highlight>
                  <a:srgbClr val="FFFFFF"/>
                </a:highlight>
                <a:latin typeface="Consolas" panose="020B0609020204030204" pitchFamily="49" charset="0"/>
              </a:rPr>
              <a:t>    /// ........... </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a:t>
            </a:r>
          </a:p>
        </p:txBody>
      </p:sp>
      <p:sp>
        <p:nvSpPr>
          <p:cNvPr id="4" name="矩形 3">
            <a:extLst>
              <a:ext uri="{FF2B5EF4-FFF2-40B4-BE49-F238E27FC236}">
                <a16:creationId xmlns:a16="http://schemas.microsoft.com/office/drawing/2014/main" id="{120F99D0-5E6E-804D-7484-1EC929A9565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381506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58832DCE-66B2-DA0C-2081-2D20CF40F2F9}"/>
              </a:ext>
            </a:extLst>
          </p:cNvPr>
          <p:cNvSpPr txBox="1"/>
          <p:nvPr/>
        </p:nvSpPr>
        <p:spPr>
          <a:xfrm>
            <a:off x="2937807" y="1318632"/>
            <a:ext cx="6859336" cy="4832092"/>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inline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OpenMPAlgoBase</a:t>
            </a:r>
            <a:r>
              <a:rPr lang="en-US" altLang="zh-CN" sz="1400" b="0" dirty="0">
                <a:solidFill>
                  <a:srgbClr val="1F2328"/>
                </a:solidFill>
                <a:effectLst/>
                <a:latin typeface="Consolas" panose="020B0609020204030204" pitchFamily="49" charset="0"/>
              </a:rPr>
              <a:t>::</a:t>
            </a:r>
            <a:r>
              <a:rPr lang="en-US" altLang="zh-CN" sz="1400" b="0" dirty="0">
                <a:solidFill>
                  <a:srgbClr val="8250DF"/>
                </a:solidFill>
                <a:effectLst/>
                <a:latin typeface="Consolas" panose="020B0609020204030204" pitchFamily="49" charset="0"/>
              </a:rPr>
              <a:t>run</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初始化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initialize</a:t>
            </a:r>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并行计算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#pragma</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omp</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parallel</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num_threads</a:t>
            </a:r>
            <a:r>
              <a:rPr lang="en-US" altLang="zh-CN" sz="1400" b="0" dirty="0">
                <a:solidFill>
                  <a:srgbClr val="1F2328"/>
                </a:solidFill>
                <a:effectLst/>
                <a:latin typeface="Consolas" panose="020B0609020204030204" pitchFamily="49" charset="0"/>
              </a:rPr>
              <a:t>(</a:t>
            </a:r>
            <a:r>
              <a:rPr lang="en-US" altLang="zh-CN" sz="1400" b="0" dirty="0" err="1">
                <a:solidFill>
                  <a:srgbClr val="0550AE"/>
                </a:solidFill>
                <a:effectLst/>
                <a:latin typeface="Consolas" panose="020B0609020204030204" pitchFamily="49" charset="0"/>
              </a:rPr>
              <a:t>num_of_threads</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initialize_local</a:t>
            </a:r>
            <a:r>
              <a:rPr lang="en-US" altLang="zh-CN" sz="1400" b="0" dirty="0">
                <a:solidFill>
                  <a:srgbClr val="1F2328"/>
                </a:solidFill>
                <a:effectLst/>
                <a:latin typeface="Consolas" panose="020B0609020204030204" pitchFamily="49" charset="0"/>
              </a:rPr>
              <a:t>();</a:t>
            </a:r>
          </a:p>
          <a:p>
            <a:r>
              <a:rPr lang="en-US" altLang="zh-CN" sz="1400" b="0" dirty="0">
                <a:solidFill>
                  <a:srgbClr val="CF222E"/>
                </a:solidFill>
                <a:effectLst/>
                <a:latin typeface="Consolas" panose="020B0609020204030204" pitchFamily="49" charset="0"/>
              </a:rPr>
              <a:t>#pragma</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omp</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schedule</a:t>
            </a:r>
            <a:r>
              <a:rPr lang="en-US" altLang="zh-CN" sz="1400" b="0" dirty="0">
                <a:solidFill>
                  <a:srgbClr val="1F2328"/>
                </a:solidFill>
                <a:effectLst/>
                <a:latin typeface="Consolas" panose="020B0609020204030204" pitchFamily="49" charset="0"/>
              </a:rPr>
              <a:t>(</a:t>
            </a:r>
            <a:r>
              <a:rPr lang="en-US" altLang="zh-CN" sz="1400" b="0" dirty="0">
                <a:solidFill>
                  <a:srgbClr val="0550AE"/>
                </a:solidFill>
                <a:effectLst/>
                <a:latin typeface="Consolas" panose="020B0609020204030204" pitchFamily="49" charset="0"/>
              </a:rPr>
              <a:t>dynamic</a:t>
            </a:r>
            <a:r>
              <a:rPr lang="en-US" altLang="zh-CN" sz="1400" b="0" dirty="0">
                <a:solidFill>
                  <a:srgbClr val="1F2328"/>
                </a:solidFill>
                <a:effectLst/>
                <a:latin typeface="Consolas" panose="020B0609020204030204" pitchFamily="49" charset="0"/>
              </a:rPr>
              <a:t>, 1) </a:t>
            </a:r>
            <a:r>
              <a:rPr lang="en-US" altLang="zh-CN" sz="1400" b="0" dirty="0" err="1">
                <a:solidFill>
                  <a:srgbClr val="0550AE"/>
                </a:solidFill>
                <a:effectLst/>
                <a:latin typeface="Consolas" panose="020B0609020204030204" pitchFamily="49" charset="0"/>
              </a:rPr>
              <a:t>nowait</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begin_indx</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end_indx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do_task</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合并数据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if</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should_upload_data_force</a:t>
            </a:r>
            <a:r>
              <a:rPr lang="en-US" altLang="zh-CN" sz="1400" b="0" dirty="0">
                <a:solidFill>
                  <a:srgbClr val="1F2328"/>
                </a:solidFill>
                <a:effectLst/>
                <a:latin typeface="Consolas" panose="020B0609020204030204" pitchFamily="49" charset="0"/>
              </a:rPr>
              <a:t>()){</a:t>
            </a:r>
            <a:r>
              <a:rPr lang="en-US" altLang="zh-CN" sz="1400" b="0" dirty="0" err="1">
                <a:solidFill>
                  <a:srgbClr val="8250DF"/>
                </a:solidFill>
                <a:effectLst/>
                <a:latin typeface="Consolas" panose="020B0609020204030204" pitchFamily="49" charset="0"/>
              </a:rPr>
              <a:t>upload_data_force</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else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 </a:t>
            </a:r>
            <a:r>
              <a:rPr lang="en-US" altLang="zh-CN" sz="1400" b="0" dirty="0">
                <a:solidFill>
                  <a:srgbClr val="CF222E"/>
                </a:solidFill>
                <a:effectLst/>
                <a:latin typeface="Consolas" panose="020B0609020204030204" pitchFamily="49" charset="0"/>
              </a:rPr>
              <a:t>if</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should_upload_data</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upload_data</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finish_local</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结束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finish</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p:txBody>
      </p:sp>
      <p:sp>
        <p:nvSpPr>
          <p:cNvPr id="2" name="矩形 1">
            <a:extLst>
              <a:ext uri="{FF2B5EF4-FFF2-40B4-BE49-F238E27FC236}">
                <a16:creationId xmlns:a16="http://schemas.microsoft.com/office/drawing/2014/main" id="{6DD06B08-F67B-5A76-80BC-E29634D6216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7424375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FBDB7E96-D631-6564-46FC-A6F940F145F7}"/>
              </a:ext>
            </a:extLst>
          </p:cNvPr>
          <p:cNvPicPr>
            <a:picLocks noChangeAspect="1"/>
          </p:cNvPicPr>
          <p:nvPr/>
        </p:nvPicPr>
        <p:blipFill>
          <a:blip r:embed="rId3"/>
          <a:stretch>
            <a:fillRect/>
          </a:stretch>
        </p:blipFill>
        <p:spPr>
          <a:xfrm>
            <a:off x="4335615" y="1292005"/>
            <a:ext cx="3549832" cy="787440"/>
          </a:xfrm>
          <a:prstGeom prst="rect">
            <a:avLst/>
          </a:prstGeom>
        </p:spPr>
      </p:pic>
      <p:sp>
        <p:nvSpPr>
          <p:cNvPr id="6" name="文本框 5">
            <a:extLst>
              <a:ext uri="{FF2B5EF4-FFF2-40B4-BE49-F238E27FC236}">
                <a16:creationId xmlns:a16="http://schemas.microsoft.com/office/drawing/2014/main" id="{9BA9FE83-1DC7-8CBF-CE2E-36FC51168E61}"/>
              </a:ext>
            </a:extLst>
          </p:cNvPr>
          <p:cNvSpPr txBox="1"/>
          <p:nvPr/>
        </p:nvSpPr>
        <p:spPr>
          <a:xfrm>
            <a:off x="769052" y="2526254"/>
            <a:ext cx="11002779" cy="1477328"/>
          </a:xfrm>
          <a:prstGeom prst="rect">
            <a:avLst/>
          </a:prstGeom>
          <a:noFill/>
        </p:spPr>
        <p:txBody>
          <a:bodyPr wrap="square">
            <a:spAutoFit/>
          </a:bodyPr>
          <a:lstStyle/>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8250DF"/>
                </a:solidFill>
                <a:highlight>
                  <a:srgbClr val="FFFFFF"/>
                </a:highlight>
                <a:latin typeface="Consolas" panose="020B0609020204030204" pitchFamily="49" charset="0"/>
              </a:rPr>
              <a:t>d</a:t>
            </a:r>
            <a:r>
              <a:rPr lang="en-US" altLang="zh-CN" b="0" dirty="0" err="1">
                <a:solidFill>
                  <a:srgbClr val="8250DF"/>
                </a:solidFill>
                <a:effectLst/>
                <a:highlight>
                  <a:srgbClr val="FFFFFF"/>
                </a:highlight>
                <a:latin typeface="Consolas" panose="020B0609020204030204" pitchFamily="49" charset="0"/>
              </a:rPr>
              <a:t>o_task</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size_t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_</a:t>
            </a:r>
            <a:r>
              <a:rPr lang="en-US" altLang="zh-CN" b="0" dirty="0" err="1">
                <a:solidFill>
                  <a:srgbClr val="953800"/>
                </a:solidFill>
                <a:effectLst/>
                <a:highlight>
                  <a:srgbClr val="FFFFFF"/>
                </a:highlight>
                <a:latin typeface="Consolas" panose="020B0609020204030204" pitchFamily="49" charset="0"/>
              </a:rPr>
              <a:t>task_id</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auto</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1F2328"/>
                </a:solidFill>
                <a:effectLst/>
                <a:highlight>
                  <a:srgbClr val="FFFFFF"/>
                </a:highlight>
                <a:latin typeface="Consolas" panose="020B0609020204030204" pitchFamily="49" charset="0"/>
              </a:rPr>
              <a:t>thread_id</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OMP_THREAD_LABEL</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1F2328"/>
                </a:solidFill>
                <a:effectLst/>
                <a:highlight>
                  <a:srgbClr val="FFFFFF"/>
                </a:highlight>
                <a:latin typeface="Consolas" panose="020B0609020204030204" pitchFamily="49" charset="0"/>
              </a:rPr>
              <a:t>local_res</a:t>
            </a:r>
            <a:r>
              <a:rPr lang="en-US" altLang="zh-CN" b="0" dirty="0">
                <a:solidFill>
                  <a:srgbClr val="8250DF"/>
                </a:solidFill>
                <a:effectLst/>
                <a:highlight>
                  <a:srgbClr val="FFFFFF"/>
                </a:highlight>
                <a:latin typeface="Consolas" panose="020B0609020204030204" pitchFamily="49" charset="0"/>
              </a:rPr>
              <a:t>[</a:t>
            </a:r>
            <a:r>
              <a:rPr lang="en-US" altLang="zh-CN" b="0" dirty="0" err="1">
                <a:solidFill>
                  <a:srgbClr val="1F2328"/>
                </a:solidFill>
                <a:effectLst/>
                <a:highlight>
                  <a:srgbClr val="FFFFFF"/>
                </a:highlight>
                <a:latin typeface="Consolas" panose="020B0609020204030204" pitchFamily="49" charset="0"/>
              </a:rPr>
              <a:t>thread_id</a:t>
            </a:r>
            <a:r>
              <a:rPr lang="en-US" altLang="zh-CN" b="0" dirty="0">
                <a:solidFill>
                  <a:srgbClr val="8250DF"/>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1.0</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double</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_</a:t>
            </a:r>
            <a:r>
              <a:rPr lang="en-US" altLang="zh-CN" b="0" dirty="0" err="1">
                <a:solidFill>
                  <a:srgbClr val="953800"/>
                </a:solidFill>
                <a:effectLst/>
                <a:highlight>
                  <a:srgbClr val="FFFFFF"/>
                </a:highlight>
                <a:latin typeface="Consolas" panose="020B0609020204030204" pitchFamily="49" charset="0"/>
              </a:rPr>
              <a:t>task_id</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double</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_</a:t>
            </a:r>
            <a:r>
              <a:rPr lang="en-US" altLang="zh-CN" b="0" dirty="0" err="1">
                <a:solidFill>
                  <a:srgbClr val="953800"/>
                </a:solidFill>
                <a:effectLst/>
                <a:highlight>
                  <a:srgbClr val="FFFFFF"/>
                </a:highlight>
                <a:latin typeface="Consolas" panose="020B0609020204030204" pitchFamily="49" charset="0"/>
              </a:rPr>
              <a:t>task_id</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p:txBody>
      </p:sp>
      <p:sp>
        <p:nvSpPr>
          <p:cNvPr id="8" name="文本框 7">
            <a:extLst>
              <a:ext uri="{FF2B5EF4-FFF2-40B4-BE49-F238E27FC236}">
                <a16:creationId xmlns:a16="http://schemas.microsoft.com/office/drawing/2014/main" id="{3CAE3A7C-6EC9-15C5-3B30-61D6758F7A51}"/>
              </a:ext>
            </a:extLst>
          </p:cNvPr>
          <p:cNvSpPr txBox="1"/>
          <p:nvPr/>
        </p:nvSpPr>
        <p:spPr>
          <a:xfrm>
            <a:off x="1236688" y="4171094"/>
            <a:ext cx="12304425" cy="1754326"/>
          </a:xfrm>
          <a:prstGeom prst="rect">
            <a:avLst/>
          </a:prstGeom>
          <a:noFill/>
        </p:spPr>
        <p:txBody>
          <a:bodyPr wrap="square">
            <a:spAutoFit/>
          </a:bodyPr>
          <a:lstStyle/>
          <a:p>
            <a:r>
              <a:rPr lang="en-US" altLang="zh-CN" b="0" dirty="0">
                <a:solidFill>
                  <a:srgbClr val="CF222E"/>
                </a:solidFill>
                <a:effectLst/>
                <a:highlight>
                  <a:srgbClr val="FFFFFF"/>
                </a:highlight>
                <a:latin typeface="Consolas" panose="020B0609020204030204" pitchFamily="49" charset="0"/>
              </a:rPr>
              <a:t>virtual</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dirty="0">
                <a:solidFill>
                  <a:srgbClr val="8250DF"/>
                </a:solidFill>
                <a:highlight>
                  <a:srgbClr val="FFFFFF"/>
                </a:highlight>
                <a:latin typeface="Consolas" panose="020B0609020204030204" pitchFamily="49" charset="0"/>
              </a:rPr>
              <a:t>f</a:t>
            </a:r>
            <a:r>
              <a:rPr lang="en-US" altLang="zh-CN" b="0" dirty="0">
                <a:solidFill>
                  <a:srgbClr val="8250DF"/>
                </a:solidFill>
                <a:effectLst/>
                <a:highlight>
                  <a:srgbClr val="FFFFFF"/>
                </a:highlight>
                <a:latin typeface="Consolas" panose="020B0609020204030204" pitchFamily="49" charset="0"/>
              </a:rPr>
              <a:t>inish</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noexcept</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auto</a:t>
            </a:r>
            <a:r>
              <a:rPr lang="en-US" altLang="zh-CN" b="0" dirty="0">
                <a:solidFill>
                  <a:srgbClr val="1F2328"/>
                </a:solidFill>
                <a:effectLst/>
                <a:highlight>
                  <a:srgbClr val="FFFFFF"/>
                </a:highlight>
                <a:latin typeface="Consolas" panose="020B0609020204030204" pitchFamily="49" charset="0"/>
              </a:rPr>
              <a:t> res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8250DF"/>
                </a:solidFill>
                <a:effectLst/>
                <a:highlight>
                  <a:srgbClr val="FFFFFF"/>
                </a:highlight>
                <a:latin typeface="Consolas" panose="020B0609020204030204" pitchFamily="49" charset="0"/>
              </a:rPr>
              <a:t>accumulate</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1F2328"/>
                </a:solidFill>
                <a:effectLst/>
                <a:highlight>
                  <a:srgbClr val="FFFFFF"/>
                </a:highlight>
                <a:latin typeface="Consolas" panose="020B0609020204030204" pitchFamily="49" charset="0"/>
              </a:rPr>
              <a:t>local_res.</a:t>
            </a:r>
            <a:r>
              <a:rPr lang="en-US" altLang="zh-CN" b="0" dirty="0" err="1">
                <a:solidFill>
                  <a:srgbClr val="8250DF"/>
                </a:solidFill>
                <a:effectLst/>
                <a:highlight>
                  <a:srgbClr val="FFFFFF"/>
                </a:highlight>
                <a:latin typeface="Consolas" panose="020B0609020204030204" pitchFamily="49" charset="0"/>
              </a:rPr>
              <a:t>begin</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1F2328"/>
                </a:solidFill>
                <a:effectLst/>
                <a:highlight>
                  <a:srgbClr val="FFFFFF"/>
                </a:highlight>
                <a:latin typeface="Consolas" panose="020B0609020204030204" pitchFamily="49" charset="0"/>
              </a:rPr>
              <a:t>local_res.</a:t>
            </a:r>
            <a:r>
              <a:rPr lang="en-US" altLang="zh-CN" b="0" dirty="0" err="1">
                <a:solidFill>
                  <a:srgbClr val="8250DF"/>
                </a:solidFill>
                <a:effectLst/>
                <a:highlight>
                  <a:srgbClr val="FFFFFF"/>
                </a:highlight>
                <a:latin typeface="Consolas" panose="020B0609020204030204" pitchFamily="49" charset="0"/>
              </a:rPr>
              <a:t>end</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res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sqrt</a:t>
            </a:r>
            <a:r>
              <a:rPr lang="en-US" altLang="zh-CN" b="0" dirty="0">
                <a:solidFill>
                  <a:srgbClr val="1F2328"/>
                </a:solidFill>
                <a:effectLst/>
                <a:highlight>
                  <a:srgbClr val="FFFFFF"/>
                </a:highlight>
                <a:latin typeface="Consolas" panose="020B0609020204030204" pitchFamily="49" charset="0"/>
              </a:rPr>
              <a:t>(res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6.0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8250DF"/>
                </a:solidFill>
                <a:effectLst/>
                <a:highlight>
                  <a:srgbClr val="FFFFFF"/>
                </a:highlight>
                <a:latin typeface="Consolas" panose="020B0609020204030204" pitchFamily="49" charset="0"/>
              </a:rPr>
              <a:t>printf</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0A3069"/>
                </a:solidFill>
                <a:effectLst/>
                <a:highlight>
                  <a:srgbClr val="FFFFFF"/>
                </a:highlight>
                <a:latin typeface="Consolas" panose="020B0609020204030204" pitchFamily="49" charset="0"/>
              </a:rPr>
              <a:t>"Pi = </a:t>
            </a:r>
            <a:r>
              <a:rPr lang="en-US" altLang="zh-CN" b="0" dirty="0">
                <a:solidFill>
                  <a:srgbClr val="CF222E"/>
                </a:solidFill>
                <a:effectLst/>
                <a:highlight>
                  <a:srgbClr val="FFFFFF"/>
                </a:highlight>
                <a:latin typeface="Consolas" panose="020B0609020204030204" pitchFamily="49" charset="0"/>
              </a:rPr>
              <a:t>%.10f\n</a:t>
            </a:r>
            <a:r>
              <a:rPr lang="en-US" altLang="zh-CN" b="0" dirty="0">
                <a:solidFill>
                  <a:srgbClr val="0A3069"/>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res);</a:t>
            </a:r>
          </a:p>
          <a:p>
            <a:r>
              <a:rPr lang="en-US" altLang="zh-CN" b="0" dirty="0">
                <a:solidFill>
                  <a:srgbClr val="1F2328"/>
                </a:solidFill>
                <a:effectLst/>
                <a:highlight>
                  <a:srgbClr val="FFFFFF"/>
                </a:highlight>
                <a:latin typeface="Consolas" panose="020B0609020204030204" pitchFamily="49" charset="0"/>
              </a:rPr>
              <a:t>}</a:t>
            </a:r>
          </a:p>
        </p:txBody>
      </p:sp>
      <p:sp>
        <p:nvSpPr>
          <p:cNvPr id="9" name="矩形 8">
            <a:extLst>
              <a:ext uri="{FF2B5EF4-FFF2-40B4-BE49-F238E27FC236}">
                <a16:creationId xmlns:a16="http://schemas.microsoft.com/office/drawing/2014/main" id="{07D5B9F2-291D-AC55-05EF-68B413216009}"/>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04467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FBDB7E96-D631-6564-46FC-A6F940F145F7}"/>
              </a:ext>
            </a:extLst>
          </p:cNvPr>
          <p:cNvPicPr>
            <a:picLocks noChangeAspect="1"/>
          </p:cNvPicPr>
          <p:nvPr/>
        </p:nvPicPr>
        <p:blipFill>
          <a:blip r:embed="rId3"/>
          <a:stretch>
            <a:fillRect/>
          </a:stretch>
        </p:blipFill>
        <p:spPr>
          <a:xfrm>
            <a:off x="4335615" y="1292005"/>
            <a:ext cx="3549832" cy="787440"/>
          </a:xfrm>
          <a:prstGeom prst="rect">
            <a:avLst/>
          </a:prstGeom>
        </p:spPr>
      </p:pic>
      <p:pic>
        <p:nvPicPr>
          <p:cNvPr id="3" name="图片 2">
            <a:extLst>
              <a:ext uri="{FF2B5EF4-FFF2-40B4-BE49-F238E27FC236}">
                <a16:creationId xmlns:a16="http://schemas.microsoft.com/office/drawing/2014/main" id="{26009758-4554-C89E-A9EF-8A91B2A5F791}"/>
              </a:ext>
            </a:extLst>
          </p:cNvPr>
          <p:cNvPicPr>
            <a:picLocks noChangeAspect="1"/>
          </p:cNvPicPr>
          <p:nvPr/>
        </p:nvPicPr>
        <p:blipFill>
          <a:blip r:embed="rId4"/>
          <a:stretch>
            <a:fillRect/>
          </a:stretch>
        </p:blipFill>
        <p:spPr>
          <a:xfrm>
            <a:off x="6876477" y="2531647"/>
            <a:ext cx="3477543" cy="2619163"/>
          </a:xfrm>
          <a:prstGeom prst="rect">
            <a:avLst/>
          </a:prstGeom>
        </p:spPr>
      </p:pic>
      <p:sp>
        <p:nvSpPr>
          <p:cNvPr id="7" name="文本框 6">
            <a:extLst>
              <a:ext uri="{FF2B5EF4-FFF2-40B4-BE49-F238E27FC236}">
                <a16:creationId xmlns:a16="http://schemas.microsoft.com/office/drawing/2014/main" id="{1E05107D-BA80-24B7-3870-77ABB4D518CB}"/>
              </a:ext>
            </a:extLst>
          </p:cNvPr>
          <p:cNvSpPr txBox="1"/>
          <p:nvPr/>
        </p:nvSpPr>
        <p:spPr>
          <a:xfrm>
            <a:off x="915761" y="2964066"/>
            <a:ext cx="6097248" cy="1754326"/>
          </a:xfrm>
          <a:prstGeom prst="rect">
            <a:avLst/>
          </a:prstGeom>
          <a:noFill/>
        </p:spPr>
        <p:txBody>
          <a:bodyPr wrap="square">
            <a:spAutoFit/>
          </a:bodyPr>
          <a:lstStyle/>
          <a:p>
            <a:r>
              <a:rPr lang="en-US" altLang="zh-CN" b="0" dirty="0">
                <a:solidFill>
                  <a:srgbClr val="CF222E"/>
                </a:solidFill>
                <a:effectLst/>
                <a:highlight>
                  <a:srgbClr val="FFFFFF"/>
                </a:highlight>
                <a:latin typeface="Consolas" panose="020B0609020204030204" pitchFamily="49" charset="0"/>
              </a:rPr>
              <a:t>int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main</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Pi_Calculator</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1F2328"/>
                </a:solidFill>
                <a:effectLst/>
                <a:highlight>
                  <a:srgbClr val="FFFFFF"/>
                </a:highlight>
                <a:latin typeface="Consolas" panose="020B0609020204030204" pitchFamily="49" charset="0"/>
              </a:rPr>
              <a:t>pi_calculator</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0550AE"/>
                </a:solidFill>
                <a:effectLst/>
                <a:highlight>
                  <a:srgbClr val="FFFFFF"/>
                </a:highlight>
                <a:latin typeface="Consolas" panose="020B0609020204030204" pitchFamily="49" charset="0"/>
              </a:rPr>
              <a:t>100000000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1F2328"/>
                </a:solidFill>
                <a:effectLst/>
                <a:highlight>
                  <a:srgbClr val="FFFFFF"/>
                </a:highlight>
                <a:latin typeface="Consolas" panose="020B0609020204030204" pitchFamily="49" charset="0"/>
              </a:rPr>
              <a:t>pi_calculator.</a:t>
            </a:r>
            <a:r>
              <a:rPr lang="en-US" altLang="zh-CN" b="0" dirty="0" err="1">
                <a:solidFill>
                  <a:srgbClr val="8250DF"/>
                </a:solidFill>
                <a:effectLst/>
                <a:highlight>
                  <a:srgbClr val="FFFFFF"/>
                </a:highlight>
                <a:latin typeface="Consolas" panose="020B0609020204030204" pitchFamily="49" charset="0"/>
              </a:rPr>
              <a:t>Run</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return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0</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a:t>
            </a:r>
          </a:p>
        </p:txBody>
      </p:sp>
      <p:sp>
        <p:nvSpPr>
          <p:cNvPr id="9" name="矩形 8">
            <a:extLst>
              <a:ext uri="{FF2B5EF4-FFF2-40B4-BE49-F238E27FC236}">
                <a16:creationId xmlns:a16="http://schemas.microsoft.com/office/drawing/2014/main" id="{8DD6B3F3-5500-BCD9-9109-BC5C71E0E87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17276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8DD6B3F3-5500-BCD9-9109-BC5C71E0E87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5F22474-3233-4EB7-5C04-282E08CED6A4}"/>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Exercise -- Power Method</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文本框 2">
            <a:extLst>
              <a:ext uri="{FF2B5EF4-FFF2-40B4-BE49-F238E27FC236}">
                <a16:creationId xmlns:a16="http://schemas.microsoft.com/office/drawing/2014/main" id="{0AD6C0C0-2AB6-C44A-A190-0CB9F06F804C}"/>
              </a:ext>
            </a:extLst>
          </p:cNvPr>
          <p:cNvSpPr txBox="1"/>
          <p:nvPr/>
        </p:nvSpPr>
        <p:spPr>
          <a:xfrm>
            <a:off x="1119370" y="1449421"/>
            <a:ext cx="9701695" cy="5632311"/>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Method for diagonalization, eigenvalue with maximal norm</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 finish exercise 1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 finish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PowerMethod</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&lt;Scalar&gt;::run()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 (Optional) CSR MVP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(4) (Optional) How to unify the implementation of </a:t>
            </a:r>
            <a:r>
              <a:rPr lang="en-US" altLang="zh-CN" sz="1600" b="0" dirty="0" err="1">
                <a:solidFill>
                  <a:srgbClr val="8250DF"/>
                </a:solidFill>
                <a:effectLst/>
                <a:latin typeface="Consolas" panose="020B0609020204030204" pitchFamily="49" charset="0"/>
              </a:rPr>
              <a:t>generateRandomHermitianMatrix</a:t>
            </a:r>
            <a:r>
              <a:rPr lang="en-US" altLang="zh-CN" sz="1600" b="0" dirty="0">
                <a:solidFill>
                  <a:srgbClr val="8250DF"/>
                </a:solidFill>
                <a:effectLst/>
                <a:latin typeface="Consolas" panose="020B0609020204030204" pitchFamily="49" charset="0"/>
              </a:rPr>
              <a:t> ? </a:t>
            </a:r>
            <a:endParaRPr lang="en-US" altLang="zh-CN" sz="2000" b="0" dirty="0">
              <a:solidFill>
                <a:srgbClr val="1F2328"/>
              </a:solidFill>
              <a:effectLst/>
              <a:latin typeface="Consolas" panose="020B0609020204030204" pitchFamily="49"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46EF80E8-A3B3-E221-A121-BBC16931989B}"/>
              </a:ext>
            </a:extLst>
          </p:cNvPr>
          <p:cNvPicPr>
            <a:picLocks noChangeAspect="1"/>
          </p:cNvPicPr>
          <p:nvPr/>
        </p:nvPicPr>
        <p:blipFill>
          <a:blip r:embed="rId3"/>
          <a:stretch>
            <a:fillRect/>
          </a:stretch>
        </p:blipFill>
        <p:spPr>
          <a:xfrm>
            <a:off x="1823019" y="1957252"/>
            <a:ext cx="2981741" cy="1400370"/>
          </a:xfrm>
          <a:prstGeom prst="rect">
            <a:avLst/>
          </a:prstGeom>
        </p:spPr>
      </p:pic>
      <p:pic>
        <p:nvPicPr>
          <p:cNvPr id="7" name="图片 6">
            <a:extLst>
              <a:ext uri="{FF2B5EF4-FFF2-40B4-BE49-F238E27FC236}">
                <a16:creationId xmlns:a16="http://schemas.microsoft.com/office/drawing/2014/main" id="{F51473C5-6CE7-BA34-000B-FFCB441790C2}"/>
              </a:ext>
            </a:extLst>
          </p:cNvPr>
          <p:cNvPicPr>
            <a:picLocks noChangeAspect="1"/>
          </p:cNvPicPr>
          <p:nvPr/>
        </p:nvPicPr>
        <p:blipFill>
          <a:blip r:embed="rId4"/>
          <a:stretch>
            <a:fillRect/>
          </a:stretch>
        </p:blipFill>
        <p:spPr>
          <a:xfrm>
            <a:off x="6969075" y="1957252"/>
            <a:ext cx="3779997" cy="1493121"/>
          </a:xfrm>
          <a:prstGeom prst="rect">
            <a:avLst/>
          </a:prstGeom>
        </p:spPr>
      </p:pic>
      <p:pic>
        <p:nvPicPr>
          <p:cNvPr id="11" name="图片 10">
            <a:extLst>
              <a:ext uri="{FF2B5EF4-FFF2-40B4-BE49-F238E27FC236}">
                <a16:creationId xmlns:a16="http://schemas.microsoft.com/office/drawing/2014/main" id="{91F97B02-44A2-BCE9-7FF5-E5869D0D73D2}"/>
              </a:ext>
            </a:extLst>
          </p:cNvPr>
          <p:cNvPicPr>
            <a:picLocks noChangeAspect="1"/>
          </p:cNvPicPr>
          <p:nvPr/>
        </p:nvPicPr>
        <p:blipFill>
          <a:blip r:embed="rId5"/>
          <a:stretch>
            <a:fillRect/>
          </a:stretch>
        </p:blipFill>
        <p:spPr>
          <a:xfrm>
            <a:off x="6969075" y="3874873"/>
            <a:ext cx="4885851" cy="902955"/>
          </a:xfrm>
          <a:prstGeom prst="rect">
            <a:avLst/>
          </a:prstGeom>
        </p:spPr>
      </p:pic>
      <p:pic>
        <p:nvPicPr>
          <p:cNvPr id="13" name="图片 12">
            <a:extLst>
              <a:ext uri="{FF2B5EF4-FFF2-40B4-BE49-F238E27FC236}">
                <a16:creationId xmlns:a16="http://schemas.microsoft.com/office/drawing/2014/main" id="{4D9DDC73-9D4C-7CB1-E41D-61C5C42AF484}"/>
              </a:ext>
            </a:extLst>
          </p:cNvPr>
          <p:cNvPicPr>
            <a:picLocks noChangeAspect="1"/>
          </p:cNvPicPr>
          <p:nvPr/>
        </p:nvPicPr>
        <p:blipFill>
          <a:blip r:embed="rId6"/>
          <a:srcRect b="31166"/>
          <a:stretch/>
        </p:blipFill>
        <p:spPr>
          <a:xfrm>
            <a:off x="6969075" y="4940889"/>
            <a:ext cx="4452515" cy="545512"/>
          </a:xfrm>
          <a:prstGeom prst="rect">
            <a:avLst/>
          </a:prstGeom>
        </p:spPr>
      </p:pic>
    </p:spTree>
    <p:extLst>
      <p:ext uri="{BB962C8B-B14F-4D97-AF65-F5344CB8AC3E}">
        <p14:creationId xmlns:p14="http://schemas.microsoft.com/office/powerpoint/2010/main" val="1331304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8DD6B3F3-5500-BCD9-9109-BC5C71E0E87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5F22474-3233-4EB7-5C04-282E08CED6A4}"/>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Power Method</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文本框 4">
            <a:extLst>
              <a:ext uri="{FF2B5EF4-FFF2-40B4-BE49-F238E27FC236}">
                <a16:creationId xmlns:a16="http://schemas.microsoft.com/office/drawing/2014/main" id="{D2C27F70-D648-F3E7-EEDB-F01E4784B238}"/>
              </a:ext>
            </a:extLst>
          </p:cNvPr>
          <p:cNvSpPr txBox="1"/>
          <p:nvPr/>
        </p:nvSpPr>
        <p:spPr>
          <a:xfrm>
            <a:off x="1119370" y="1449421"/>
            <a:ext cx="7128875" cy="3477875"/>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Method for diagonalization, eigenvalue with maximal norm</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Matrix Vector Product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367A25FE-B161-4694-D7D2-6DF43AD2DE08}"/>
              </a:ext>
            </a:extLst>
          </p:cNvPr>
          <p:cNvPicPr>
            <a:picLocks noChangeAspect="1"/>
          </p:cNvPicPr>
          <p:nvPr/>
        </p:nvPicPr>
        <p:blipFill>
          <a:blip r:embed="rId3"/>
          <a:stretch>
            <a:fillRect/>
          </a:stretch>
        </p:blipFill>
        <p:spPr>
          <a:xfrm>
            <a:off x="1823019" y="1957252"/>
            <a:ext cx="2981741" cy="1400370"/>
          </a:xfrm>
          <a:prstGeom prst="rect">
            <a:avLst/>
          </a:prstGeom>
        </p:spPr>
      </p:pic>
      <p:sp>
        <p:nvSpPr>
          <p:cNvPr id="10" name="文本框 9">
            <a:extLst>
              <a:ext uri="{FF2B5EF4-FFF2-40B4-BE49-F238E27FC236}">
                <a16:creationId xmlns:a16="http://schemas.microsoft.com/office/drawing/2014/main" id="{C89761FF-F5C6-8717-DB62-D481E93F9018}"/>
              </a:ext>
            </a:extLst>
          </p:cNvPr>
          <p:cNvSpPr txBox="1"/>
          <p:nvPr/>
        </p:nvSpPr>
        <p:spPr>
          <a:xfrm>
            <a:off x="4490376" y="3643512"/>
            <a:ext cx="7515738" cy="1754326"/>
          </a:xfrm>
          <a:prstGeom prst="rect">
            <a:avLst/>
          </a:prstGeom>
          <a:noFill/>
        </p:spPr>
        <p:txBody>
          <a:bodyPr wrap="square">
            <a:spAutoFit/>
          </a:bodyPr>
          <a:lstStyle/>
          <a:p>
            <a:r>
              <a:rPr lang="en-US" altLang="zh-CN" sz="1200" b="0" dirty="0">
                <a:solidFill>
                  <a:srgbClr val="CF222E"/>
                </a:solidFill>
                <a:effectLst/>
                <a:latin typeface="Consolas" panose="020B0609020204030204" pitchFamily="49" charset="0"/>
              </a:rPr>
              <a:t>template</a:t>
            </a:r>
            <a:r>
              <a:rPr lang="en-US" altLang="zh-CN" sz="1200" b="0" dirty="0">
                <a:solidFill>
                  <a:srgbClr val="1F2328"/>
                </a:solidFill>
                <a:effectLst/>
                <a:latin typeface="Consolas" panose="020B0609020204030204" pitchFamily="49" charset="0"/>
              </a:rPr>
              <a:t> &lt;</a:t>
            </a:r>
            <a:r>
              <a:rPr lang="en-US" altLang="zh-CN" sz="1200" b="0" dirty="0" err="1">
                <a:solidFill>
                  <a:srgbClr val="CF222E"/>
                </a:solidFill>
                <a:effectLst/>
                <a:latin typeface="Consolas" panose="020B0609020204030204" pitchFamily="49" charset="0"/>
              </a:rPr>
              <a:t>typename</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&gt;</a:t>
            </a:r>
          </a:p>
          <a:p>
            <a:r>
              <a:rPr lang="en-US" altLang="zh-CN" sz="1200" b="0" dirty="0">
                <a:solidFill>
                  <a:srgbClr val="CF222E"/>
                </a:solidFill>
                <a:effectLst/>
                <a:latin typeface="Consolas" panose="020B0609020204030204" pitchFamily="49" charset="0"/>
              </a:rPr>
              <a:t>class</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MVP</a:t>
            </a:r>
            <a:endParaRPr lang="en-US" altLang="zh-CN" sz="1200" b="0" dirty="0">
              <a:solidFill>
                <a:srgbClr val="1F2328"/>
              </a:solidFill>
              <a:effectLst/>
              <a:latin typeface="Consolas" panose="020B0609020204030204" pitchFamily="49" charset="0"/>
            </a:endParaRPr>
          </a:p>
          <a:p>
            <a:r>
              <a:rPr lang="en-US" altLang="zh-CN" sz="1200" b="0" dirty="0">
                <a:solidFill>
                  <a:srgbClr val="1F2328"/>
                </a:solidFill>
                <a:effectLst/>
                <a:latin typeface="Consolas" panose="020B0609020204030204" pitchFamily="49" charset="0"/>
              </a:rPr>
              <a:t>{</a:t>
            </a:r>
          </a:p>
          <a:p>
            <a:r>
              <a:rPr lang="en-US" altLang="zh-CN" sz="1200" b="0" dirty="0">
                <a:solidFill>
                  <a:srgbClr val="CF222E"/>
                </a:solidFill>
                <a:effectLst/>
                <a:latin typeface="Consolas" panose="020B0609020204030204" pitchFamily="49" charset="0"/>
              </a:rPr>
              <a:t>public:</a:t>
            </a:r>
            <a:endParaRPr lang="en-US" altLang="zh-CN" sz="1200" b="0" dirty="0">
              <a:solidFill>
                <a:srgbClr val="1F2328"/>
              </a:solidFill>
              <a:effectLst/>
              <a:latin typeface="Consolas" panose="020B0609020204030204" pitchFamily="49" charset="0"/>
            </a:endParaRP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virtual</a:t>
            </a:r>
            <a:r>
              <a:rPr lang="en-US" altLang="zh-CN" sz="1200" b="0" dirty="0">
                <a:solidFill>
                  <a:srgbClr val="1F2328"/>
                </a:solidFill>
                <a:effectLst/>
                <a:latin typeface="Consolas" panose="020B0609020204030204" pitchFamily="49" charset="0"/>
              </a:rPr>
              <a:t> </a:t>
            </a:r>
            <a:r>
              <a:rPr lang="en-US" altLang="zh-CN" sz="1200" b="0" dirty="0">
                <a:solidFill>
                  <a:srgbClr val="8250DF"/>
                </a:solidFill>
                <a:effectLst/>
                <a:latin typeface="Consolas" panose="020B0609020204030204" pitchFamily="49" charset="0"/>
              </a:rPr>
              <a:t>~MVP</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default</a:t>
            </a:r>
            <a:r>
              <a:rPr lang="en-US" altLang="zh-CN" sz="1200" b="0" dirty="0">
                <a:solidFill>
                  <a:srgbClr val="1F2328"/>
                </a:solidFill>
                <a:effectLst/>
                <a:latin typeface="Consolas" panose="020B0609020204030204" pitchFamily="49" charset="0"/>
              </a:rPr>
              <a:t>;</a:t>
            </a: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virtual</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void</a:t>
            </a:r>
            <a:r>
              <a:rPr lang="en-US" altLang="zh-CN" sz="1200" b="0" dirty="0">
                <a:solidFill>
                  <a:srgbClr val="1F2328"/>
                </a:solidFill>
                <a:effectLst/>
                <a:latin typeface="Consolas" panose="020B0609020204030204" pitchFamily="49" charset="0"/>
              </a:rPr>
              <a:t>                </a:t>
            </a:r>
            <a:r>
              <a:rPr lang="en-US" altLang="zh-CN" sz="1200" b="0" dirty="0">
                <a:solidFill>
                  <a:srgbClr val="8250DF"/>
                </a:solidFill>
                <a:effectLst/>
                <a:latin typeface="Consolas" panose="020B0609020204030204" pitchFamily="49" charset="0"/>
              </a:rPr>
              <a:t>apply</a:t>
            </a:r>
            <a:r>
              <a:rPr lang="en-US" altLang="zh-CN" sz="1200" b="0" dirty="0">
                <a:solidFill>
                  <a:srgbClr val="1F2328"/>
                </a:solidFill>
                <a:effectLst/>
                <a:latin typeface="Consolas" panose="020B0609020204030204" pitchFamily="49" charset="0"/>
              </a:rPr>
              <a:t>(</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std</a:t>
            </a:r>
            <a:r>
              <a:rPr lang="en-US" altLang="zh-CN" sz="1200" b="0" dirty="0">
                <a:solidFill>
                  <a:srgbClr val="1F2328"/>
                </a:solidFill>
                <a:effectLst/>
                <a:latin typeface="Consolas" panose="020B0609020204030204" pitchFamily="49" charset="0"/>
              </a:rPr>
              <a:t>::</a:t>
            </a:r>
            <a:r>
              <a:rPr lang="en-US" altLang="zh-CN" sz="1200" b="0" dirty="0">
                <a:solidFill>
                  <a:srgbClr val="953800"/>
                </a:solidFill>
                <a:effectLst/>
                <a:latin typeface="Consolas" panose="020B0609020204030204" pitchFamily="49" charset="0"/>
              </a:rPr>
              <a:t>vector</a:t>
            </a:r>
            <a:r>
              <a:rPr lang="en-US" altLang="zh-CN" sz="1200" b="0" dirty="0">
                <a:solidFill>
                  <a:srgbClr val="1F2328"/>
                </a:solidFill>
                <a:effectLst/>
                <a:latin typeface="Consolas" panose="020B0609020204030204" pitchFamily="49" charset="0"/>
              </a:rPr>
              <a:t>&lt;</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&gt;</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 </a:t>
            </a:r>
          </a:p>
          <a:p>
            <a:r>
              <a:rPr lang="en-US" altLang="zh-CN" sz="1200" dirty="0">
                <a:solidFill>
                  <a:srgbClr val="1F2328"/>
                </a:solidFill>
                <a:latin typeface="Consolas" panose="020B0609020204030204" pitchFamily="49" charset="0"/>
              </a:rPr>
              <a:t>                                            </a:t>
            </a:r>
            <a:r>
              <a:rPr lang="en-US" altLang="zh-CN" sz="1200" b="0" dirty="0">
                <a:solidFill>
                  <a:srgbClr val="953800"/>
                </a:solidFill>
                <a:effectLst/>
                <a:latin typeface="Consolas" panose="020B0609020204030204" pitchFamily="49" charset="0"/>
              </a:rPr>
              <a:t>std</a:t>
            </a:r>
            <a:r>
              <a:rPr lang="en-US" altLang="zh-CN" sz="1200" b="0" dirty="0">
                <a:solidFill>
                  <a:srgbClr val="1F2328"/>
                </a:solidFill>
                <a:effectLst/>
                <a:latin typeface="Consolas" panose="020B0609020204030204" pitchFamily="49" charset="0"/>
              </a:rPr>
              <a:t>::</a:t>
            </a:r>
            <a:r>
              <a:rPr lang="en-US" altLang="zh-CN" sz="1200" b="0" dirty="0">
                <a:solidFill>
                  <a:srgbClr val="953800"/>
                </a:solidFill>
                <a:effectLst/>
                <a:latin typeface="Consolas" panose="020B0609020204030204" pitchFamily="49" charset="0"/>
              </a:rPr>
              <a:t>vector</a:t>
            </a:r>
            <a:r>
              <a:rPr lang="en-US" altLang="zh-CN" sz="1200" b="0" dirty="0">
                <a:solidFill>
                  <a:srgbClr val="1F2328"/>
                </a:solidFill>
                <a:effectLst/>
                <a:latin typeface="Consolas" panose="020B0609020204030204" pitchFamily="49" charset="0"/>
              </a:rPr>
              <a:t>&lt;</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&gt;</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result</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a:t>
            </a:r>
            <a:r>
              <a:rPr lang="en-US" altLang="zh-CN" sz="1200" b="0" dirty="0">
                <a:solidFill>
                  <a:srgbClr val="1F2328"/>
                </a:solidFill>
                <a:effectLst/>
                <a:latin typeface="Consolas" panose="020B0609020204030204" pitchFamily="49" charset="0"/>
              </a:rPr>
              <a:t> </a:t>
            </a:r>
            <a:r>
              <a:rPr lang="en-US" altLang="zh-CN" sz="1200" b="0" dirty="0">
                <a:solidFill>
                  <a:srgbClr val="0550AE"/>
                </a:solidFill>
                <a:effectLst/>
                <a:latin typeface="Consolas" panose="020B0609020204030204" pitchFamily="49" charset="0"/>
              </a:rPr>
              <a:t>0</a:t>
            </a:r>
            <a:r>
              <a:rPr lang="en-US" altLang="zh-CN" sz="1200" b="0" dirty="0">
                <a:solidFill>
                  <a:srgbClr val="1F2328"/>
                </a:solidFill>
                <a:effectLst/>
                <a:latin typeface="Consolas" panose="020B0609020204030204" pitchFamily="49" charset="0"/>
              </a:rPr>
              <a:t>;</a:t>
            </a: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virtual</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std</a:t>
            </a:r>
            <a:r>
              <a:rPr lang="en-US" altLang="zh-CN" sz="1200" b="0" dirty="0">
                <a:solidFill>
                  <a:srgbClr val="1F2328"/>
                </a:solidFill>
                <a:effectLst/>
                <a:latin typeface="Consolas" panose="020B0609020204030204" pitchFamily="49" charset="0"/>
              </a:rPr>
              <a:t>::</a:t>
            </a:r>
            <a:r>
              <a:rPr lang="en-US" altLang="zh-CN" sz="1200" b="0" dirty="0">
                <a:solidFill>
                  <a:srgbClr val="953800"/>
                </a:solidFill>
                <a:effectLst/>
                <a:latin typeface="Consolas" panose="020B0609020204030204" pitchFamily="49" charset="0"/>
              </a:rPr>
              <a:t>vector</a:t>
            </a:r>
            <a:r>
              <a:rPr lang="en-US" altLang="zh-CN" sz="1200" b="0" dirty="0">
                <a:solidFill>
                  <a:srgbClr val="1F2328"/>
                </a:solidFill>
                <a:effectLst/>
                <a:latin typeface="Consolas" panose="020B0609020204030204" pitchFamily="49" charset="0"/>
              </a:rPr>
              <a:t>&lt;</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&gt; </a:t>
            </a:r>
            <a:r>
              <a:rPr lang="en-US" altLang="zh-CN" sz="1200" b="0" dirty="0" err="1">
                <a:solidFill>
                  <a:srgbClr val="8250DF"/>
                </a:solidFill>
                <a:effectLst/>
                <a:latin typeface="Consolas" panose="020B0609020204030204" pitchFamily="49" charset="0"/>
              </a:rPr>
              <a:t>to_fullmat</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a:t>
            </a:r>
            <a:r>
              <a:rPr lang="en-US" altLang="zh-CN" sz="1200" b="0" dirty="0">
                <a:solidFill>
                  <a:srgbClr val="1F2328"/>
                </a:solidFill>
                <a:effectLst/>
                <a:latin typeface="Consolas" panose="020B0609020204030204" pitchFamily="49" charset="0"/>
              </a:rPr>
              <a:t> </a:t>
            </a:r>
            <a:r>
              <a:rPr lang="en-US" altLang="zh-CN" sz="1200" b="0" dirty="0">
                <a:solidFill>
                  <a:srgbClr val="0550AE"/>
                </a:solidFill>
                <a:effectLst/>
                <a:latin typeface="Consolas" panose="020B0609020204030204" pitchFamily="49" charset="0"/>
              </a:rPr>
              <a:t>0</a:t>
            </a:r>
            <a:r>
              <a:rPr lang="en-US" altLang="zh-CN" sz="1200" b="0" dirty="0">
                <a:solidFill>
                  <a:srgbClr val="1F2328"/>
                </a:solidFill>
                <a:effectLst/>
                <a:latin typeface="Consolas" panose="020B0609020204030204" pitchFamily="49" charset="0"/>
              </a:rPr>
              <a:t>;</a:t>
            </a:r>
          </a:p>
          <a:p>
            <a:r>
              <a:rPr lang="en-US" altLang="zh-CN" sz="1200" b="0" dirty="0">
                <a:solidFill>
                  <a:srgbClr val="1F2328"/>
                </a:solidFill>
                <a:effectLst/>
                <a:latin typeface="Consolas" panose="020B0609020204030204" pitchFamily="49" charset="0"/>
              </a:rPr>
              <a:t>};</a:t>
            </a:r>
          </a:p>
        </p:txBody>
      </p:sp>
    </p:spTree>
    <p:extLst>
      <p:ext uri="{BB962C8B-B14F-4D97-AF65-F5344CB8AC3E}">
        <p14:creationId xmlns:p14="http://schemas.microsoft.com/office/powerpoint/2010/main" val="16651540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8DD6B3F3-5500-BCD9-9109-BC5C71E0E87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5F22474-3233-4EB7-5C04-282E08CED6A4}"/>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Power Method</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文本框 2">
            <a:extLst>
              <a:ext uri="{FF2B5EF4-FFF2-40B4-BE49-F238E27FC236}">
                <a16:creationId xmlns:a16="http://schemas.microsoft.com/office/drawing/2014/main" id="{41928BBB-A497-EECC-4FE3-8D5EE793BA49}"/>
              </a:ext>
            </a:extLst>
          </p:cNvPr>
          <p:cNvSpPr txBox="1"/>
          <p:nvPr/>
        </p:nvSpPr>
        <p:spPr>
          <a:xfrm>
            <a:off x="1119370" y="1449421"/>
            <a:ext cx="7128875" cy="4708981"/>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Method for diagonalization, eigenvalue with maximal norm</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Matrix Vector Product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Decouple power method and the implementation of MVP !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341038EB-89B2-7D71-8A17-5F308418B83F}"/>
              </a:ext>
            </a:extLst>
          </p:cNvPr>
          <p:cNvPicPr>
            <a:picLocks noChangeAspect="1"/>
          </p:cNvPicPr>
          <p:nvPr/>
        </p:nvPicPr>
        <p:blipFill>
          <a:blip r:embed="rId3"/>
          <a:stretch>
            <a:fillRect/>
          </a:stretch>
        </p:blipFill>
        <p:spPr>
          <a:xfrm>
            <a:off x="1823019" y="1957252"/>
            <a:ext cx="2981741" cy="1400370"/>
          </a:xfrm>
          <a:prstGeom prst="rect">
            <a:avLst/>
          </a:prstGeom>
        </p:spPr>
      </p:pic>
      <p:pic>
        <p:nvPicPr>
          <p:cNvPr id="5" name="图片 4">
            <a:extLst>
              <a:ext uri="{FF2B5EF4-FFF2-40B4-BE49-F238E27FC236}">
                <a16:creationId xmlns:a16="http://schemas.microsoft.com/office/drawing/2014/main" id="{74E0454D-3C9E-7B74-65F8-B2BE3EEFFBFF}"/>
              </a:ext>
            </a:extLst>
          </p:cNvPr>
          <p:cNvPicPr>
            <a:picLocks noChangeAspect="1"/>
          </p:cNvPicPr>
          <p:nvPr/>
        </p:nvPicPr>
        <p:blipFill>
          <a:blip r:embed="rId4"/>
          <a:stretch>
            <a:fillRect/>
          </a:stretch>
        </p:blipFill>
        <p:spPr>
          <a:xfrm>
            <a:off x="5916022" y="3546606"/>
            <a:ext cx="5774509" cy="1067188"/>
          </a:xfrm>
          <a:prstGeom prst="rect">
            <a:avLst/>
          </a:prstGeom>
        </p:spPr>
      </p:pic>
    </p:spTree>
    <p:extLst>
      <p:ext uri="{BB962C8B-B14F-4D97-AF65-F5344CB8AC3E}">
        <p14:creationId xmlns:p14="http://schemas.microsoft.com/office/powerpoint/2010/main" val="31510200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8DD6B3F3-5500-BCD9-9109-BC5C71E0E87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5F22474-3233-4EB7-5C04-282E08CED6A4}"/>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Challenge!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文本框 5">
            <a:extLst>
              <a:ext uri="{FF2B5EF4-FFF2-40B4-BE49-F238E27FC236}">
                <a16:creationId xmlns:a16="http://schemas.microsoft.com/office/drawing/2014/main" id="{92B26D75-69BC-A29F-5961-14F2122FEAEA}"/>
              </a:ext>
            </a:extLst>
          </p:cNvPr>
          <p:cNvSpPr txBox="1"/>
          <p:nvPr/>
        </p:nvSpPr>
        <p:spPr>
          <a:xfrm>
            <a:off x="1485521" y="1614791"/>
            <a:ext cx="9671237" cy="4401205"/>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Try to implement drivers for matrix diagonalization</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 different methods (Davidson, LOBPCG,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iVI</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 both exterior root and interior root (low-lying states, core-excitation/ionization)</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 for both Hermitian and non-Hermitian/symmetric</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Reference :    (a)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hlinkClick r:id="rId3"/>
              </a:rPr>
              <a:t>Davidson method </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(b)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hlinkClick r:id="rId4"/>
              </a:rPr>
              <a:t>LOBPCG</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(c)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hlinkClick r:id="rId5"/>
              </a:rPr>
              <a:t>iVI</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(d)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hlinkClick r:id="rId6"/>
              </a:rPr>
              <a:t>iVI</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hlinkClick r:id="rId6"/>
              </a:rPr>
              <a:t> for interior root </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(e)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hlinkClick r:id="rId7"/>
              </a:rPr>
              <a:t>Davidson for non-symmetric matrix</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(f)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hlinkClick r:id="rId8"/>
              </a:rPr>
              <a:t>other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extLst>
      <p:ext uri="{BB962C8B-B14F-4D97-AF65-F5344CB8AC3E}">
        <p14:creationId xmlns:p14="http://schemas.microsoft.com/office/powerpoint/2010/main" val="113088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464C089-F0F4-34FB-92C3-F0DAEABDBBC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cxnSp>
        <p:nvCxnSpPr>
          <p:cNvPr id="4" name="直接连接符 3">
            <a:extLst>
              <a:ext uri="{FF2B5EF4-FFF2-40B4-BE49-F238E27FC236}">
                <a16:creationId xmlns:a16="http://schemas.microsoft.com/office/drawing/2014/main" id="{771AFD53-DB5A-EAC4-8794-53045627F5B1}"/>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Subtitle 6">
            <a:extLst>
              <a:ext uri="{FF2B5EF4-FFF2-40B4-BE49-F238E27FC236}">
                <a16:creationId xmlns:a16="http://schemas.microsoft.com/office/drawing/2014/main" id="{B22F5363-C470-2E89-1B83-138F0BFFEB6C}"/>
              </a:ext>
            </a:extLst>
          </p:cNvPr>
          <p:cNvSpPr txBox="1">
            <a:spLocks/>
          </p:cNvSpPr>
          <p:nvPr/>
        </p:nvSpPr>
        <p:spPr>
          <a:xfrm>
            <a:off x="1528288" y="1898786"/>
            <a:ext cx="9320134"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2000" b="1" i="0" u="sng" dirty="0">
                <a:solidFill>
                  <a:srgbClr val="374151"/>
                </a:solidFill>
                <a:effectLst/>
                <a:latin typeface="Times New Roman" panose="02020603050405020304" pitchFamily="18" charset="0"/>
                <a:cs typeface="Times New Roman" panose="02020603050405020304" pitchFamily="18" charset="0"/>
              </a:rPr>
              <a:t>Scenario: </a:t>
            </a:r>
            <a:r>
              <a:rPr lang="en-US" altLang="zh-CN" sz="2000" dirty="0">
                <a:solidFill>
                  <a:srgbClr val="374151"/>
                </a:solidFill>
                <a:latin typeface="Times New Roman" panose="02020603050405020304" pitchFamily="18" charset="0"/>
                <a:cs typeface="Times New Roman" panose="02020603050405020304" pitchFamily="18" charset="0"/>
              </a:rPr>
              <a:t>Suppose you now need to develop software similar to </a:t>
            </a:r>
            <a:r>
              <a:rPr lang="en-US" altLang="zh-CN" sz="2000" b="1" dirty="0">
                <a:solidFill>
                  <a:srgbClr val="FF0000"/>
                </a:solidFill>
                <a:latin typeface="Times New Roman" panose="02020603050405020304" pitchFamily="18" charset="0"/>
                <a:cs typeface="Times New Roman" panose="02020603050405020304" pitchFamily="18" charset="0"/>
              </a:rPr>
              <a:t>PowerPoint.</a:t>
            </a:r>
            <a:r>
              <a:rPr lang="en-US" altLang="zh-CN" sz="2000" dirty="0">
                <a:solidFill>
                  <a:srgbClr val="374151"/>
                </a:solidFill>
                <a:latin typeface="Times New Roman" panose="02020603050405020304" pitchFamily="18" charset="0"/>
                <a:cs typeface="Times New Roman" panose="02020603050405020304" pitchFamily="18" charset="0"/>
              </a:rPr>
              <a:t> You need to design a series of functions to </a:t>
            </a:r>
            <a:r>
              <a:rPr lang="en-US" altLang="zh-CN" sz="2000" b="1" dirty="0">
                <a:solidFill>
                  <a:srgbClr val="FF0000"/>
                </a:solidFill>
                <a:latin typeface="Times New Roman" panose="02020603050405020304" pitchFamily="18" charset="0"/>
                <a:cs typeface="Times New Roman" panose="02020603050405020304" pitchFamily="18" charset="0"/>
              </a:rPr>
              <a:t>print text</a:t>
            </a:r>
            <a:r>
              <a:rPr lang="en-US" altLang="zh-CN" sz="2000" dirty="0">
                <a:solidFill>
                  <a:srgbClr val="374151"/>
                </a:solidFill>
                <a:latin typeface="Times New Roman" panose="02020603050405020304" pitchFamily="18" charset="0"/>
                <a:cs typeface="Times New Roman" panose="02020603050405020304" pitchFamily="18" charset="0"/>
              </a:rPr>
              <a:t>. It should support printing in different </a:t>
            </a:r>
            <a:r>
              <a:rPr lang="en-US" altLang="zh-CN" sz="2000" b="1" dirty="0">
                <a:solidFill>
                  <a:srgbClr val="FF0000"/>
                </a:solidFill>
                <a:latin typeface="Times New Roman" panose="02020603050405020304" pitchFamily="18" charset="0"/>
                <a:cs typeface="Times New Roman" panose="02020603050405020304" pitchFamily="18" charset="0"/>
              </a:rPr>
              <a:t>fonts, colors, font sizes</a:t>
            </a:r>
            <a:r>
              <a:rPr lang="en-US" altLang="zh-CN" sz="2000" dirty="0">
                <a:solidFill>
                  <a:srgbClr val="374151"/>
                </a:solidFill>
                <a:latin typeface="Times New Roman" panose="02020603050405020304" pitchFamily="18" charset="0"/>
                <a:cs typeface="Times New Roman" panose="02020603050405020304" pitchFamily="18" charset="0"/>
              </a:rPr>
              <a:t>, and include </a:t>
            </a:r>
            <a:r>
              <a:rPr lang="en-US" altLang="zh-CN" sz="2000" b="1" dirty="0">
                <a:solidFill>
                  <a:srgbClr val="FF0000"/>
                </a:solidFill>
                <a:latin typeface="Times New Roman" panose="02020603050405020304" pitchFamily="18" charset="0"/>
                <a:cs typeface="Times New Roman" panose="02020603050405020304" pitchFamily="18" charset="0"/>
              </a:rPr>
              <a:t>features</a:t>
            </a:r>
            <a:r>
              <a:rPr lang="en-US" altLang="zh-CN" sz="2000" dirty="0">
                <a:solidFill>
                  <a:srgbClr val="374151"/>
                </a:solidFill>
                <a:latin typeface="Times New Roman" panose="02020603050405020304" pitchFamily="18" charset="0"/>
                <a:cs typeface="Times New Roman" panose="02020603050405020304" pitchFamily="18" charset="0"/>
              </a:rPr>
              <a:t> such as underline, strikethrough, bold, italic ….. </a:t>
            </a:r>
          </a:p>
          <a:p>
            <a:pPr marL="0" indent="0">
              <a:lnSpc>
                <a:spcPct val="100000"/>
              </a:lnSpc>
              <a:buNone/>
            </a:pPr>
            <a:endParaRPr lang="en-US" altLang="zh-CN" sz="2000" dirty="0">
              <a:solidFill>
                <a:srgbClr val="374151"/>
              </a:solidFill>
              <a:latin typeface="Times New Roman" panose="02020603050405020304" pitchFamily="18" charset="0"/>
              <a:cs typeface="Times New Roman" panose="02020603050405020304" pitchFamily="18" charset="0"/>
            </a:endParaRPr>
          </a:p>
          <a:p>
            <a:pPr>
              <a:lnSpc>
                <a:spcPct val="100000"/>
              </a:lnSpc>
            </a:pPr>
            <a:r>
              <a:rPr lang="en-US" altLang="zh-CN" sz="2000" dirty="0">
                <a:solidFill>
                  <a:srgbClr val="374151"/>
                </a:solidFill>
                <a:latin typeface="Times New Roman" panose="02020603050405020304" pitchFamily="18" charset="0"/>
                <a:cs typeface="Times New Roman" panose="02020603050405020304" pitchFamily="18" charset="0"/>
              </a:rPr>
              <a:t>If you use a procedural programming paradigm, how much code would you write? (</a:t>
            </a:r>
            <a:r>
              <a:rPr lang="en-US" altLang="zh-CN" sz="2000" b="1" dirty="0">
                <a:solidFill>
                  <a:srgbClr val="FF0000"/>
                </a:solidFill>
                <a:latin typeface="Times New Roman" panose="02020603050405020304" pitchFamily="18" charset="0"/>
                <a:cs typeface="Times New Roman" panose="02020603050405020304" pitchFamily="18" charset="0"/>
              </a:rPr>
              <a:t>exponentially!</a:t>
            </a:r>
            <a:r>
              <a:rPr lang="en-US" altLang="zh-CN" sz="2000" dirty="0">
                <a:solidFill>
                  <a:srgbClr val="FF0000"/>
                </a:solidFill>
                <a:latin typeface="Times New Roman" panose="02020603050405020304" pitchFamily="18" charset="0"/>
                <a:cs typeface="Times New Roman" panose="02020603050405020304" pitchFamily="18" charset="0"/>
              </a:rPr>
              <a:t>)</a:t>
            </a:r>
          </a:p>
          <a:p>
            <a:pPr marL="0" indent="0">
              <a:lnSpc>
                <a:spcPct val="100000"/>
              </a:lnSpc>
              <a:buNone/>
            </a:pPr>
            <a:r>
              <a:rPr lang="en-US" altLang="zh-CN" sz="2000" dirty="0">
                <a:solidFill>
                  <a:srgbClr val="374151"/>
                </a:solidFill>
                <a:latin typeface="Times New Roman" panose="02020603050405020304" pitchFamily="18" charset="0"/>
                <a:cs typeface="Times New Roman" panose="02020603050405020304" pitchFamily="18" charset="0"/>
              </a:rPr>
              <a:t> </a:t>
            </a:r>
          </a:p>
          <a:p>
            <a:pPr>
              <a:lnSpc>
                <a:spcPct val="100000"/>
              </a:lnSpc>
            </a:pPr>
            <a:r>
              <a:rPr lang="en-US" altLang="zh-CN" sz="2000" dirty="0">
                <a:solidFill>
                  <a:srgbClr val="374151"/>
                </a:solidFill>
                <a:latin typeface="Times New Roman" panose="02020603050405020304" pitchFamily="18" charset="0"/>
                <a:cs typeface="Times New Roman" panose="02020603050405020304" pitchFamily="18" charset="0"/>
              </a:rPr>
              <a:t>What would you do if you need to add new fonts and new colors? (</a:t>
            </a:r>
            <a:r>
              <a:rPr lang="en-US" altLang="zh-CN" sz="2000" b="1" dirty="0">
                <a:solidFill>
                  <a:srgbClr val="FF0000"/>
                </a:solidFill>
                <a:latin typeface="Times New Roman" panose="02020603050405020304" pitchFamily="18" charset="0"/>
                <a:cs typeface="Times New Roman" panose="02020603050405020304" pitchFamily="18" charset="0"/>
              </a:rPr>
              <a:t>Extendible?</a:t>
            </a:r>
            <a:r>
              <a:rPr lang="en-US" altLang="zh-CN" sz="2000" dirty="0">
                <a:solidFill>
                  <a:srgbClr val="374151"/>
                </a:solidFill>
                <a:latin typeface="Times New Roman" panose="02020603050405020304" pitchFamily="18" charset="0"/>
                <a:cs typeface="Times New Roman" panose="02020603050405020304" pitchFamily="18" charset="0"/>
              </a:rPr>
              <a:t>)</a:t>
            </a:r>
          </a:p>
          <a:p>
            <a:pPr marL="0" indent="0">
              <a:lnSpc>
                <a:spcPct val="100000"/>
              </a:lnSpc>
              <a:buNone/>
            </a:pPr>
            <a:endParaRPr lang="en-US" altLang="zh-CN" sz="2000"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413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Advanced Examples</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662AB0CD-E142-C136-50B5-AA66BAD5F0AE}"/>
              </a:ext>
            </a:extLst>
          </p:cNvPr>
          <p:cNvSpPr txBox="1"/>
          <p:nvPr/>
        </p:nvSpPr>
        <p:spPr>
          <a:xfrm>
            <a:off x="1457666" y="1622634"/>
            <a:ext cx="4723088" cy="3539430"/>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*Expression Templates</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0499292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Advanced Examples</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662AB0CD-E142-C136-50B5-AA66BAD5F0AE}"/>
              </a:ext>
            </a:extLst>
          </p:cNvPr>
          <p:cNvSpPr txBox="1"/>
          <p:nvPr/>
        </p:nvSpPr>
        <p:spPr>
          <a:xfrm>
            <a:off x="1457666" y="1622634"/>
            <a:ext cx="4517903" cy="3539430"/>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Expression Templates</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57720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CAFE5C75-9517-2E6F-E8A4-9C07FE43DB06}"/>
              </a:ext>
            </a:extLst>
          </p:cNvPr>
          <p:cNvSpPr txBox="1"/>
          <p:nvPr/>
        </p:nvSpPr>
        <p:spPr>
          <a:xfrm>
            <a:off x="1481199" y="1678899"/>
            <a:ext cx="8468985" cy="224676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communicate with the compiler ?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tell the compiler that an object is a double/float/complex ?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tell the compiler that an object is a matrix/tensor ?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tell the compiler that double/float/complex are floating point types ?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文本框 3">
            <a:extLst>
              <a:ext uri="{FF2B5EF4-FFF2-40B4-BE49-F238E27FC236}">
                <a16:creationId xmlns:a16="http://schemas.microsoft.com/office/drawing/2014/main" id="{1C87C8D5-F3C9-8D57-0D69-D8129E4DC775}"/>
              </a:ext>
            </a:extLst>
          </p:cNvPr>
          <p:cNvSpPr txBox="1"/>
          <p:nvPr/>
        </p:nvSpPr>
        <p:spPr>
          <a:xfrm>
            <a:off x="1874083" y="4255771"/>
            <a:ext cx="8066582" cy="923330"/>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Type traits </a:t>
            </a:r>
            <a:r>
              <a:rPr lang="en-US" altLang="zh-CN" dirty="0">
                <a:latin typeface="Times New Roman" panose="02020603050405020304" pitchFamily="18" charset="0"/>
                <a:cs typeface="Times New Roman" panose="02020603050405020304" pitchFamily="18" charset="0"/>
              </a:rPr>
              <a:t>define </a:t>
            </a:r>
            <a:r>
              <a:rPr lang="en-US" altLang="zh-CN" b="1" dirty="0">
                <a:solidFill>
                  <a:srgbClr val="FF0000"/>
                </a:solidFill>
                <a:latin typeface="Times New Roman" panose="02020603050405020304" pitchFamily="18" charset="0"/>
                <a:cs typeface="Times New Roman" panose="02020603050405020304" pitchFamily="18" charset="0"/>
              </a:rPr>
              <a:t>compile-time</a:t>
            </a:r>
            <a:r>
              <a:rPr lang="en-US" altLang="zh-CN" dirty="0">
                <a:latin typeface="Times New Roman" panose="02020603050405020304" pitchFamily="18" charset="0"/>
                <a:cs typeface="Times New Roman" panose="02020603050405020304" pitchFamily="18" charset="0"/>
              </a:rPr>
              <a:t> template-based interfaces to query the properties of types.</a:t>
            </a:r>
          </a:p>
          <a:p>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E7657F8-CC3F-3499-C4D0-6D0DE5462673}"/>
              </a:ext>
            </a:extLst>
          </p:cNvPr>
          <p:cNvSpPr txBox="1"/>
          <p:nvPr/>
        </p:nvSpPr>
        <p:spPr>
          <a:xfrm>
            <a:off x="1481199" y="5321948"/>
            <a:ext cx="8303099"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C++ metaprogramming, a </a:t>
            </a:r>
            <a:r>
              <a:rPr lang="en-US" altLang="zh-CN" b="1" dirty="0" err="1">
                <a:latin typeface="Times New Roman" panose="02020603050405020304" pitchFamily="18" charset="0"/>
                <a:cs typeface="Times New Roman" panose="02020603050405020304" pitchFamily="18" charset="0"/>
              </a:rPr>
              <a:t>metafunction</a:t>
            </a:r>
            <a:r>
              <a:rPr lang="en-US" altLang="zh-CN" dirty="0">
                <a:latin typeface="Times New Roman" panose="02020603050405020304" pitchFamily="18" charset="0"/>
                <a:cs typeface="Times New Roman" panose="02020603050405020304" pitchFamily="18" charset="0"/>
              </a:rPr>
              <a:t> receives types and/or integral values, and after performing some logics returns types and/or integral values.</a:t>
            </a:r>
            <a:endParaRPr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3970B1A4-D2E5-1E96-AD75-85316A72748B}"/>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EEB17ED2-900A-D0D0-EF85-895A0BF8C68C}"/>
              </a:ext>
            </a:extLst>
          </p:cNvPr>
          <p:cNvSpPr txBox="1"/>
          <p:nvPr/>
        </p:nvSpPr>
        <p:spPr>
          <a:xfrm>
            <a:off x="1477957" y="5328433"/>
            <a:ext cx="8303099"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C++ metaprogramming, a </a:t>
            </a:r>
            <a:r>
              <a:rPr lang="en-US" altLang="zh-CN" b="1" dirty="0" err="1">
                <a:latin typeface="Times New Roman" panose="02020603050405020304" pitchFamily="18" charset="0"/>
                <a:cs typeface="Times New Roman" panose="02020603050405020304" pitchFamily="18" charset="0"/>
              </a:rPr>
              <a:t>metafunction</a:t>
            </a:r>
            <a:r>
              <a:rPr lang="en-US" altLang="zh-CN" dirty="0">
                <a:latin typeface="Times New Roman" panose="02020603050405020304" pitchFamily="18" charset="0"/>
                <a:cs typeface="Times New Roman" panose="02020603050405020304" pitchFamily="18" charset="0"/>
              </a:rPr>
              <a:t> receives types and/or integral values, and after performing some logics returns types and/or integral values.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4766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CAFE5C75-9517-2E6F-E8A4-9C07FE43DB06}"/>
              </a:ext>
            </a:extLst>
          </p:cNvPr>
          <p:cNvSpPr txBox="1"/>
          <p:nvPr/>
        </p:nvSpPr>
        <p:spPr>
          <a:xfrm>
            <a:off x="1481199" y="1678899"/>
            <a:ext cx="8468985" cy="224676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communicate with the compiler ?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tell the compiler that an object is a double/float/complex ?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tell the compiler that an object is a matrix/tensor ?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How to tell the compiler that double/float/complex are floating point types ?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文本框 3">
            <a:extLst>
              <a:ext uri="{FF2B5EF4-FFF2-40B4-BE49-F238E27FC236}">
                <a16:creationId xmlns:a16="http://schemas.microsoft.com/office/drawing/2014/main" id="{1C87C8D5-F3C9-8D57-0D69-D8129E4DC775}"/>
              </a:ext>
            </a:extLst>
          </p:cNvPr>
          <p:cNvSpPr txBox="1"/>
          <p:nvPr/>
        </p:nvSpPr>
        <p:spPr>
          <a:xfrm>
            <a:off x="1874083" y="4255771"/>
            <a:ext cx="8066582" cy="923330"/>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Type traits </a:t>
            </a:r>
            <a:r>
              <a:rPr lang="en-US" altLang="zh-CN" dirty="0">
                <a:latin typeface="Times New Roman" panose="02020603050405020304" pitchFamily="18" charset="0"/>
                <a:cs typeface="Times New Roman" panose="02020603050405020304" pitchFamily="18" charset="0"/>
              </a:rPr>
              <a:t>define </a:t>
            </a:r>
            <a:r>
              <a:rPr lang="en-US" altLang="zh-CN" b="1" dirty="0">
                <a:solidFill>
                  <a:srgbClr val="FF0000"/>
                </a:solidFill>
                <a:latin typeface="Times New Roman" panose="02020603050405020304" pitchFamily="18" charset="0"/>
                <a:cs typeface="Times New Roman" panose="02020603050405020304" pitchFamily="18" charset="0"/>
              </a:rPr>
              <a:t>compile-time</a:t>
            </a:r>
            <a:r>
              <a:rPr lang="en-US" altLang="zh-CN" dirty="0">
                <a:latin typeface="Times New Roman" panose="02020603050405020304" pitchFamily="18" charset="0"/>
                <a:cs typeface="Times New Roman" panose="02020603050405020304" pitchFamily="18" charset="0"/>
              </a:rPr>
              <a:t> template-based interfaces to query the properties of types.</a:t>
            </a:r>
          </a:p>
          <a:p>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E7657F8-CC3F-3499-C4D0-6D0DE5462673}"/>
              </a:ext>
            </a:extLst>
          </p:cNvPr>
          <p:cNvSpPr txBox="1"/>
          <p:nvPr/>
        </p:nvSpPr>
        <p:spPr>
          <a:xfrm>
            <a:off x="1481199" y="5321948"/>
            <a:ext cx="8303099"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C++ metaprogramming, a </a:t>
            </a:r>
            <a:r>
              <a:rPr lang="en-US" altLang="zh-CN" b="1" dirty="0" err="1">
                <a:latin typeface="Times New Roman" panose="02020603050405020304" pitchFamily="18" charset="0"/>
                <a:cs typeface="Times New Roman" panose="02020603050405020304" pitchFamily="18" charset="0"/>
              </a:rPr>
              <a:t>metafunction</a:t>
            </a:r>
            <a:r>
              <a:rPr lang="en-US" altLang="zh-CN" dirty="0">
                <a:latin typeface="Times New Roman" panose="02020603050405020304" pitchFamily="18" charset="0"/>
                <a:cs typeface="Times New Roman" panose="02020603050405020304" pitchFamily="18" charset="0"/>
              </a:rPr>
              <a:t> receives types and/or integral values, and after performing some logics returns types and/or integral values.</a:t>
            </a:r>
            <a:endParaRPr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3970B1A4-D2E5-1E96-AD75-85316A72748B}"/>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73D73103-9C23-C80D-11BB-1AE7E8113EE6}"/>
              </a:ext>
            </a:extLst>
          </p:cNvPr>
          <p:cNvSpPr txBox="1"/>
          <p:nvPr/>
        </p:nvSpPr>
        <p:spPr>
          <a:xfrm>
            <a:off x="9744037" y="2291996"/>
            <a:ext cx="1707520" cy="400110"/>
          </a:xfrm>
          <a:prstGeom prst="rect">
            <a:avLst/>
          </a:prstGeom>
          <a:noFill/>
        </p:spPr>
        <p:txBody>
          <a:bodyPr wrap="none" rtlCol="0">
            <a:spAutoFit/>
          </a:bodyPr>
          <a:lstStyle/>
          <a:p>
            <a:pPr algn="ct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Internal type</a:t>
            </a:r>
            <a:endPar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51073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80155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03424033-0DE1-1C84-854E-74B3C91CB7CF}"/>
              </a:ext>
            </a:extLst>
          </p:cNvPr>
          <p:cNvSpPr txBox="1"/>
          <p:nvPr/>
        </p:nvSpPr>
        <p:spPr>
          <a:xfrm>
            <a:off x="1795973" y="1649668"/>
            <a:ext cx="9293902" cy="4616648"/>
          </a:xfrm>
          <a:prstGeom prst="rect">
            <a:avLst/>
          </a:prstGeom>
          <a:noFill/>
        </p:spPr>
        <p:txBody>
          <a:bodyPr wrap="square">
            <a:spAutoFit/>
          </a:bodyPr>
          <a:lstStyle/>
          <a:p>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a:t>
            </a:r>
            <a:r>
              <a:rPr lang="en-US" altLang="zh-CN" sz="1400" b="0" dirty="0" err="1">
                <a:solidFill>
                  <a:srgbClr val="953800"/>
                </a:solidFill>
                <a:effectLst/>
                <a:highlight>
                  <a:srgbClr val="FFFFFF"/>
                </a:highlight>
                <a:latin typeface="Consolas" panose="020B0609020204030204" pitchFamily="49" charset="0"/>
              </a:rPr>
              <a:t>typename</a:t>
            </a:r>
            <a:r>
              <a:rPr lang="en-US" altLang="zh-CN" sz="1400" b="0" dirty="0">
                <a:solidFill>
                  <a:srgbClr val="953800"/>
                </a:solidFill>
                <a:effectLst/>
                <a:highlight>
                  <a:srgbClr val="FFFFFF"/>
                </a:highlight>
                <a:latin typeface="Consolas" panose="020B0609020204030204" pitchFamily="49" charset="0"/>
              </a:rPr>
              <a:t> Scalar</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CF222E"/>
                </a:solidFill>
                <a:effectLst/>
                <a:highlight>
                  <a:srgbClr val="FFFFFF"/>
                </a:highlight>
                <a:latin typeface="Consolas" panose="020B0609020204030204" pitchFamily="49" charset="0"/>
              </a:rPr>
              <a:t>struct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is_floating_point</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value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&lt;&gt;</a:t>
            </a:r>
          </a:p>
          <a:p>
            <a:r>
              <a:rPr lang="en-US" altLang="zh-CN" sz="1400" b="0" dirty="0">
                <a:solidFill>
                  <a:srgbClr val="CF222E"/>
                </a:solidFill>
                <a:effectLst/>
                <a:highlight>
                  <a:srgbClr val="FFFFFF"/>
                </a:highlight>
                <a:latin typeface="Consolas" panose="020B0609020204030204" pitchFamily="49" charset="0"/>
              </a:rPr>
              <a:t>struct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is_floating_point</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a:solidFill>
                  <a:srgbClr val="CF222E"/>
                </a:solidFill>
                <a:effectLst/>
                <a:highlight>
                  <a:srgbClr val="FFFFFF"/>
                </a:highlight>
                <a:latin typeface="Consolas" panose="020B0609020204030204" pitchFamily="49" charset="0"/>
              </a:rPr>
              <a:t>double</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value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&lt;&gt;</a:t>
            </a:r>
          </a:p>
          <a:p>
            <a:r>
              <a:rPr lang="en-US" altLang="zh-CN" sz="1400" b="0" dirty="0">
                <a:solidFill>
                  <a:srgbClr val="CF222E"/>
                </a:solidFill>
                <a:effectLst/>
                <a:highlight>
                  <a:srgbClr val="FFFFFF"/>
                </a:highlight>
                <a:latin typeface="Consolas" panose="020B0609020204030204" pitchFamily="49" charset="0"/>
              </a:rPr>
              <a:t>struct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is_floating_point</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a:solidFill>
                  <a:srgbClr val="CF222E"/>
                </a:solidFill>
                <a:effectLst/>
                <a:highlight>
                  <a:srgbClr val="FFFFFF"/>
                </a:highlight>
                <a:latin typeface="Consolas" panose="020B0609020204030204" pitchFamily="49" charset="0"/>
              </a:rPr>
              <a:t>float</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value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err="1">
                <a:solidFill>
                  <a:srgbClr val="953800"/>
                </a:solidFill>
                <a:effectLst/>
                <a:highlight>
                  <a:srgbClr val="FFFFFF"/>
                </a:highlight>
                <a:latin typeface="Consolas" panose="020B0609020204030204" pitchFamily="49" charset="0"/>
              </a:rPr>
              <a:t>is_floating_point</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a:solidFill>
                  <a:srgbClr val="CF222E"/>
                </a:solidFill>
                <a:effectLst/>
                <a:highlight>
                  <a:srgbClr val="FFFFFF"/>
                </a:highlight>
                <a:latin typeface="Consolas" panose="020B0609020204030204" pitchFamily="49" charset="0"/>
              </a:rPr>
              <a:t>double</a:t>
            </a:r>
            <a:r>
              <a:rPr lang="en-US" altLang="zh-CN" sz="1400" b="0" dirty="0">
                <a:solidFill>
                  <a:srgbClr val="1F2328"/>
                </a:solidFill>
                <a:effectLst/>
                <a:highlight>
                  <a:srgbClr val="FFFFFF"/>
                </a:highlight>
                <a:latin typeface="Consolas" panose="020B0609020204030204" pitchFamily="49" charset="0"/>
              </a:rPr>
              <a:t>&gt;::value               </a:t>
            </a:r>
          </a:p>
          <a:p>
            <a:r>
              <a:rPr lang="en-US" altLang="zh-CN" sz="1400" b="0" dirty="0" err="1">
                <a:solidFill>
                  <a:srgbClr val="953800"/>
                </a:solidFill>
                <a:effectLst/>
                <a:highlight>
                  <a:srgbClr val="FFFFFF"/>
                </a:highlight>
                <a:latin typeface="Consolas" panose="020B0609020204030204" pitchFamily="49" charset="0"/>
              </a:rPr>
              <a:t>is_floating_point_v</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a:solidFill>
                  <a:srgbClr val="CF222E"/>
                </a:solidFill>
                <a:effectLst/>
                <a:highlight>
                  <a:srgbClr val="FFFFFF"/>
                </a:highlight>
                <a:latin typeface="Consolas" panose="020B0609020204030204" pitchFamily="49" charset="0"/>
              </a:rPr>
              <a:t>double</a:t>
            </a:r>
            <a:r>
              <a:rPr lang="en-US" altLang="zh-CN" sz="1400" b="0" dirty="0">
                <a:solidFill>
                  <a:srgbClr val="1F2328"/>
                </a:solidFill>
                <a:effectLst/>
                <a:highlight>
                  <a:srgbClr val="FFFFFF"/>
                </a:highlight>
                <a:latin typeface="Consolas" panose="020B0609020204030204" pitchFamily="49" charset="0"/>
              </a:rPr>
              <a:t>&gt;</a:t>
            </a:r>
          </a:p>
        </p:txBody>
      </p:sp>
      <p:sp>
        <p:nvSpPr>
          <p:cNvPr id="4" name="文本框 3">
            <a:extLst>
              <a:ext uri="{FF2B5EF4-FFF2-40B4-BE49-F238E27FC236}">
                <a16:creationId xmlns:a16="http://schemas.microsoft.com/office/drawing/2014/main" id="{2AD61FEA-0B27-E774-6F5D-8EF880A46ED6}"/>
              </a:ext>
            </a:extLst>
          </p:cNvPr>
          <p:cNvSpPr txBox="1"/>
          <p:nvPr/>
        </p:nvSpPr>
        <p:spPr>
          <a:xfrm>
            <a:off x="6442924" y="2218544"/>
            <a:ext cx="3262432"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默认所有的类都不是浮点数</a:t>
            </a:r>
          </a:p>
        </p:txBody>
      </p:sp>
      <p:sp>
        <p:nvSpPr>
          <p:cNvPr id="5" name="文本框 4">
            <a:extLst>
              <a:ext uri="{FF2B5EF4-FFF2-40B4-BE49-F238E27FC236}">
                <a16:creationId xmlns:a16="http://schemas.microsoft.com/office/drawing/2014/main" id="{F54353BE-7A81-F100-4378-A131CAB5FBCA}"/>
              </a:ext>
            </a:extLst>
          </p:cNvPr>
          <p:cNvSpPr txBox="1"/>
          <p:nvPr/>
        </p:nvSpPr>
        <p:spPr>
          <a:xfrm>
            <a:off x="6442924" y="3072566"/>
            <a:ext cx="3331361"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double / float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标记为浮点数 </a:t>
            </a:r>
          </a:p>
        </p:txBody>
      </p:sp>
      <p:sp>
        <p:nvSpPr>
          <p:cNvPr id="6" name="文本框 5">
            <a:extLst>
              <a:ext uri="{FF2B5EF4-FFF2-40B4-BE49-F238E27FC236}">
                <a16:creationId xmlns:a16="http://schemas.microsoft.com/office/drawing/2014/main" id="{6ED37427-DFCD-70A5-C046-48F63734D12B}"/>
              </a:ext>
            </a:extLst>
          </p:cNvPr>
          <p:cNvSpPr txBox="1"/>
          <p:nvPr/>
        </p:nvSpPr>
        <p:spPr>
          <a:xfrm>
            <a:off x="6442924" y="3701487"/>
            <a:ext cx="4855816"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static const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说明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value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是一个编译时常量</a:t>
            </a:r>
          </a:p>
        </p:txBody>
      </p:sp>
      <p:sp>
        <p:nvSpPr>
          <p:cNvPr id="7" name="文本框 6">
            <a:extLst>
              <a:ext uri="{FF2B5EF4-FFF2-40B4-BE49-F238E27FC236}">
                <a16:creationId xmlns:a16="http://schemas.microsoft.com/office/drawing/2014/main" id="{6256C85B-DC97-8F83-25B1-261318123B7C}"/>
              </a:ext>
            </a:extLst>
          </p:cNvPr>
          <p:cNvSpPr txBox="1"/>
          <p:nvPr/>
        </p:nvSpPr>
        <p:spPr>
          <a:xfrm>
            <a:off x="6442924" y="5650763"/>
            <a:ext cx="5771132"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使用时类似一个函数，以类为输入，可编译期调用</a:t>
            </a:r>
          </a:p>
        </p:txBody>
      </p:sp>
      <p:sp>
        <p:nvSpPr>
          <p:cNvPr id="8" name="矩形 7">
            <a:extLst>
              <a:ext uri="{FF2B5EF4-FFF2-40B4-BE49-F238E27FC236}">
                <a16:creationId xmlns:a16="http://schemas.microsoft.com/office/drawing/2014/main" id="{12E12FBF-9E18-4546-3D4B-E1430E7D404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187286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793920A-1FF3-C1F6-C69D-D52D49B89C99}"/>
              </a:ext>
            </a:extLst>
          </p:cNvPr>
          <p:cNvPicPr>
            <a:picLocks noChangeAspect="1"/>
          </p:cNvPicPr>
          <p:nvPr/>
        </p:nvPicPr>
        <p:blipFill>
          <a:blip r:embed="rId3"/>
          <a:stretch>
            <a:fillRect/>
          </a:stretch>
        </p:blipFill>
        <p:spPr>
          <a:xfrm>
            <a:off x="1884710" y="1292005"/>
            <a:ext cx="4197022" cy="5350213"/>
          </a:xfrm>
          <a:prstGeom prst="rect">
            <a:avLst/>
          </a:prstGeom>
        </p:spPr>
      </p:pic>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80155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 </a:t>
            </a:r>
            <a:r>
              <a:rPr lang="en-US" altLang="zh-CN" sz="3600"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constexpr</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7">
            <a:extLst>
              <a:ext uri="{FF2B5EF4-FFF2-40B4-BE49-F238E27FC236}">
                <a16:creationId xmlns:a16="http://schemas.microsoft.com/office/drawing/2014/main" id="{12E12FBF-9E18-4546-3D4B-E1430E7D404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3BF81094-45B8-8B16-E206-AA14B427FAE7}"/>
              </a:ext>
            </a:extLst>
          </p:cNvPr>
          <p:cNvSpPr txBox="1"/>
          <p:nvPr/>
        </p:nvSpPr>
        <p:spPr>
          <a:xfrm>
            <a:off x="6457556" y="1720342"/>
            <a:ext cx="5493812" cy="2862322"/>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 B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lhs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rhs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的类型 </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value_t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&lt;T&gt;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返回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的标量类型</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select_dot_impl</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&lt;A,B&gt;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可以根据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 B</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类型种包含的信息在编译器决定调用哪个实现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If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constexpr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编译期就可以判断走哪个分支</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39174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793920A-1FF3-C1F6-C69D-D52D49B89C99}"/>
              </a:ext>
            </a:extLst>
          </p:cNvPr>
          <p:cNvPicPr>
            <a:picLocks noChangeAspect="1"/>
          </p:cNvPicPr>
          <p:nvPr/>
        </p:nvPicPr>
        <p:blipFill>
          <a:blip r:embed="rId3"/>
          <a:stretch>
            <a:fillRect/>
          </a:stretch>
        </p:blipFill>
        <p:spPr>
          <a:xfrm>
            <a:off x="717391" y="1292005"/>
            <a:ext cx="4197022" cy="5350213"/>
          </a:xfrm>
          <a:prstGeom prst="rect">
            <a:avLst/>
          </a:prstGeom>
        </p:spPr>
      </p:pic>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80155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 </a:t>
            </a:r>
            <a:r>
              <a:rPr lang="en-US" altLang="zh-CN" sz="3600"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constexpr</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7">
            <a:extLst>
              <a:ext uri="{FF2B5EF4-FFF2-40B4-BE49-F238E27FC236}">
                <a16:creationId xmlns:a16="http://schemas.microsoft.com/office/drawing/2014/main" id="{12E12FBF-9E18-4546-3D4B-E1430E7D404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A2A5BB6B-84DC-9A50-A2A7-8CC21E74977F}"/>
              </a:ext>
            </a:extLst>
          </p:cNvPr>
          <p:cNvPicPr>
            <a:picLocks noChangeAspect="1"/>
          </p:cNvPicPr>
          <p:nvPr/>
        </p:nvPicPr>
        <p:blipFill>
          <a:blip r:embed="rId4"/>
          <a:stretch>
            <a:fillRect/>
          </a:stretch>
        </p:blipFill>
        <p:spPr>
          <a:xfrm>
            <a:off x="5726572" y="1427579"/>
            <a:ext cx="5078328" cy="4002842"/>
          </a:xfrm>
          <a:prstGeom prst="rect">
            <a:avLst/>
          </a:prstGeom>
        </p:spPr>
      </p:pic>
      <p:sp>
        <p:nvSpPr>
          <p:cNvPr id="4" name="文本框 3">
            <a:extLst>
              <a:ext uri="{FF2B5EF4-FFF2-40B4-BE49-F238E27FC236}">
                <a16:creationId xmlns:a16="http://schemas.microsoft.com/office/drawing/2014/main" id="{6BF2B537-F703-0262-DC28-AD55D459E864}"/>
              </a:ext>
            </a:extLst>
          </p:cNvPr>
          <p:cNvSpPr txBox="1"/>
          <p:nvPr/>
        </p:nvSpPr>
        <p:spPr>
          <a:xfrm>
            <a:off x="5726572" y="5542200"/>
            <a:ext cx="3658630" cy="707886"/>
          </a:xfrm>
          <a:prstGeom prst="rect">
            <a:avLst/>
          </a:prstGeom>
          <a:noFill/>
        </p:spPr>
        <p:txBody>
          <a:bodyPr wrap="none" rtlCol="0">
            <a:spAutoFit/>
          </a:bodyPr>
          <a:lstStyle/>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dma</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direct memory access</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can be tensor, expression</a:t>
            </a:r>
          </a:p>
        </p:txBody>
      </p:sp>
      <p:sp>
        <p:nvSpPr>
          <p:cNvPr id="5" name="文本框 4">
            <a:extLst>
              <a:ext uri="{FF2B5EF4-FFF2-40B4-BE49-F238E27FC236}">
                <a16:creationId xmlns:a16="http://schemas.microsoft.com/office/drawing/2014/main" id="{66E72444-1E38-D93A-0387-C87B9C032AA1}"/>
              </a:ext>
            </a:extLst>
          </p:cNvPr>
          <p:cNvSpPr txBox="1"/>
          <p:nvPr/>
        </p:nvSpPr>
        <p:spPr>
          <a:xfrm>
            <a:off x="9751060" y="5600597"/>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无运行时代价</a:t>
            </a:r>
          </a:p>
        </p:txBody>
      </p:sp>
    </p:spTree>
    <p:extLst>
      <p:ext uri="{BB962C8B-B14F-4D97-AF65-F5344CB8AC3E}">
        <p14:creationId xmlns:p14="http://schemas.microsoft.com/office/powerpoint/2010/main" val="2611345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 </a:t>
            </a:r>
            <a:r>
              <a:rPr lang="en-US" altLang="zh-CN" sz="3600"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constexpr</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76C29A2D-669E-E94F-8358-177BB77F3835}"/>
              </a:ext>
            </a:extLst>
          </p:cNvPr>
          <p:cNvSpPr txBox="1"/>
          <p:nvPr/>
        </p:nvSpPr>
        <p:spPr>
          <a:xfrm>
            <a:off x="765601" y="1659285"/>
            <a:ext cx="10689860" cy="3539430"/>
          </a:xfrm>
          <a:prstGeom prst="rect">
            <a:avLst/>
          </a:prstGeom>
          <a:noFill/>
        </p:spPr>
        <p:txBody>
          <a:bodyPr wrap="square">
            <a:spAutoFit/>
          </a:bodyPr>
          <a:lstStyle/>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a:t>
            </a:r>
            <a:r>
              <a:rPr lang="en-US" altLang="zh-CN" sz="1400" b="0" dirty="0" err="1">
                <a:solidFill>
                  <a:srgbClr val="CF222E"/>
                </a:solidFill>
                <a:effectLst/>
                <a:highlight>
                  <a:srgbClr val="FFFFFF"/>
                </a:highlight>
                <a:latin typeface="Consolas" panose="020B0609020204030204" pitchFamily="49" charset="0"/>
              </a:rPr>
              <a:t>typename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InputIt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typename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OutputIt</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OutputIt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copy</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InputIt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first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InputIt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last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OutputIt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d_first</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p>
          <a:p>
            <a:r>
              <a:rPr lang="en-US" altLang="zh-CN" sz="1400" b="0" dirty="0">
                <a:solidFill>
                  <a:srgbClr val="6E7781"/>
                </a:solidFill>
                <a:effectLst/>
                <a:highlight>
                  <a:srgbClr val="FFFFFF"/>
                </a:highlight>
                <a:latin typeface="Consolas" panose="020B0609020204030204" pitchFamily="49" charset="0"/>
              </a:rPr>
              <a:t>        // c v must be removed first!</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input_type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remove_cv_t</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err="1">
                <a:solidFill>
                  <a:srgbClr val="CF222E"/>
                </a:solidFill>
                <a:effectLst/>
                <a:highlight>
                  <a:srgbClr val="FFFFFF"/>
                </a:highlight>
                <a:latin typeface="Consolas" panose="020B0609020204030204" pitchFamily="49" charset="0"/>
              </a:rPr>
              <a:t>typename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iterator_traits</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err="1">
                <a:solidFill>
                  <a:srgbClr val="953800"/>
                </a:solidFill>
                <a:effectLst/>
                <a:highlight>
                  <a:srgbClr val="FFFFFF"/>
                </a:highlight>
                <a:latin typeface="Consolas" panose="020B0609020204030204" pitchFamily="49" charset="0"/>
              </a:rPr>
              <a:t>InputIt</a:t>
            </a:r>
            <a:r>
              <a:rPr lang="en-US" altLang="zh-CN" sz="1400" b="0" dirty="0">
                <a:solidFill>
                  <a:srgbClr val="1F2328"/>
                </a:solidFill>
                <a:effectLst/>
                <a:highlight>
                  <a:srgbClr val="FFFFFF"/>
                </a:highlight>
                <a:latin typeface="Consolas" panose="020B0609020204030204" pitchFamily="49" charset="0"/>
              </a:rPr>
              <a:t>&gt;::</a:t>
            </a:r>
            <a:r>
              <a:rPr lang="en-US" altLang="zh-CN" sz="1400" b="0" dirty="0" err="1">
                <a:solidFill>
                  <a:srgbClr val="953800"/>
                </a:solidFill>
                <a:effectLst/>
                <a:highlight>
                  <a:srgbClr val="FFFFFF"/>
                </a:highlight>
                <a:latin typeface="Consolas" panose="020B0609020204030204" pitchFamily="49" charset="0"/>
              </a:rPr>
              <a:t>value_type</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output_type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remove_cv_t</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err="1">
                <a:solidFill>
                  <a:srgbClr val="CF222E"/>
                </a:solidFill>
                <a:effectLst/>
                <a:highlight>
                  <a:srgbClr val="FFFFFF"/>
                </a:highlight>
                <a:latin typeface="Consolas" panose="020B0609020204030204" pitchFamily="49" charset="0"/>
              </a:rPr>
              <a:t>typename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iterator_traits</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err="1">
                <a:solidFill>
                  <a:srgbClr val="953800"/>
                </a:solidFill>
                <a:effectLst/>
                <a:highlight>
                  <a:srgbClr val="FFFFFF"/>
                </a:highlight>
                <a:latin typeface="Consolas" panose="020B0609020204030204" pitchFamily="49" charset="0"/>
              </a:rPr>
              <a:t>OutputIt</a:t>
            </a:r>
            <a:r>
              <a:rPr lang="en-US" altLang="zh-CN" sz="1400" b="0" dirty="0">
                <a:solidFill>
                  <a:srgbClr val="1F2328"/>
                </a:solidFill>
                <a:effectLst/>
                <a:highlight>
                  <a:srgbClr val="FFFFFF"/>
                </a:highlight>
                <a:latin typeface="Consolas" panose="020B0609020204030204" pitchFamily="49" charset="0"/>
              </a:rPr>
              <a:t>&gt;::</a:t>
            </a:r>
            <a:r>
              <a:rPr lang="en-US" altLang="zh-CN" sz="1400" b="0" dirty="0" err="1">
                <a:solidFill>
                  <a:srgbClr val="953800"/>
                </a:solidFill>
                <a:effectLst/>
                <a:highlight>
                  <a:srgbClr val="FFFFFF"/>
                </a:highlight>
                <a:latin typeface="Consolas" panose="020B0609020204030204" pitchFamily="49" charset="0"/>
              </a:rPr>
              <a:t>value_type</a:t>
            </a:r>
            <a:r>
              <a:rPr lang="en-US" altLang="zh-CN" sz="1400" b="0" dirty="0">
                <a:solidFill>
                  <a:srgbClr val="1F2328"/>
                </a:solidFill>
                <a:effectLst/>
                <a:highlight>
                  <a:srgbClr val="FFFFFF"/>
                </a:highlight>
                <a:latin typeface="Consolas" panose="020B0609020204030204" pitchFamily="49" charset="0"/>
              </a:rPr>
              <a:t>&gt;;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opt </a:t>
            </a:r>
            <a:r>
              <a:rPr lang="en-US" altLang="zh-CN" sz="1400" b="0" dirty="0">
                <a:solidFill>
                  <a:srgbClr val="CF222E"/>
                </a:solidFill>
                <a:effectLst/>
                <a:highlight>
                  <a:srgbClr val="FFFFFF"/>
                </a:highlight>
                <a:latin typeface="Consolas" panose="020B0609020204030204" pitchFamily="49" charset="0"/>
              </a:rPr>
              <a:t>=</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1F2328"/>
                </a:solidFill>
                <a:effectLst/>
                <a:highlight>
                  <a:srgbClr val="FFFFFF"/>
                </a:highlight>
                <a:latin typeface="Consolas" panose="020B0609020204030204" pitchFamily="49" charset="0"/>
              </a:rPr>
              <a:t>is_same_v</a:t>
            </a:r>
            <a:r>
              <a:rPr lang="en-US" altLang="zh-CN" sz="1400" b="0" dirty="0">
                <a:solidFill>
                  <a:srgbClr val="CF222E"/>
                </a:solidFill>
                <a:effectLst/>
                <a:highlight>
                  <a:srgbClr val="FFFFFF"/>
                </a:highlight>
                <a:latin typeface="Consolas" panose="020B0609020204030204" pitchFamily="49" charset="0"/>
              </a:rPr>
              <a:t>&lt;</a:t>
            </a:r>
            <a:r>
              <a:rPr lang="en-US" altLang="zh-CN" sz="1400" b="0" dirty="0" err="1">
                <a:solidFill>
                  <a:srgbClr val="953800"/>
                </a:solidFill>
                <a:effectLst/>
                <a:highlight>
                  <a:srgbClr val="FFFFFF"/>
                </a:highlight>
                <a:latin typeface="Consolas" panose="020B0609020204030204" pitchFamily="49" charset="0"/>
              </a:rPr>
              <a:t>input_type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output_type</a:t>
            </a:r>
            <a:r>
              <a:rPr lang="en-US" altLang="zh-CN" sz="1400" b="0" dirty="0">
                <a:solidFill>
                  <a:srgbClr val="CF222E"/>
                </a:solidFill>
                <a:effectLst/>
                <a:highlight>
                  <a:srgbClr val="FFFFFF"/>
                </a:highlight>
                <a:latin typeface="Consolas" panose="020B0609020204030204" pitchFamily="49" charset="0"/>
              </a:rPr>
              <a:t>&gt;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&amp;&amp;</a:t>
            </a:r>
            <a:r>
              <a:rPr lang="en-US" altLang="zh-CN" sz="1400" b="0" dirty="0">
                <a:solidFill>
                  <a:srgbClr val="6E7781"/>
                </a:solidFill>
                <a:effectLst/>
                <a:highlight>
                  <a:srgbClr val="FFFFFF"/>
                </a:highlight>
                <a:latin typeface="Consolas" panose="020B0609020204030204" pitchFamily="49" charset="0"/>
              </a:rPr>
              <a:t>       // judge whether these two types are the same</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1F2328"/>
                </a:solidFill>
                <a:effectLst/>
                <a:highlight>
                  <a:srgbClr val="FFFFFF"/>
                </a:highlight>
                <a:latin typeface="Consolas" panose="020B0609020204030204" pitchFamily="49" charset="0"/>
              </a:rPr>
              <a:t>is_pointer_v</a:t>
            </a:r>
            <a:r>
              <a:rPr lang="en-US" altLang="zh-CN" sz="1400" b="0" dirty="0">
                <a:solidFill>
                  <a:srgbClr val="CF222E"/>
                </a:solidFill>
                <a:effectLst/>
                <a:highlight>
                  <a:srgbClr val="FFFFFF"/>
                </a:highlight>
                <a:latin typeface="Consolas" panose="020B0609020204030204" pitchFamily="49" charset="0"/>
              </a:rPr>
              <a:t>&lt;</a:t>
            </a:r>
            <a:r>
              <a:rPr lang="en-US" altLang="zh-CN" sz="1400" b="0" dirty="0" err="1">
                <a:solidFill>
                  <a:srgbClr val="953800"/>
                </a:solidFill>
                <a:effectLst/>
                <a:highlight>
                  <a:srgbClr val="FFFFFF"/>
                </a:highlight>
                <a:latin typeface="Consolas" panose="020B0609020204030204" pitchFamily="49" charset="0"/>
              </a:rPr>
              <a:t>InputIt</a:t>
            </a:r>
            <a:r>
              <a:rPr lang="en-US" altLang="zh-CN" sz="1400" b="0" dirty="0">
                <a:solidFill>
                  <a:srgbClr val="CF222E"/>
                </a:solidFill>
                <a:effectLst/>
                <a:highlight>
                  <a:srgbClr val="FFFFFF"/>
                </a:highlight>
                <a:latin typeface="Consolas" panose="020B0609020204030204" pitchFamily="49" charset="0"/>
              </a:rPr>
              <a:t>&gt;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&amp;&amp;</a:t>
            </a:r>
            <a:r>
              <a:rPr lang="en-US" altLang="zh-CN" sz="1400" b="0" dirty="0">
                <a:solidFill>
                  <a:srgbClr val="6E7781"/>
                </a:solidFill>
                <a:effectLst/>
                <a:highlight>
                  <a:srgbClr val="FFFFFF"/>
                </a:highlight>
                <a:latin typeface="Consolas" panose="020B0609020204030204" pitchFamily="49" charset="0"/>
              </a:rPr>
              <a:t>                    // the input type must be a pointer</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1F2328"/>
                </a:solidFill>
                <a:effectLst/>
                <a:highlight>
                  <a:srgbClr val="FFFFFF"/>
                </a:highlight>
                <a:latin typeface="Consolas" panose="020B0609020204030204" pitchFamily="49" charset="0"/>
              </a:rPr>
              <a:t>is_pointer_v</a:t>
            </a:r>
            <a:r>
              <a:rPr lang="en-US" altLang="zh-CN" sz="1400" b="0" dirty="0">
                <a:solidFill>
                  <a:srgbClr val="CF222E"/>
                </a:solidFill>
                <a:effectLst/>
                <a:highlight>
                  <a:srgbClr val="FFFFFF"/>
                </a:highlight>
                <a:latin typeface="Consolas" panose="020B0609020204030204" pitchFamily="49" charset="0"/>
              </a:rPr>
              <a:t>&lt;</a:t>
            </a:r>
            <a:r>
              <a:rPr lang="en-US" altLang="zh-CN" sz="1400" b="0" dirty="0" err="1">
                <a:solidFill>
                  <a:srgbClr val="953800"/>
                </a:solidFill>
                <a:effectLst/>
                <a:highlight>
                  <a:srgbClr val="FFFFFF"/>
                </a:highlight>
                <a:latin typeface="Consolas" panose="020B0609020204030204" pitchFamily="49" charset="0"/>
              </a:rPr>
              <a:t>OutputIt</a:t>
            </a:r>
            <a:r>
              <a:rPr lang="en-US" altLang="zh-CN" sz="1400" b="0" dirty="0">
                <a:solidFill>
                  <a:srgbClr val="CF222E"/>
                </a:solidFill>
                <a:effectLst/>
                <a:highlight>
                  <a:srgbClr val="FFFFFF"/>
                </a:highlight>
                <a:latin typeface="Consolas" panose="020B0609020204030204" pitchFamily="49" charset="0"/>
              </a:rPr>
              <a:t>&gt;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&amp;&amp;</a:t>
            </a:r>
            <a:r>
              <a:rPr lang="en-US" altLang="zh-CN" sz="1400" b="0" dirty="0">
                <a:solidFill>
                  <a:srgbClr val="6E7781"/>
                </a:solidFill>
                <a:effectLst/>
                <a:highlight>
                  <a:srgbClr val="FFFFFF"/>
                </a:highlight>
                <a:latin typeface="Consolas" panose="020B0609020204030204" pitchFamily="49" charset="0"/>
              </a:rPr>
              <a:t>                   // the output type must be a pointer</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1F2328"/>
                </a:solidFill>
                <a:effectLst/>
                <a:highlight>
                  <a:srgbClr val="FFFFFF"/>
                </a:highlight>
                <a:latin typeface="Consolas" panose="020B0609020204030204" pitchFamily="49" charset="0"/>
              </a:rPr>
              <a:t>is_trivially_copy_assignable_v</a:t>
            </a:r>
            <a:r>
              <a:rPr lang="en-US" altLang="zh-CN" sz="1400" b="0" dirty="0">
                <a:solidFill>
                  <a:srgbClr val="CF222E"/>
                </a:solidFill>
                <a:effectLst/>
                <a:highlight>
                  <a:srgbClr val="FFFFFF"/>
                </a:highlight>
                <a:latin typeface="Consolas" panose="020B0609020204030204" pitchFamily="49" charset="0"/>
              </a:rPr>
              <a:t>&lt;</a:t>
            </a:r>
            <a:r>
              <a:rPr lang="en-US" altLang="zh-CN" sz="1400" b="0" dirty="0" err="1">
                <a:solidFill>
                  <a:srgbClr val="953800"/>
                </a:solidFill>
                <a:effectLst/>
                <a:highlight>
                  <a:srgbClr val="FFFFFF"/>
                </a:highlight>
                <a:latin typeface="Consolas" panose="020B0609020204030204" pitchFamily="49" charset="0"/>
              </a:rPr>
              <a:t>input_type</a:t>
            </a:r>
            <a:r>
              <a:rPr lang="en-US" altLang="zh-CN" sz="1400" b="0" dirty="0">
                <a:solidFill>
                  <a:srgbClr val="CF222E"/>
                </a:solidFill>
                <a:effectLst/>
                <a:highlight>
                  <a:srgbClr val="FFFFFF"/>
                </a:highlight>
                <a:latin typeface="Consolas" panose="020B0609020204030204" pitchFamily="49" charset="0"/>
              </a:rPr>
              <a:t>&gt;</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6E7781"/>
                </a:solidFill>
                <a:effectLst/>
                <a:highlight>
                  <a:srgbClr val="FFFFFF"/>
                </a:highlight>
                <a:latin typeface="Consolas" panose="020B0609020204030204" pitchFamily="49" charset="0"/>
              </a:rPr>
              <a:t> // can be trivially copy assigned!</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6E7781"/>
                </a:solidFill>
                <a:effectLst/>
                <a:highlight>
                  <a:srgbClr val="FFFFFF"/>
                </a:highlight>
                <a:latin typeface="Consolas" panose="020B0609020204030204" pitchFamily="49" charset="0"/>
              </a:rPr>
              <a:t>        // determine when to call </a:t>
            </a:r>
            <a:r>
              <a:rPr lang="en-US" altLang="zh-CN" sz="1400" b="0" dirty="0" err="1">
                <a:solidFill>
                  <a:srgbClr val="6E7781"/>
                </a:solidFill>
                <a:effectLst/>
                <a:highlight>
                  <a:srgbClr val="FFFFFF"/>
                </a:highlight>
                <a:latin typeface="Consolas" panose="020B0609020204030204" pitchFamily="49" charset="0"/>
              </a:rPr>
              <a:t>memmove</a:t>
            </a:r>
            <a:r>
              <a:rPr lang="en-US" altLang="zh-CN" sz="1400" b="0" dirty="0">
                <a:solidFill>
                  <a:srgbClr val="6E7781"/>
                </a:solidFill>
                <a:effectLst/>
                <a:highlight>
                  <a:srgbClr val="FFFFFF"/>
                </a:highlight>
                <a:latin typeface="Consolas" panose="020B0609020204030204" pitchFamily="49" charset="0"/>
              </a:rPr>
              <a:t> !</a:t>
            </a:r>
            <a:endParaRPr lang="en-US" altLang="zh-CN" sz="1400" b="0" dirty="0">
              <a:solidFill>
                <a:srgbClr val="1F2328"/>
              </a:solidFill>
              <a:effectLst/>
              <a:highlight>
                <a:srgbClr val="FFFFFF"/>
              </a:highlight>
              <a:latin typeface="Consolas" panose="020B0609020204030204" pitchFamily="49" charset="0"/>
            </a:endParaRP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detail</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copy_fn</a:t>
            </a:r>
            <a:r>
              <a:rPr lang="en-US" altLang="zh-CN" sz="1400" b="0" dirty="0">
                <a:solidFill>
                  <a:srgbClr val="1F2328"/>
                </a:solidFill>
                <a:effectLst/>
                <a:highlight>
                  <a:srgbClr val="FFFFFF"/>
                </a:highlight>
                <a:latin typeface="Consolas" panose="020B0609020204030204" pitchFamily="49" charset="0"/>
              </a:rPr>
              <a:t>&lt;opt&gt;::</a:t>
            </a:r>
            <a:r>
              <a:rPr lang="en-US" altLang="zh-CN" sz="1400" b="0" dirty="0">
                <a:solidFill>
                  <a:srgbClr val="8250DF"/>
                </a:solidFill>
                <a:effectLst/>
                <a:highlight>
                  <a:srgbClr val="FFFFFF"/>
                </a:highlight>
                <a:latin typeface="Consolas" panose="020B0609020204030204" pitchFamily="49" charset="0"/>
              </a:rPr>
              <a:t>copy</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first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last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d_first</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p>
        </p:txBody>
      </p:sp>
      <p:sp>
        <p:nvSpPr>
          <p:cNvPr id="7" name="文本框 6">
            <a:extLst>
              <a:ext uri="{FF2B5EF4-FFF2-40B4-BE49-F238E27FC236}">
                <a16:creationId xmlns:a16="http://schemas.microsoft.com/office/drawing/2014/main" id="{DF0F4B12-6A19-D413-8613-17B3331B2DC3}"/>
              </a:ext>
            </a:extLst>
          </p:cNvPr>
          <p:cNvSpPr txBox="1"/>
          <p:nvPr/>
        </p:nvSpPr>
        <p:spPr>
          <a:xfrm>
            <a:off x="1173665" y="5560033"/>
            <a:ext cx="5075620" cy="400110"/>
          </a:xfrm>
          <a:prstGeom prst="rect">
            <a:avLst/>
          </a:prstGeom>
          <a:noFill/>
        </p:spPr>
        <p:txBody>
          <a:bodyPr wrap="none" rtlCol="0">
            <a:spAutoFit/>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Exercise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learn the implementation of std::copy</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文本框 7">
            <a:extLst>
              <a:ext uri="{FF2B5EF4-FFF2-40B4-BE49-F238E27FC236}">
                <a16:creationId xmlns:a16="http://schemas.microsoft.com/office/drawing/2014/main" id="{B3466BA9-99BB-90A2-4A4E-522931B50B16}"/>
              </a:ext>
            </a:extLst>
          </p:cNvPr>
          <p:cNvSpPr txBox="1"/>
          <p:nvPr/>
        </p:nvSpPr>
        <p:spPr>
          <a:xfrm>
            <a:off x="8734032" y="1599249"/>
            <a:ext cx="2820003" cy="707886"/>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如果可以，尽可能调用 </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memcpy</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memmove</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C0277B55-87E1-1D7B-E2A6-C32D5046A99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E46ACC19-EE2B-50A2-BA48-C7A67DA326A8}"/>
              </a:ext>
            </a:extLst>
          </p:cNvPr>
          <p:cNvSpPr txBox="1"/>
          <p:nvPr/>
        </p:nvSpPr>
        <p:spPr>
          <a:xfrm>
            <a:off x="7555761" y="4550866"/>
            <a:ext cx="4160113" cy="707886"/>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opt=true,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调用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memcpy</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memmove</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opt=false,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调用构造函数</a:t>
            </a:r>
          </a:p>
        </p:txBody>
      </p:sp>
    </p:spTree>
    <p:extLst>
      <p:ext uri="{BB962C8B-B14F-4D97-AF65-F5344CB8AC3E}">
        <p14:creationId xmlns:p14="http://schemas.microsoft.com/office/powerpoint/2010/main" val="30144874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0067683"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in </a:t>
            </a:r>
            <a:r>
              <a:rPr lang="en-US" altLang="zh-CN" sz="3600"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package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DC518788-C219-A2CA-884F-5AE940BAAFE7}"/>
              </a:ext>
            </a:extLst>
          </p:cNvPr>
          <p:cNvSpPr txBox="1"/>
          <p:nvPr/>
        </p:nvSpPr>
        <p:spPr>
          <a:xfrm>
            <a:off x="1882334" y="1641798"/>
            <a:ext cx="8723206" cy="4185761"/>
          </a:xfrm>
          <a:prstGeom prst="rect">
            <a:avLst/>
          </a:prstGeom>
          <a:noFill/>
        </p:spPr>
        <p:txBody>
          <a:bodyPr wrap="square">
            <a:spAutoFit/>
          </a:bodyPr>
          <a:lstStyle/>
          <a:p>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&lt;&gt;</a:t>
            </a:r>
          </a:p>
          <a:p>
            <a:r>
              <a:rPr lang="en-US" altLang="zh-CN" sz="1400" b="0" dirty="0">
                <a:solidFill>
                  <a:srgbClr val="CF222E"/>
                </a:solidFill>
                <a:effectLst/>
                <a:highlight>
                  <a:srgbClr val="FFFFFF"/>
                </a:highlight>
                <a:latin typeface="Consolas" panose="020B0609020204030204" pitchFamily="49" charset="0"/>
              </a:rPr>
              <a:t>struct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hamiltonian_property</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a:solidFill>
                  <a:srgbClr val="953800"/>
                </a:solidFill>
                <a:effectLst/>
                <a:highlight>
                  <a:srgbClr val="FFFFFF"/>
                </a:highlight>
                <a:latin typeface="Consolas" panose="020B0609020204030204" pitchFamily="49" charset="0"/>
              </a:rPr>
              <a:t>tag</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hamiltonian</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electron_nonrela</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6E7781"/>
                </a:solidFill>
                <a:effectLst/>
                <a:highlight>
                  <a:srgbClr val="FFFFFF"/>
                </a:highlight>
                <a:latin typeface="Consolas" panose="020B0609020204030204" pitchFamily="49" charset="0"/>
              </a:rPr>
              <a:t>    /* </a:t>
            </a:r>
            <a:r>
              <a:rPr lang="zh-CN" altLang="en-US" sz="1400" b="0" dirty="0">
                <a:solidFill>
                  <a:srgbClr val="6E7781"/>
                </a:solidFill>
                <a:effectLst/>
                <a:highlight>
                  <a:srgbClr val="FFFFFF"/>
                </a:highlight>
                <a:latin typeface="Consolas" panose="020B0609020204030204" pitchFamily="49" charset="0"/>
              </a:rPr>
              <a:t>哈密顿量形式 *</a:t>
            </a:r>
            <a:r>
              <a:rPr lang="en-US" altLang="zh-CN" sz="1400" b="0" dirty="0">
                <a:solidFill>
                  <a:srgbClr val="6E7781"/>
                </a:solidFill>
                <a:effectLst/>
                <a:highlight>
                  <a:srgbClr val="FFFFFF"/>
                </a:highlight>
                <a:latin typeface="Consolas" panose="020B0609020204030204" pitchFamily="49" charset="0"/>
              </a:rPr>
              <a:t>/</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has_twobody_term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has_onebody_term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has_oneext_term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has_twoext_term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6E7781"/>
                </a:solidFill>
                <a:effectLst/>
                <a:highlight>
                  <a:srgbClr val="FFFFFF"/>
                </a:highlight>
                <a:latin typeface="Consolas" panose="020B0609020204030204" pitchFamily="49" charset="0"/>
              </a:rPr>
              <a:t> /// for two excitation case check whether there is two-body term contributing to the energy</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has_oneext_twobody_term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6E7781"/>
                </a:solidFill>
                <a:effectLst/>
                <a:highlight>
                  <a:srgbClr val="FFFFFF"/>
                </a:highlight>
                <a:latin typeface="Consolas" panose="020B0609020204030204" pitchFamily="49" charset="0"/>
              </a:rPr>
              <a:t> /// for one excitation case check whether there is two-body term contributing to the energy</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has_dg_off_term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6E7781"/>
                </a:solidFill>
                <a:effectLst/>
                <a:highlight>
                  <a:srgbClr val="FFFFFF"/>
                </a:highlight>
                <a:latin typeface="Consolas" panose="020B0609020204030204" pitchFamily="49" charset="0"/>
              </a:rPr>
              <a:t> /// </a:t>
            </a:r>
            <a:r>
              <a:rPr lang="zh-CN" altLang="en-US" sz="1400" b="0" dirty="0">
                <a:solidFill>
                  <a:srgbClr val="6E7781"/>
                </a:solidFill>
                <a:effectLst/>
                <a:highlight>
                  <a:srgbClr val="FFFFFF"/>
                </a:highlight>
                <a:latin typeface="Consolas" panose="020B0609020204030204" pitchFamily="49" charset="0"/>
              </a:rPr>
              <a:t>指的是同一个 </a:t>
            </a:r>
            <a:r>
              <a:rPr lang="en-US" altLang="zh-CN" sz="1400" b="0" dirty="0" err="1">
                <a:solidFill>
                  <a:srgbClr val="6E7781"/>
                </a:solidFill>
                <a:effectLst/>
                <a:highlight>
                  <a:srgbClr val="FFFFFF"/>
                </a:highlight>
                <a:latin typeface="Consolas" panose="020B0609020204030204" pitchFamily="49" charset="0"/>
              </a:rPr>
              <a:t>cfg</a:t>
            </a:r>
            <a:r>
              <a:rPr lang="en-US" altLang="zh-CN" sz="1400" b="0" dirty="0">
                <a:solidFill>
                  <a:srgbClr val="6E7781"/>
                </a:solidFill>
                <a:effectLst/>
                <a:highlight>
                  <a:srgbClr val="FFFFFF"/>
                </a:highlight>
                <a:latin typeface="Consolas" panose="020B0609020204030204" pitchFamily="49" charset="0"/>
              </a:rPr>
              <a:t> </a:t>
            </a:r>
            <a:r>
              <a:rPr lang="zh-CN" altLang="en-US" sz="1400" b="0" dirty="0">
                <a:solidFill>
                  <a:srgbClr val="6E7781"/>
                </a:solidFill>
                <a:effectLst/>
                <a:highlight>
                  <a:srgbClr val="FFFFFF"/>
                </a:highlight>
                <a:latin typeface="Consolas" panose="020B0609020204030204" pitchFamily="49" charset="0"/>
              </a:rPr>
              <a:t>不同 </a:t>
            </a:r>
            <a:r>
              <a:rPr lang="en-US" altLang="zh-CN" sz="1400" b="0" dirty="0" err="1">
                <a:solidFill>
                  <a:srgbClr val="6E7781"/>
                </a:solidFill>
                <a:effectLst/>
                <a:highlight>
                  <a:srgbClr val="FFFFFF"/>
                </a:highlight>
                <a:latin typeface="Consolas" panose="020B0609020204030204" pitchFamily="49" charset="0"/>
              </a:rPr>
              <a:t>csf</a:t>
            </a:r>
            <a:r>
              <a:rPr lang="en-US" altLang="zh-CN" sz="1400" b="0" dirty="0">
                <a:solidFill>
                  <a:srgbClr val="6E7781"/>
                </a:solidFill>
                <a:effectLst/>
                <a:highlight>
                  <a:srgbClr val="FFFFFF"/>
                </a:highlight>
                <a:latin typeface="Consolas" panose="020B0609020204030204" pitchFamily="49" charset="0"/>
              </a:rPr>
              <a:t>/det </a:t>
            </a:r>
            <a:r>
              <a:rPr lang="zh-CN" altLang="en-US" sz="1400" b="0" dirty="0">
                <a:solidFill>
                  <a:srgbClr val="6E7781"/>
                </a:solidFill>
                <a:effectLst/>
                <a:highlight>
                  <a:srgbClr val="FFFFFF"/>
                </a:highlight>
                <a:latin typeface="Consolas" panose="020B0609020204030204" pitchFamily="49" charset="0"/>
              </a:rPr>
              <a:t>之间有没有矩阵元</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has_dg_ijji_term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6E7781"/>
                </a:solidFill>
                <a:effectLst/>
                <a:highlight>
                  <a:srgbClr val="FFFFFF"/>
                </a:highlight>
                <a:latin typeface="Consolas" panose="020B0609020204030204" pitchFamily="49" charset="0"/>
              </a:rPr>
              <a:t> /// </a:t>
            </a:r>
            <a:r>
              <a:rPr lang="zh-CN" altLang="en-US" sz="1400" b="0" dirty="0">
                <a:solidFill>
                  <a:srgbClr val="6E7781"/>
                </a:solidFill>
                <a:effectLst/>
                <a:highlight>
                  <a:srgbClr val="FFFFFF"/>
                </a:highlight>
                <a:latin typeface="Consolas" panose="020B0609020204030204" pitchFamily="49" charset="0"/>
              </a:rPr>
              <a:t>有无 </a:t>
            </a:r>
            <a:r>
              <a:rPr lang="en-US" altLang="zh-CN" sz="1400" b="0" dirty="0">
                <a:solidFill>
                  <a:srgbClr val="6E7781"/>
                </a:solidFill>
                <a:effectLst/>
                <a:highlight>
                  <a:srgbClr val="FFFFFF"/>
                </a:highlight>
                <a:latin typeface="Consolas" panose="020B0609020204030204" pitchFamily="49" charset="0"/>
              </a:rPr>
              <a:t>e_{</a:t>
            </a:r>
            <a:r>
              <a:rPr lang="en-US" altLang="zh-CN" sz="1400" b="0" dirty="0" err="1">
                <a:solidFill>
                  <a:srgbClr val="6E7781"/>
                </a:solidFill>
                <a:effectLst/>
                <a:highlight>
                  <a:srgbClr val="FFFFFF"/>
                </a:highlight>
                <a:latin typeface="Consolas" panose="020B0609020204030204" pitchFamily="49" charset="0"/>
              </a:rPr>
              <a:t>ij,ji</a:t>
            </a:r>
            <a:r>
              <a:rPr lang="en-US" altLang="zh-CN" sz="1400" b="0" dirty="0">
                <a:solidFill>
                  <a:srgbClr val="6E7781"/>
                </a:solidFill>
                <a:effectLst/>
                <a:highlight>
                  <a:srgbClr val="FFFFFF"/>
                </a:highlight>
                <a:latin typeface="Consolas" panose="020B0609020204030204" pitchFamily="49" charset="0"/>
              </a:rPr>
              <a:t>} </a:t>
            </a:r>
            <a:r>
              <a:rPr lang="zh-CN" altLang="en-US" sz="1400" b="0" dirty="0">
                <a:solidFill>
                  <a:srgbClr val="6E7781"/>
                </a:solidFill>
                <a:effectLst/>
                <a:highlight>
                  <a:srgbClr val="FFFFFF"/>
                </a:highlight>
                <a:latin typeface="Consolas" panose="020B0609020204030204" pitchFamily="49" charset="0"/>
              </a:rPr>
              <a:t>算符</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6E7781"/>
                </a:solidFill>
                <a:effectLst/>
                <a:highlight>
                  <a:srgbClr val="FFFFFF"/>
                </a:highlight>
                <a:latin typeface="Consolas" panose="020B0609020204030204" pitchFamily="49" charset="0"/>
              </a:rPr>
              <a:t>    </a:t>
            </a:r>
            <a:r>
              <a:rPr lang="en-US" altLang="zh-CN" sz="1400" b="0" dirty="0">
                <a:solidFill>
                  <a:srgbClr val="6E7781"/>
                </a:solidFill>
                <a:effectLst/>
                <a:highlight>
                  <a:srgbClr val="FFFFFF"/>
                </a:highlight>
                <a:latin typeface="Consolas" panose="020B0609020204030204" pitchFamily="49" charset="0"/>
              </a:rPr>
              <a:t>/* </a:t>
            </a:r>
            <a:r>
              <a:rPr lang="zh-CN" altLang="en-US" sz="1400" b="0" dirty="0">
                <a:solidFill>
                  <a:srgbClr val="6E7781"/>
                </a:solidFill>
                <a:effectLst/>
                <a:highlight>
                  <a:srgbClr val="FFFFFF"/>
                </a:highlight>
                <a:latin typeface="Consolas" panose="020B0609020204030204" pitchFamily="49" charset="0"/>
              </a:rPr>
              <a:t>守恒量 *</a:t>
            </a:r>
            <a:r>
              <a:rPr lang="en-US" altLang="zh-CN" sz="1400" b="0" dirty="0">
                <a:solidFill>
                  <a:srgbClr val="6E7781"/>
                </a:solidFill>
                <a:effectLst/>
                <a:highlight>
                  <a:srgbClr val="FFFFFF"/>
                </a:highlight>
                <a:latin typeface="Consolas" panose="020B0609020204030204" pitchFamily="49" charset="0"/>
              </a:rPr>
              <a:t>/</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spin_conserved</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6E7781"/>
                </a:solidFill>
                <a:effectLst/>
                <a:highlight>
                  <a:srgbClr val="FFFFFF"/>
                </a:highlight>
                <a:latin typeface="Consolas" panose="020B0609020204030204" pitchFamily="49" charset="0"/>
              </a:rPr>
              <a:t>    /* fetch </a:t>
            </a:r>
            <a:r>
              <a:rPr lang="zh-CN" altLang="en-US" sz="1400" b="0" dirty="0">
                <a:solidFill>
                  <a:srgbClr val="6E7781"/>
                </a:solidFill>
                <a:effectLst/>
                <a:highlight>
                  <a:srgbClr val="FFFFFF"/>
                </a:highlight>
                <a:latin typeface="Consolas" panose="020B0609020204030204" pitchFamily="49" charset="0"/>
              </a:rPr>
              <a:t>对角元积分的类型 *</a:t>
            </a:r>
            <a:r>
              <a:rPr lang="en-US" altLang="zh-CN" sz="1400" b="0" dirty="0">
                <a:solidFill>
                  <a:srgbClr val="6E7781"/>
                </a:solidFill>
                <a:effectLst/>
                <a:highlight>
                  <a:srgbClr val="FFFFFF"/>
                </a:highlight>
                <a:latin typeface="Consolas" panose="020B0609020204030204" pitchFamily="49" charset="0"/>
              </a:rPr>
              <a:t>/</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fetch_dg_type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tag</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hmat_construction</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non_relativistic</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a:t>
            </a:r>
          </a:p>
        </p:txBody>
      </p:sp>
      <p:sp>
        <p:nvSpPr>
          <p:cNvPr id="4" name="矩形 3">
            <a:extLst>
              <a:ext uri="{FF2B5EF4-FFF2-40B4-BE49-F238E27FC236}">
                <a16:creationId xmlns:a16="http://schemas.microsoft.com/office/drawing/2014/main" id="{C16E30B4-9DC0-8791-9A41-41DF4B6D274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73644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0067683"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 in </a:t>
            </a:r>
            <a:r>
              <a:rPr lang="en-US" altLang="zh-CN" sz="3600"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package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578FD869-AEE9-45BB-AA73-ED44DE0FEF4B}"/>
              </a:ext>
            </a:extLst>
          </p:cNvPr>
          <p:cNvSpPr txBox="1"/>
          <p:nvPr/>
        </p:nvSpPr>
        <p:spPr>
          <a:xfrm>
            <a:off x="1849415" y="1645573"/>
            <a:ext cx="7669343" cy="3539430"/>
          </a:xfrm>
          <a:prstGeom prst="rect">
            <a:avLst/>
          </a:prstGeom>
          <a:noFill/>
        </p:spPr>
        <p:txBody>
          <a:bodyPr wrap="square">
            <a:spAutoFit/>
          </a:bodyPr>
          <a:lstStyle/>
          <a:p>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&lt;&gt;</a:t>
            </a:r>
          </a:p>
          <a:p>
            <a:r>
              <a:rPr lang="en-US" altLang="zh-CN" sz="1400" b="0" dirty="0">
                <a:solidFill>
                  <a:srgbClr val="CF222E"/>
                </a:solidFill>
                <a:effectLst/>
                <a:highlight>
                  <a:srgbClr val="FFFFFF"/>
                </a:highlight>
                <a:latin typeface="Consolas" panose="020B0609020204030204" pitchFamily="49" charset="0"/>
              </a:rPr>
              <a:t>struct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hamiltonian_property</a:t>
            </a:r>
            <a:r>
              <a:rPr lang="en-US" altLang="zh-CN" sz="1400" b="0" dirty="0">
                <a:solidFill>
                  <a:srgbClr val="1F2328"/>
                </a:solidFill>
                <a:effectLst/>
                <a:highlight>
                  <a:srgbClr val="FFFFFF"/>
                </a:highlight>
                <a:latin typeface="Consolas" panose="020B0609020204030204" pitchFamily="49" charset="0"/>
              </a:rPr>
              <a:t>&lt;</a:t>
            </a:r>
            <a:r>
              <a:rPr lang="en-US" altLang="zh-CN" sz="1400" b="0" dirty="0">
                <a:solidFill>
                  <a:srgbClr val="953800"/>
                </a:solidFill>
                <a:effectLst/>
                <a:highlight>
                  <a:srgbClr val="FFFFFF"/>
                </a:highlight>
                <a:latin typeface="Consolas" panose="020B0609020204030204" pitchFamily="49" charset="0"/>
              </a:rPr>
              <a:t>tag</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hamiltonian</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Hubbard</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6E7781"/>
                </a:solidFill>
                <a:effectLst/>
                <a:highlight>
                  <a:srgbClr val="FFFFFF"/>
                </a:highlight>
                <a:latin typeface="Consolas" panose="020B0609020204030204" pitchFamily="49" charset="0"/>
              </a:rPr>
              <a:t>    /* </a:t>
            </a:r>
            <a:r>
              <a:rPr lang="zh-CN" altLang="en-US" sz="1400" b="0" dirty="0">
                <a:solidFill>
                  <a:srgbClr val="6E7781"/>
                </a:solidFill>
                <a:effectLst/>
                <a:highlight>
                  <a:srgbClr val="FFFFFF"/>
                </a:highlight>
                <a:latin typeface="Consolas" panose="020B0609020204030204" pitchFamily="49" charset="0"/>
              </a:rPr>
              <a:t>哈密顿量形式 *</a:t>
            </a:r>
            <a:r>
              <a:rPr lang="en-US" altLang="zh-CN" sz="1400" b="0" dirty="0">
                <a:solidFill>
                  <a:srgbClr val="6E7781"/>
                </a:solidFill>
                <a:effectLst/>
                <a:highlight>
                  <a:srgbClr val="FFFFFF"/>
                </a:highlight>
                <a:latin typeface="Consolas" panose="020B0609020204030204" pitchFamily="49" charset="0"/>
              </a:rPr>
              <a:t>/</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has_twobody_term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has_onebody_term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has_oneext_term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has_twoext_term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has_oneext_twobody_term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has_dg_off_term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has_dg_ijji_term</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6E7781"/>
                </a:solidFill>
                <a:effectLst/>
                <a:highlight>
                  <a:srgbClr val="FFFFFF"/>
                </a:highlight>
                <a:latin typeface="Consolas" panose="020B0609020204030204" pitchFamily="49" charset="0"/>
              </a:rPr>
              <a:t>    /* </a:t>
            </a:r>
            <a:r>
              <a:rPr lang="zh-CN" altLang="en-US" sz="1400" b="0" dirty="0">
                <a:solidFill>
                  <a:srgbClr val="6E7781"/>
                </a:solidFill>
                <a:effectLst/>
                <a:highlight>
                  <a:srgbClr val="FFFFFF"/>
                </a:highlight>
                <a:latin typeface="Consolas" panose="020B0609020204030204" pitchFamily="49" charset="0"/>
              </a:rPr>
              <a:t>守恒量 *</a:t>
            </a:r>
            <a:r>
              <a:rPr lang="en-US" altLang="zh-CN" sz="1400" b="0" dirty="0">
                <a:solidFill>
                  <a:srgbClr val="6E7781"/>
                </a:solidFill>
                <a:effectLst/>
                <a:highlight>
                  <a:srgbClr val="FFFFFF"/>
                </a:highlight>
                <a:latin typeface="Consolas" panose="020B0609020204030204" pitchFamily="49" charset="0"/>
              </a:rPr>
              <a:t>/</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spin_conserved</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true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6E7781"/>
                </a:solidFill>
                <a:effectLst/>
                <a:highlight>
                  <a:srgbClr val="FFFFFF"/>
                </a:highlight>
                <a:latin typeface="Consolas" panose="020B0609020204030204" pitchFamily="49" charset="0"/>
              </a:rPr>
              <a:t>    /* fetch </a:t>
            </a:r>
            <a:r>
              <a:rPr lang="zh-CN" altLang="en-US" sz="1400" b="0" dirty="0">
                <a:solidFill>
                  <a:srgbClr val="6E7781"/>
                </a:solidFill>
                <a:effectLst/>
                <a:highlight>
                  <a:srgbClr val="FFFFFF"/>
                </a:highlight>
                <a:latin typeface="Consolas" panose="020B0609020204030204" pitchFamily="49" charset="0"/>
              </a:rPr>
              <a:t>对角元积分的类型 *</a:t>
            </a:r>
            <a:r>
              <a:rPr lang="en-US" altLang="zh-CN" sz="1400" b="0" dirty="0">
                <a:solidFill>
                  <a:srgbClr val="6E7781"/>
                </a:solidFill>
                <a:effectLst/>
                <a:highlight>
                  <a:srgbClr val="FFFFFF"/>
                </a:highlight>
                <a:latin typeface="Consolas" panose="020B0609020204030204" pitchFamily="49" charset="0"/>
              </a:rPr>
              <a:t>/</a:t>
            </a:r>
            <a:endParaRPr lang="zh-CN" altLang="en-US" sz="1400" b="0" dirty="0">
              <a:solidFill>
                <a:srgbClr val="1F2328"/>
              </a:solidFill>
              <a:effectLst/>
              <a:highlight>
                <a:srgbClr val="FFFFFF"/>
              </a:highlight>
              <a:latin typeface="Consolas" panose="020B0609020204030204" pitchFamily="49" charset="0"/>
            </a:endParaRPr>
          </a:p>
          <a:p>
            <a:r>
              <a:rPr lang="zh-CN" altLang="en-US"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fetch_dg_type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tag</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hmat_construction</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non_relativistic</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a:t>
            </a:r>
          </a:p>
        </p:txBody>
      </p:sp>
      <p:pic>
        <p:nvPicPr>
          <p:cNvPr id="10" name="图片 9">
            <a:extLst>
              <a:ext uri="{FF2B5EF4-FFF2-40B4-BE49-F238E27FC236}">
                <a16:creationId xmlns:a16="http://schemas.microsoft.com/office/drawing/2014/main" id="{D78BD451-9E74-67BC-DED1-5D2C188F8EC1}"/>
              </a:ext>
            </a:extLst>
          </p:cNvPr>
          <p:cNvPicPr>
            <a:picLocks noChangeAspect="1"/>
          </p:cNvPicPr>
          <p:nvPr/>
        </p:nvPicPr>
        <p:blipFill>
          <a:blip r:embed="rId3"/>
          <a:stretch>
            <a:fillRect/>
          </a:stretch>
        </p:blipFill>
        <p:spPr>
          <a:xfrm>
            <a:off x="6709702" y="5286117"/>
            <a:ext cx="4438878" cy="647733"/>
          </a:xfrm>
          <a:prstGeom prst="rect">
            <a:avLst/>
          </a:prstGeom>
        </p:spPr>
      </p:pic>
      <p:sp>
        <p:nvSpPr>
          <p:cNvPr id="11" name="矩形 10">
            <a:extLst>
              <a:ext uri="{FF2B5EF4-FFF2-40B4-BE49-F238E27FC236}">
                <a16:creationId xmlns:a16="http://schemas.microsoft.com/office/drawing/2014/main" id="{BEC780EA-637C-D728-54AC-91E4545E6456}"/>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cxnSp>
        <p:nvCxnSpPr>
          <p:cNvPr id="3" name="直接连接符 2">
            <a:extLst>
              <a:ext uri="{FF2B5EF4-FFF2-40B4-BE49-F238E27FC236}">
                <a16:creationId xmlns:a16="http://schemas.microsoft.com/office/drawing/2014/main" id="{771D8BE4-012C-226A-8383-4F852F7D8768}"/>
              </a:ext>
            </a:extLst>
          </p:cNvPr>
          <p:cNvCxnSpPr/>
          <p:nvPr/>
        </p:nvCxnSpPr>
        <p:spPr>
          <a:xfrm>
            <a:off x="8859074" y="3667328"/>
            <a:ext cx="7295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D9CF3A3-5BB4-E48C-BFA7-65CC5DE12645}"/>
              </a:ext>
            </a:extLst>
          </p:cNvPr>
          <p:cNvCxnSpPr/>
          <p:nvPr/>
        </p:nvCxnSpPr>
        <p:spPr>
          <a:xfrm>
            <a:off x="8919304" y="4627123"/>
            <a:ext cx="7295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1811420-1BB5-35C9-C19B-374E7D3FD7F1}"/>
              </a:ext>
            </a:extLst>
          </p:cNvPr>
          <p:cNvCxnSpPr/>
          <p:nvPr/>
        </p:nvCxnSpPr>
        <p:spPr>
          <a:xfrm>
            <a:off x="9875966" y="3667328"/>
            <a:ext cx="7295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DC75F925-5565-D9E9-2990-CC933E5EC8EE}"/>
              </a:ext>
            </a:extLst>
          </p:cNvPr>
          <p:cNvCxnSpPr/>
          <p:nvPr/>
        </p:nvCxnSpPr>
        <p:spPr>
          <a:xfrm>
            <a:off x="10804900" y="3667328"/>
            <a:ext cx="7295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F3B0F3E-9E81-81FA-6391-25DB531ED7F5}"/>
              </a:ext>
            </a:extLst>
          </p:cNvPr>
          <p:cNvCxnSpPr/>
          <p:nvPr/>
        </p:nvCxnSpPr>
        <p:spPr>
          <a:xfrm>
            <a:off x="10804900" y="4627123"/>
            <a:ext cx="7295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DBBF6C8-AD03-62DC-D197-14A51C9A75FC}"/>
              </a:ext>
            </a:extLst>
          </p:cNvPr>
          <p:cNvCxnSpPr/>
          <p:nvPr/>
        </p:nvCxnSpPr>
        <p:spPr>
          <a:xfrm>
            <a:off x="9875966" y="4627123"/>
            <a:ext cx="72957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箭头: 下 14">
            <a:extLst>
              <a:ext uri="{FF2B5EF4-FFF2-40B4-BE49-F238E27FC236}">
                <a16:creationId xmlns:a16="http://schemas.microsoft.com/office/drawing/2014/main" id="{E8F13CE6-C7FE-50CC-AAE3-EA881881A4D2}"/>
              </a:ext>
            </a:extLst>
          </p:cNvPr>
          <p:cNvSpPr/>
          <p:nvPr/>
        </p:nvSpPr>
        <p:spPr>
          <a:xfrm rot="10646245">
            <a:off x="8995580" y="2801566"/>
            <a:ext cx="184826" cy="8057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79FD39A7-18C8-F8AC-8544-8665BDB6726A}"/>
              </a:ext>
            </a:extLst>
          </p:cNvPr>
          <p:cNvSpPr/>
          <p:nvPr/>
        </p:nvSpPr>
        <p:spPr>
          <a:xfrm rot="21433699">
            <a:off x="9173013" y="2815985"/>
            <a:ext cx="184826" cy="8057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FB4537EB-E93B-39C9-F585-BDA5868042BA}"/>
              </a:ext>
            </a:extLst>
          </p:cNvPr>
          <p:cNvSpPr/>
          <p:nvPr/>
        </p:nvSpPr>
        <p:spPr>
          <a:xfrm rot="10646245">
            <a:off x="10139839" y="3741801"/>
            <a:ext cx="184826" cy="8057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CC553591-0E77-0426-6F4A-EE3F4F7756D8}"/>
              </a:ext>
            </a:extLst>
          </p:cNvPr>
          <p:cNvSpPr/>
          <p:nvPr/>
        </p:nvSpPr>
        <p:spPr>
          <a:xfrm rot="21433699">
            <a:off x="11084933" y="3742070"/>
            <a:ext cx="184826" cy="80572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02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C9716823-C504-7A98-4DF1-985B966110EF}"/>
              </a:ext>
            </a:extLst>
          </p:cNvPr>
          <p:cNvSpPr txBox="1"/>
          <p:nvPr/>
        </p:nvSpPr>
        <p:spPr>
          <a:xfrm>
            <a:off x="1530222" y="1360596"/>
            <a:ext cx="2066591"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Hamiltonian</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13" name="图片 12" descr="图示&#10;&#10;描述已自动生成">
            <a:extLst>
              <a:ext uri="{FF2B5EF4-FFF2-40B4-BE49-F238E27FC236}">
                <a16:creationId xmlns:a16="http://schemas.microsoft.com/office/drawing/2014/main" id="{E7A33EA6-C4AE-74AD-CC65-C041FC684CBE}"/>
              </a:ext>
            </a:extLst>
          </p:cNvPr>
          <p:cNvPicPr>
            <a:picLocks noChangeAspect="1"/>
          </p:cNvPicPr>
          <p:nvPr/>
        </p:nvPicPr>
        <p:blipFill>
          <a:blip r:embed="rId3"/>
          <a:stretch>
            <a:fillRect/>
          </a:stretch>
        </p:blipFill>
        <p:spPr>
          <a:xfrm>
            <a:off x="8764621" y="4137429"/>
            <a:ext cx="2595077" cy="1908442"/>
          </a:xfrm>
          <a:prstGeom prst="rect">
            <a:avLst/>
          </a:prstGeom>
        </p:spPr>
      </p:pic>
      <p:pic>
        <p:nvPicPr>
          <p:cNvPr id="15" name="图片 14" descr="图片包含 图表&#10;&#10;描述已自动生成">
            <a:extLst>
              <a:ext uri="{FF2B5EF4-FFF2-40B4-BE49-F238E27FC236}">
                <a16:creationId xmlns:a16="http://schemas.microsoft.com/office/drawing/2014/main" id="{E077D2D4-ABFD-EFA6-6A65-BB44B11E6CDB}"/>
              </a:ext>
            </a:extLst>
          </p:cNvPr>
          <p:cNvPicPr>
            <a:picLocks noChangeAspect="1"/>
          </p:cNvPicPr>
          <p:nvPr/>
        </p:nvPicPr>
        <p:blipFill>
          <a:blip r:embed="rId4"/>
          <a:stretch>
            <a:fillRect/>
          </a:stretch>
        </p:blipFill>
        <p:spPr>
          <a:xfrm>
            <a:off x="9028863" y="1409351"/>
            <a:ext cx="2066591" cy="2434614"/>
          </a:xfrm>
          <a:prstGeom prst="rect">
            <a:avLst/>
          </a:prstGeom>
        </p:spPr>
      </p:pic>
      <p:sp>
        <p:nvSpPr>
          <p:cNvPr id="16" name="文本框 15">
            <a:extLst>
              <a:ext uri="{FF2B5EF4-FFF2-40B4-BE49-F238E27FC236}">
                <a16:creationId xmlns:a16="http://schemas.microsoft.com/office/drawing/2014/main" id="{AB568131-BADC-EF8A-4D8E-3F4FBF6E936C}"/>
              </a:ext>
            </a:extLst>
          </p:cNvPr>
          <p:cNvSpPr txBox="1"/>
          <p:nvPr/>
        </p:nvSpPr>
        <p:spPr>
          <a:xfrm>
            <a:off x="9694108" y="3888724"/>
            <a:ext cx="736099"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(Liu, 2010)</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75110D2C-AA8F-2D50-37B8-DFCCEF3A4C08}"/>
              </a:ext>
            </a:extLst>
          </p:cNvPr>
          <p:cNvSpPr txBox="1"/>
          <p:nvPr/>
        </p:nvSpPr>
        <p:spPr>
          <a:xfrm>
            <a:off x="9527397" y="6063744"/>
            <a:ext cx="1069525"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(Koch, et.,  2023)</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文本框 17">
            <a:extLst>
              <a:ext uri="{FF2B5EF4-FFF2-40B4-BE49-F238E27FC236}">
                <a16:creationId xmlns:a16="http://schemas.microsoft.com/office/drawing/2014/main" id="{51786AEB-8677-B3E4-DE87-B8C014B4676B}"/>
              </a:ext>
            </a:extLst>
          </p:cNvPr>
          <p:cNvSpPr txBox="1"/>
          <p:nvPr/>
        </p:nvSpPr>
        <p:spPr>
          <a:xfrm>
            <a:off x="2266160" y="2034962"/>
            <a:ext cx="3440365" cy="4093428"/>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Non-relativistic</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Relativistic</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QED effects</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Electron-phonon coupling</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Cavity QED</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external field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2" name="矩形 1">
            <a:extLst>
              <a:ext uri="{FF2B5EF4-FFF2-40B4-BE49-F238E27FC236}">
                <a16:creationId xmlns:a16="http://schemas.microsoft.com/office/drawing/2014/main" id="{DBF7FD74-6500-4FA6-6809-343093DAFAA6}"/>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745003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Advanced Examples</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662AB0CD-E142-C136-50B5-AA66BAD5F0AE}"/>
              </a:ext>
            </a:extLst>
          </p:cNvPr>
          <p:cNvSpPr txBox="1"/>
          <p:nvPr/>
        </p:nvSpPr>
        <p:spPr>
          <a:xfrm>
            <a:off x="1457666" y="1622634"/>
            <a:ext cx="5022529" cy="3539430"/>
          </a:xfrm>
          <a:prstGeom prst="rect">
            <a:avLst/>
          </a:prstGeom>
          <a:noFill/>
        </p:spPr>
        <p:txBody>
          <a:bodyPr wrap="none" rtlCol="0">
            <a:spAutoFit/>
          </a:bodyPr>
          <a:lstStyle/>
          <a:p>
            <a:pPr marL="514350" indent="-514350">
              <a:buAutoNum type="arabicPeriod"/>
            </a:pPr>
            <a:r>
              <a:rPr lang="en-US" altLang="zh-CN" sz="3200" b="1" dirty="0">
                <a:solidFill>
                  <a:schemeClr val="accent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Type traits</a:t>
            </a:r>
          </a:p>
          <a:p>
            <a:pPr marL="514350" indent="-514350">
              <a:buAutoNum type="arabicPeriod"/>
            </a:pPr>
            <a:endParaRPr lang="en-US" altLang="zh-CN"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marL="514350" indent="-514350">
              <a:buAutoNum type="arabicPeriod"/>
            </a:pPr>
            <a:endParaRPr lang="en-US" altLang="zh-CN"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marL="514350" indent="-514350">
              <a:buAutoNum type="arabicPeriod"/>
            </a:pPr>
            <a:r>
              <a:rPr lang="en-US" altLang="zh-CN"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Concept </a:t>
            </a:r>
          </a:p>
          <a:p>
            <a:pPr marL="514350" indent="-514350">
              <a:buAutoNum type="arabicPeriod"/>
            </a:pPr>
            <a:endParaRPr lang="en-US" altLang="zh-CN"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marL="514350" indent="-514350">
              <a:buAutoNum type="arabicPeriod"/>
            </a:pPr>
            <a:endParaRPr lang="en-US" altLang="zh-CN"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Expression Templates</a:t>
            </a:r>
            <a:endParaRPr lang="zh-CN" altLang="en-US" sz="3200" b="1" dirty="0">
              <a:solidFill>
                <a:schemeClr val="accent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68010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C0F1C72D-C96C-8DCD-BECB-020F912D7FB0}"/>
              </a:ext>
            </a:extLst>
          </p:cNvPr>
          <p:cNvSpPr txBox="1"/>
          <p:nvPr/>
        </p:nvSpPr>
        <p:spPr>
          <a:xfrm>
            <a:off x="1034034" y="1432677"/>
            <a:ext cx="372409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Concepts and Constraints</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B0A581DB-FF37-93A7-6EA0-568B55019AD4}"/>
              </a:ext>
            </a:extLst>
          </p:cNvPr>
          <p:cNvSpPr txBox="1"/>
          <p:nvPr/>
        </p:nvSpPr>
        <p:spPr>
          <a:xfrm>
            <a:off x="1614316" y="2093959"/>
            <a:ext cx="9333250" cy="2308324"/>
          </a:xfrm>
          <a:prstGeom prst="rect">
            <a:avLst/>
          </a:prstGeom>
          <a:noFill/>
        </p:spPr>
        <p:txBody>
          <a:bodyPr wrap="square">
            <a:spAutoFit/>
          </a:bodyPr>
          <a:lstStyle/>
          <a:p>
            <a:pPr marL="285750" indent="-285750">
              <a:buFont typeface="Arial" panose="020B0604020202020204" pitchFamily="34" charset="0"/>
              <a:buChar char="•"/>
            </a:pPr>
            <a:r>
              <a:rPr lang="en-US" altLang="zh-CN" dirty="0"/>
              <a:t>Class templates, function templates, and non-template functions (typically members of class templates) might be associated with a </a:t>
            </a:r>
            <a:r>
              <a:rPr lang="en-US" altLang="zh-CN" b="1" dirty="0">
                <a:solidFill>
                  <a:srgbClr val="FF0000"/>
                </a:solidFill>
              </a:rPr>
              <a:t>constraint</a:t>
            </a:r>
            <a:r>
              <a:rPr lang="en-US" altLang="zh-CN" dirty="0"/>
              <a:t>, which specifies the requirements on template arguments, which can be used to select the most appropriate function overloads and template specializations.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solidFill>
                  <a:srgbClr val="FF0000"/>
                </a:solidFill>
              </a:rPr>
              <a:t>Named sets of such requirements are called concepts</a:t>
            </a:r>
            <a:r>
              <a:rPr lang="en-US" altLang="zh-CN" dirty="0"/>
              <a:t>. Each concept is a predicate, evaluated at compile time, and becomes a part of the interface of a template where it is used as a constraint:</a:t>
            </a:r>
            <a:endParaRPr lang="zh-CN" altLang="en-US" dirty="0"/>
          </a:p>
        </p:txBody>
      </p:sp>
      <p:sp>
        <p:nvSpPr>
          <p:cNvPr id="8" name="文本框 7">
            <a:extLst>
              <a:ext uri="{FF2B5EF4-FFF2-40B4-BE49-F238E27FC236}">
                <a16:creationId xmlns:a16="http://schemas.microsoft.com/office/drawing/2014/main" id="{30A60C1A-AFFF-29E9-CC92-8F802D11B1FF}"/>
              </a:ext>
            </a:extLst>
          </p:cNvPr>
          <p:cNvSpPr txBox="1"/>
          <p:nvPr/>
        </p:nvSpPr>
        <p:spPr>
          <a:xfrm>
            <a:off x="5262337" y="1486804"/>
            <a:ext cx="6097248" cy="584775"/>
          </a:xfrm>
          <a:prstGeom prst="rect">
            <a:avLst/>
          </a:prstGeom>
          <a:noFill/>
        </p:spPr>
        <p:txBody>
          <a:bodyPr wrap="square">
            <a:spAutoFit/>
          </a:bodyPr>
          <a:lstStyle/>
          <a:p>
            <a:r>
              <a:rPr lang="zh-CN" altLang="en-US" sz="1400" dirty="0">
                <a:hlinkClick r:id="rId3"/>
              </a:rPr>
              <a:t>https://en.cppreference.com/w/cpp/language/constraints</a:t>
            </a:r>
            <a:endParaRPr lang="en-US" altLang="zh-CN" sz="1400" dirty="0"/>
          </a:p>
          <a:p>
            <a:endParaRPr lang="zh-CN" altLang="en-US" dirty="0"/>
          </a:p>
        </p:txBody>
      </p:sp>
      <p:sp>
        <p:nvSpPr>
          <p:cNvPr id="9" name="矩形 8">
            <a:extLst>
              <a:ext uri="{FF2B5EF4-FFF2-40B4-BE49-F238E27FC236}">
                <a16:creationId xmlns:a16="http://schemas.microsoft.com/office/drawing/2014/main" id="{58D61BD0-FE7F-E20A-4E53-D9F013EFE9A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862166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a:t>
            </a:r>
            <a:r>
              <a:rPr lang="en-US" altLang="zh-CN"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 </a:t>
            </a:r>
            <a:endPar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59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812D7CB0-226E-F40A-E669-573E30076CFE}"/>
              </a:ext>
            </a:extLst>
          </p:cNvPr>
          <p:cNvSpPr txBox="1"/>
          <p:nvPr/>
        </p:nvSpPr>
        <p:spPr>
          <a:xfrm>
            <a:off x="67900" y="1292005"/>
            <a:ext cx="10455195" cy="5016758"/>
          </a:xfrm>
          <a:prstGeom prst="rect">
            <a:avLst/>
          </a:prstGeom>
          <a:noFill/>
        </p:spPr>
        <p:txBody>
          <a:bodyPr wrap="square">
            <a:spAutoFit/>
          </a:bodyPr>
          <a:lstStyle/>
          <a:p>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CF222E"/>
                </a:solidFill>
                <a:effectLst/>
                <a:highlight>
                  <a:srgbClr val="FFFFFF"/>
                </a:highlight>
                <a:latin typeface="Consolas" panose="020B0609020204030204" pitchFamily="49" charset="0"/>
              </a:rPr>
              <a:t>template</a:t>
            </a:r>
            <a:r>
              <a:rPr lang="en-US" altLang="zh-CN" sz="1600" b="0" dirty="0">
                <a:solidFill>
                  <a:srgbClr val="1F2328"/>
                </a:solidFill>
                <a:effectLst/>
                <a:highlight>
                  <a:srgbClr val="FFFFFF"/>
                </a:highlight>
                <a:latin typeface="Consolas" panose="020B0609020204030204" pitchFamily="49" charset="0"/>
              </a:rPr>
              <a:t> &lt;</a:t>
            </a:r>
            <a:r>
              <a:rPr lang="en-US" altLang="zh-CN" sz="1600" b="0" dirty="0" err="1">
                <a:solidFill>
                  <a:srgbClr val="CF222E"/>
                </a:solidFill>
                <a:effectLst/>
                <a:highlight>
                  <a:srgbClr val="FFFFFF"/>
                </a:highlight>
                <a:latin typeface="Consolas" panose="020B0609020204030204" pitchFamily="49" charset="0"/>
              </a:rPr>
              <a:t>typename</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&gt;</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CF222E"/>
                </a:solidFill>
                <a:effectLst/>
                <a:highlight>
                  <a:srgbClr val="FFFFFF"/>
                </a:highlight>
                <a:latin typeface="Consolas" panose="020B0609020204030204" pitchFamily="49" charset="0"/>
              </a:rPr>
              <a:t>concept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953800"/>
                </a:solidFill>
                <a:effectLst/>
                <a:highlight>
                  <a:srgbClr val="FFFFFF"/>
                </a:highlight>
                <a:latin typeface="Consolas" panose="020B0609020204030204" pitchFamily="49" charset="0"/>
              </a:rPr>
              <a:t>MatrixView</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CF222E"/>
                </a:solidFill>
                <a:effectLst/>
                <a:highlight>
                  <a:srgbClr val="FFFFFF"/>
                </a:highlight>
                <a:latin typeface="Consolas" panose="020B0609020204030204" pitchFamily="49" charset="0"/>
              </a:rPr>
              <a: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CF222E"/>
                </a:solidFill>
                <a:effectLst/>
                <a:highlight>
                  <a:srgbClr val="FFFFFF"/>
                </a:highlight>
                <a:latin typeface="Consolas" panose="020B0609020204030204" pitchFamily="49" charset="0"/>
              </a:rPr>
              <a:t>requires</a:t>
            </a:r>
            <a:r>
              <a:rPr lang="en-US" altLang="zh-CN" sz="1600" b="0" dirty="0">
                <a:solidFill>
                  <a:srgbClr val="1F2328"/>
                </a:solidFill>
                <a:effectLst/>
                <a:highlight>
                  <a:srgbClr val="FFFFFF"/>
                </a:highlight>
                <a:latin typeface="Consolas" panose="020B0609020204030204" pitchFamily="49" charset="0"/>
              </a:rPr>
              <a:t>(</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 {</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CF222E"/>
                </a:solidFill>
                <a:effectLst/>
                <a:highlight>
                  <a:srgbClr val="FFFFFF"/>
                </a:highlight>
                <a:latin typeface="Consolas" panose="020B0609020204030204" pitchFamily="49" charset="0"/>
              </a:rPr>
              <a:t>typename</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a:t>
            </a:r>
            <a:r>
              <a:rPr lang="en-US" altLang="zh-CN" sz="1600" b="0" dirty="0">
                <a:solidFill>
                  <a:srgbClr val="953800"/>
                </a:solidFill>
                <a:effectLst/>
                <a:highlight>
                  <a:srgbClr val="FFFFFF"/>
                </a:highlight>
                <a:latin typeface="Consolas" panose="020B0609020204030204" pitchFamily="49" charset="0"/>
              </a:rPr>
              <a:t>scalar_type</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CF222E"/>
                </a:solidFill>
                <a:effectLst/>
                <a:highlight>
                  <a:srgbClr val="FFFFFF"/>
                </a:highlight>
                <a:latin typeface="Consolas" panose="020B0609020204030204" pitchFamily="49" charset="0"/>
              </a:rPr>
              <a:t>requires</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std</a:t>
            </a:r>
            <a:r>
              <a:rPr lang="en-US" altLang="zh-CN" sz="1600" b="0" dirty="0">
                <a:solidFill>
                  <a:srgbClr val="1F2328"/>
                </a:solidFill>
                <a:effectLst/>
                <a:highlight>
                  <a:srgbClr val="FFFFFF"/>
                </a:highlight>
                <a:latin typeface="Consolas" panose="020B0609020204030204" pitchFamily="49" charset="0"/>
              </a:rPr>
              <a:t>::</a:t>
            </a:r>
            <a:r>
              <a:rPr lang="en-US" altLang="zh-CN" sz="1600" b="0" dirty="0" err="1">
                <a:solidFill>
                  <a:srgbClr val="953800"/>
                </a:solidFill>
                <a:effectLst/>
                <a:highlight>
                  <a:srgbClr val="FFFFFF"/>
                </a:highlight>
                <a:latin typeface="Consolas" panose="020B0609020204030204" pitchFamily="49" charset="0"/>
              </a:rPr>
              <a:t>floating_point</a:t>
            </a:r>
            <a:r>
              <a:rPr lang="en-US" altLang="zh-CN" sz="1600" b="0" dirty="0">
                <a:solidFill>
                  <a:srgbClr val="CF222E"/>
                </a:solidFill>
                <a:effectLst/>
                <a:highlight>
                  <a:srgbClr val="FFFFFF"/>
                </a:highlight>
                <a:latin typeface="Consolas" panose="020B0609020204030204" pitchFamily="49" charset="0"/>
              </a:rPr>
              <a:t>&lt;</a:t>
            </a:r>
            <a:r>
              <a:rPr lang="en-US" altLang="zh-CN" sz="1600" b="0" dirty="0" err="1">
                <a:solidFill>
                  <a:srgbClr val="CF222E"/>
                </a:solidFill>
                <a:effectLst/>
                <a:highlight>
                  <a:srgbClr val="FFFFFF"/>
                </a:highlight>
                <a:latin typeface="Consolas" panose="020B0609020204030204" pitchFamily="49" charset="0"/>
              </a:rPr>
              <a:t>typename</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a:t>
            </a:r>
            <a:r>
              <a:rPr lang="en-US" altLang="zh-CN" sz="1600" b="0" dirty="0">
                <a:solidFill>
                  <a:srgbClr val="953800"/>
                </a:solidFill>
                <a:effectLst/>
                <a:highlight>
                  <a:srgbClr val="FFFFFF"/>
                </a:highlight>
                <a:latin typeface="Consolas" panose="020B0609020204030204" pitchFamily="49" charset="0"/>
              </a:rPr>
              <a:t>scalar_type</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CF222E"/>
                </a:solidFill>
                <a:effectLst/>
                <a:highlight>
                  <a:srgbClr val="FFFFFF"/>
                </a:highlight>
                <a:latin typeface="Consolas" panose="020B0609020204030204" pitchFamily="49" charset="0"/>
              </a:rPr>
              <a:t>typename</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a:t>
            </a:r>
            <a:r>
              <a:rPr lang="en-US" altLang="zh-CN" sz="1600" b="0" dirty="0">
                <a:solidFill>
                  <a:srgbClr val="953800"/>
                </a:solidFill>
                <a:effectLst/>
                <a:highlight>
                  <a:srgbClr val="FFFFFF"/>
                </a:highlight>
                <a:latin typeface="Consolas" panose="020B0609020204030204" pitchFamily="49" charset="0"/>
              </a:rPr>
              <a:t>iter_type</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::constant;</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::scalar_size;</a:t>
            </a:r>
          </a:p>
          <a:p>
            <a:r>
              <a:rPr lang="en-US" altLang="zh-CN" sz="1600" b="0" dirty="0">
                <a:solidFill>
                  <a:srgbClr val="1F2328"/>
                </a:solidFill>
                <a:effectLst/>
                <a:highlight>
                  <a:srgbClr val="FFFFFF"/>
                </a:highlight>
                <a:latin typeface="Consolas" panose="020B0609020204030204" pitchFamily="49" charset="0"/>
              </a:rPr>
              <a:t>            {</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953800"/>
                </a:solidFill>
                <a:effectLst/>
                <a:highlight>
                  <a:srgbClr val="FFFFFF"/>
                </a:highlight>
                <a:latin typeface="Consolas" panose="020B0609020204030204" pitchFamily="49" charset="0"/>
              </a:rPr>
              <a:t>t</a:t>
            </a:r>
            <a:r>
              <a:rPr lang="en-US" altLang="zh-CN" sz="1600" b="0" dirty="0" err="1">
                <a:solidFill>
                  <a:srgbClr val="1F2328"/>
                </a:solidFill>
                <a:effectLst/>
                <a:highlight>
                  <a:srgbClr val="FFFFFF"/>
                </a:highlight>
                <a:latin typeface="Consolas" panose="020B0609020204030204" pitchFamily="49" charset="0"/>
              </a:rPr>
              <a:t>.</a:t>
            </a:r>
            <a:r>
              <a:rPr lang="en-US" altLang="zh-CN" sz="1600" b="0" dirty="0" err="1">
                <a:solidFill>
                  <a:srgbClr val="8250DF"/>
                </a:solidFill>
                <a:effectLst/>
                <a:highlight>
                  <a:srgbClr val="FFFFFF"/>
                </a:highlight>
                <a:latin typeface="Consolas" panose="020B0609020204030204" pitchFamily="49" charset="0"/>
              </a:rPr>
              <a:t>nrow</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 </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std</a:t>
            </a:r>
            <a:r>
              <a:rPr lang="en-US" altLang="zh-CN" sz="1600" b="0" dirty="0">
                <a:solidFill>
                  <a:srgbClr val="1F2328"/>
                </a:solidFill>
                <a:effectLst/>
                <a:highlight>
                  <a:srgbClr val="FFFFFF"/>
                </a:highlight>
                <a:latin typeface="Consolas" panose="020B0609020204030204" pitchFamily="49" charset="0"/>
              </a:rPr>
              <a:t>::</a:t>
            </a:r>
            <a:r>
              <a:rPr lang="en-US" altLang="zh-CN" sz="1600" b="0" dirty="0" err="1">
                <a:solidFill>
                  <a:srgbClr val="953800"/>
                </a:solidFill>
                <a:effectLst/>
                <a:highlight>
                  <a:srgbClr val="FFFFFF"/>
                </a:highlight>
                <a:latin typeface="Consolas" panose="020B0609020204030204" pitchFamily="49" charset="0"/>
              </a:rPr>
              <a:t>convertible_to</a:t>
            </a:r>
            <a:r>
              <a:rPr lang="en-US" altLang="zh-CN" sz="1600" b="0" dirty="0">
                <a:solidFill>
                  <a:srgbClr val="CF222E"/>
                </a:solidFill>
                <a:effectLst/>
                <a:highlight>
                  <a:srgbClr val="FFFFFF"/>
                </a:highlight>
                <a:latin typeface="Consolas" panose="020B0609020204030204" pitchFamily="49" charset="0"/>
              </a:rPr>
              <a:t>&lt;</a:t>
            </a:r>
            <a:r>
              <a:rPr lang="en-US" altLang="zh-CN" sz="1600" b="0" dirty="0" err="1">
                <a:solidFill>
                  <a:srgbClr val="953800"/>
                </a:solidFill>
                <a:effectLst/>
                <a:highlight>
                  <a:srgbClr val="FFFFFF"/>
                </a:highlight>
                <a:latin typeface="Consolas" panose="020B0609020204030204" pitchFamily="49" charset="0"/>
              </a:rPr>
              <a:t>size_t</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953800"/>
                </a:solidFill>
                <a:effectLst/>
                <a:highlight>
                  <a:srgbClr val="FFFFFF"/>
                </a:highlight>
                <a:latin typeface="Consolas" panose="020B0609020204030204" pitchFamily="49" charset="0"/>
              </a:rPr>
              <a:t>t</a:t>
            </a:r>
            <a:r>
              <a:rPr lang="en-US" altLang="zh-CN" sz="1600" b="0" dirty="0" err="1">
                <a:solidFill>
                  <a:srgbClr val="1F2328"/>
                </a:solidFill>
                <a:effectLst/>
                <a:highlight>
                  <a:srgbClr val="FFFFFF"/>
                </a:highlight>
                <a:latin typeface="Consolas" panose="020B0609020204030204" pitchFamily="49" charset="0"/>
              </a:rPr>
              <a:t>.</a:t>
            </a:r>
            <a:r>
              <a:rPr lang="en-US" altLang="zh-CN" sz="1600" b="0" dirty="0" err="1">
                <a:solidFill>
                  <a:srgbClr val="8250DF"/>
                </a:solidFill>
                <a:effectLst/>
                <a:highlight>
                  <a:srgbClr val="FFFFFF"/>
                </a:highlight>
                <a:latin typeface="Consolas" panose="020B0609020204030204" pitchFamily="49" charset="0"/>
              </a:rPr>
              <a:t>ncol</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 </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std</a:t>
            </a:r>
            <a:r>
              <a:rPr lang="en-US" altLang="zh-CN" sz="1600" b="0" dirty="0">
                <a:solidFill>
                  <a:srgbClr val="1F2328"/>
                </a:solidFill>
                <a:effectLst/>
                <a:highlight>
                  <a:srgbClr val="FFFFFF"/>
                </a:highlight>
                <a:latin typeface="Consolas" panose="020B0609020204030204" pitchFamily="49" charset="0"/>
              </a:rPr>
              <a:t>::</a:t>
            </a:r>
            <a:r>
              <a:rPr lang="en-US" altLang="zh-CN" sz="1600" b="0" dirty="0" err="1">
                <a:solidFill>
                  <a:srgbClr val="953800"/>
                </a:solidFill>
                <a:effectLst/>
                <a:highlight>
                  <a:srgbClr val="FFFFFF"/>
                </a:highlight>
                <a:latin typeface="Consolas" panose="020B0609020204030204" pitchFamily="49" charset="0"/>
              </a:rPr>
              <a:t>convertible_to</a:t>
            </a:r>
            <a:r>
              <a:rPr lang="en-US" altLang="zh-CN" sz="1600" b="0" dirty="0">
                <a:solidFill>
                  <a:srgbClr val="CF222E"/>
                </a:solidFill>
                <a:effectLst/>
                <a:highlight>
                  <a:srgbClr val="FFFFFF"/>
                </a:highlight>
                <a:latin typeface="Consolas" panose="020B0609020204030204" pitchFamily="49" charset="0"/>
              </a:rPr>
              <a:t>&lt;</a:t>
            </a:r>
            <a:r>
              <a:rPr lang="en-US" altLang="zh-CN" sz="1600" b="0" dirty="0" err="1">
                <a:solidFill>
                  <a:srgbClr val="953800"/>
                </a:solidFill>
                <a:effectLst/>
                <a:highlight>
                  <a:srgbClr val="FFFFFF"/>
                </a:highlight>
                <a:latin typeface="Consolas" panose="020B0609020204030204" pitchFamily="49" charset="0"/>
              </a:rPr>
              <a:t>size_t</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953800"/>
                </a:solidFill>
                <a:effectLst/>
                <a:highlight>
                  <a:srgbClr val="FFFFFF"/>
                </a:highlight>
                <a:latin typeface="Consolas" panose="020B0609020204030204" pitchFamily="49" charset="0"/>
              </a:rPr>
              <a:t>t</a:t>
            </a:r>
            <a:r>
              <a:rPr lang="en-US" altLang="zh-CN" sz="1600" b="0" dirty="0" err="1">
                <a:solidFill>
                  <a:srgbClr val="1F2328"/>
                </a:solidFill>
                <a:effectLst/>
                <a:highlight>
                  <a:srgbClr val="FFFFFF"/>
                </a:highlight>
                <a:latin typeface="Consolas" panose="020B0609020204030204" pitchFamily="49" charset="0"/>
              </a:rPr>
              <a:t>.</a:t>
            </a:r>
            <a:r>
              <a:rPr lang="en-US" altLang="zh-CN" sz="1600" b="0" dirty="0" err="1">
                <a:solidFill>
                  <a:srgbClr val="8250DF"/>
                </a:solidFill>
                <a:effectLst/>
                <a:highlight>
                  <a:srgbClr val="FFFFFF"/>
                </a:highlight>
                <a:latin typeface="Consolas" panose="020B0609020204030204" pitchFamily="49" charset="0"/>
              </a:rPr>
              <a:t>data</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 </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std</a:t>
            </a:r>
            <a:r>
              <a:rPr lang="en-US" altLang="zh-CN" sz="1600" b="0" dirty="0">
                <a:solidFill>
                  <a:srgbClr val="1F2328"/>
                </a:solidFill>
                <a:effectLst/>
                <a:highlight>
                  <a:srgbClr val="FFFFFF"/>
                </a:highlight>
                <a:latin typeface="Consolas" panose="020B0609020204030204" pitchFamily="49" charset="0"/>
              </a:rPr>
              <a:t>::</a:t>
            </a:r>
            <a:r>
              <a:rPr lang="en-US" altLang="zh-CN" sz="1600" b="0" dirty="0" err="1">
                <a:solidFill>
                  <a:srgbClr val="953800"/>
                </a:solidFill>
                <a:effectLst/>
                <a:highlight>
                  <a:srgbClr val="FFFFFF"/>
                </a:highlight>
                <a:latin typeface="Consolas" panose="020B0609020204030204" pitchFamily="49" charset="0"/>
              </a:rPr>
              <a:t>convertible_to</a:t>
            </a:r>
            <a:r>
              <a:rPr lang="en-US" altLang="zh-CN" sz="1600" b="0" dirty="0">
                <a:solidFill>
                  <a:srgbClr val="CF222E"/>
                </a:solidFill>
                <a:effectLst/>
                <a:highlight>
                  <a:srgbClr val="FFFFFF"/>
                </a:highlight>
                <a:latin typeface="Consolas" panose="020B0609020204030204" pitchFamily="49" charset="0"/>
              </a:rPr>
              <a:t>&lt;</a:t>
            </a:r>
            <a:r>
              <a:rPr lang="en-US" altLang="zh-CN" sz="1600" b="0" dirty="0" err="1">
                <a:solidFill>
                  <a:srgbClr val="CF222E"/>
                </a:solidFill>
                <a:effectLst/>
                <a:highlight>
                  <a:srgbClr val="FFFFFF"/>
                </a:highlight>
                <a:latin typeface="Consolas" panose="020B0609020204030204" pitchFamily="49" charset="0"/>
              </a:rPr>
              <a:t>typename</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T</a:t>
            </a:r>
            <a:r>
              <a:rPr lang="en-US" altLang="zh-CN" sz="1600" b="0" dirty="0">
                <a:solidFill>
                  <a:srgbClr val="1F2328"/>
                </a:solidFill>
                <a:effectLst/>
                <a:highlight>
                  <a:srgbClr val="FFFFFF"/>
                </a:highlight>
                <a:latin typeface="Consolas" panose="020B0609020204030204" pitchFamily="49" charset="0"/>
              </a:rPr>
              <a:t>::</a:t>
            </a:r>
            <a:r>
              <a:rPr lang="en-US" altLang="zh-CN" sz="1600" b="0" dirty="0">
                <a:solidFill>
                  <a:srgbClr val="953800"/>
                </a:solidFill>
                <a:effectLst/>
                <a:highlight>
                  <a:srgbClr val="FFFFFF"/>
                </a:highlight>
                <a:latin typeface="Consolas" panose="020B0609020204030204" pitchFamily="49" charset="0"/>
              </a:rPr>
              <a:t>iter_type</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p>
          <a:p>
            <a:r>
              <a:rPr lang="en-US" altLang="zh-CN" sz="1600" b="0" dirty="0">
                <a:solidFill>
                  <a:srgbClr val="1F2328"/>
                </a:solidFill>
                <a:effectLst/>
                <a:highlight>
                  <a:srgbClr val="FFFFFF"/>
                </a:highlight>
                <a:latin typeface="Consolas" panose="020B0609020204030204" pitchFamily="49" charset="0"/>
              </a:rPr>
              <a:t>                </a:t>
            </a:r>
            <a:r>
              <a:rPr lang="en-US" altLang="zh-CN" sz="1600" b="0" dirty="0" err="1">
                <a:solidFill>
                  <a:srgbClr val="953800"/>
                </a:solidFill>
                <a:effectLst/>
                <a:highlight>
                  <a:srgbClr val="FFFFFF"/>
                </a:highlight>
                <a:latin typeface="Consolas" panose="020B0609020204030204" pitchFamily="49" charset="0"/>
              </a:rPr>
              <a:t>t</a:t>
            </a:r>
            <a:r>
              <a:rPr lang="en-US" altLang="zh-CN" sz="1600" b="0" dirty="0" err="1">
                <a:solidFill>
                  <a:srgbClr val="1F2328"/>
                </a:solidFill>
                <a:effectLst/>
                <a:highlight>
                  <a:srgbClr val="FFFFFF"/>
                </a:highlight>
                <a:latin typeface="Consolas" panose="020B0609020204030204" pitchFamily="49" charset="0"/>
              </a:rPr>
              <a:t>.</a:t>
            </a:r>
            <a:r>
              <a:rPr lang="en-US" altLang="zh-CN" sz="1600" b="0" dirty="0" err="1">
                <a:solidFill>
                  <a:srgbClr val="8250DF"/>
                </a:solidFill>
                <a:effectLst/>
                <a:highlight>
                  <a:srgbClr val="FFFFFF"/>
                </a:highlight>
                <a:latin typeface="Consolas" panose="020B0609020204030204" pitchFamily="49" charset="0"/>
              </a:rPr>
              <a:t>stride</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 </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 </a:t>
            </a:r>
            <a:r>
              <a:rPr lang="en-US" altLang="zh-CN" sz="1600" b="0" dirty="0">
                <a:solidFill>
                  <a:srgbClr val="953800"/>
                </a:solidFill>
                <a:effectLst/>
                <a:highlight>
                  <a:srgbClr val="FFFFFF"/>
                </a:highlight>
                <a:latin typeface="Consolas" panose="020B0609020204030204" pitchFamily="49" charset="0"/>
              </a:rPr>
              <a:t>std</a:t>
            </a:r>
            <a:r>
              <a:rPr lang="en-US" altLang="zh-CN" sz="1600" b="0" dirty="0">
                <a:solidFill>
                  <a:srgbClr val="1F2328"/>
                </a:solidFill>
                <a:effectLst/>
                <a:highlight>
                  <a:srgbClr val="FFFFFF"/>
                </a:highlight>
                <a:latin typeface="Consolas" panose="020B0609020204030204" pitchFamily="49" charset="0"/>
              </a:rPr>
              <a:t>::</a:t>
            </a:r>
            <a:r>
              <a:rPr lang="en-US" altLang="zh-CN" sz="1600" b="0" dirty="0" err="1">
                <a:solidFill>
                  <a:srgbClr val="953800"/>
                </a:solidFill>
                <a:effectLst/>
                <a:highlight>
                  <a:srgbClr val="FFFFFF"/>
                </a:highlight>
                <a:latin typeface="Consolas" panose="020B0609020204030204" pitchFamily="49" charset="0"/>
              </a:rPr>
              <a:t>convertible_to</a:t>
            </a:r>
            <a:r>
              <a:rPr lang="en-US" altLang="zh-CN" sz="1600" b="0" dirty="0">
                <a:solidFill>
                  <a:srgbClr val="CF222E"/>
                </a:solidFill>
                <a:effectLst/>
                <a:highlight>
                  <a:srgbClr val="FFFFFF"/>
                </a:highlight>
                <a:latin typeface="Consolas" panose="020B0609020204030204" pitchFamily="49" charset="0"/>
              </a:rPr>
              <a:t>&lt;</a:t>
            </a:r>
            <a:r>
              <a:rPr lang="en-US" altLang="zh-CN" sz="1600" b="0" dirty="0" err="1">
                <a:solidFill>
                  <a:srgbClr val="953800"/>
                </a:solidFill>
                <a:effectLst/>
                <a:highlight>
                  <a:srgbClr val="FFFFFF"/>
                </a:highlight>
                <a:latin typeface="Consolas" panose="020B0609020204030204" pitchFamily="49" charset="0"/>
              </a:rPr>
              <a:t>size_t</a:t>
            </a:r>
            <a:r>
              <a:rPr lang="en-US" altLang="zh-CN" sz="1600" b="0" dirty="0">
                <a:solidFill>
                  <a:srgbClr val="CF222E"/>
                </a:solidFill>
                <a:effectLst/>
                <a:highlight>
                  <a:srgbClr val="FFFFFF"/>
                </a:highlight>
                <a:latin typeface="Consolas" panose="020B0609020204030204" pitchFamily="49" charset="0"/>
              </a:rPr>
              <a:t>&gt;</a:t>
            </a:r>
            <a:r>
              <a:rPr lang="en-US" altLang="zh-CN" sz="1600" b="0" dirty="0">
                <a:solidFill>
                  <a:srgbClr val="1F2328"/>
                </a:solidFill>
                <a:effectLst/>
                <a:highlight>
                  <a:srgbClr val="FFFFFF"/>
                </a:highlight>
                <a:latin typeface="Consolas" panose="020B0609020204030204" pitchFamily="49" charset="0"/>
              </a:rPr>
              <a:t>;</a:t>
            </a:r>
          </a:p>
          <a:p>
            <a:r>
              <a:rPr lang="en-US" altLang="zh-CN" sz="1600" b="0" dirty="0">
                <a:solidFill>
                  <a:srgbClr val="1F2328"/>
                </a:solidFill>
                <a:effectLst/>
                <a:highlight>
                  <a:srgbClr val="FFFFFF"/>
                </a:highlight>
                <a:latin typeface="Consolas" panose="020B0609020204030204" pitchFamily="49" charset="0"/>
              </a:rPr>
              <a:t>        };</a:t>
            </a:r>
          </a:p>
        </p:txBody>
      </p:sp>
      <p:sp>
        <p:nvSpPr>
          <p:cNvPr id="8" name="文本框 7">
            <a:extLst>
              <a:ext uri="{FF2B5EF4-FFF2-40B4-BE49-F238E27FC236}">
                <a16:creationId xmlns:a16="http://schemas.microsoft.com/office/drawing/2014/main" id="{6BD2889E-F0A6-5116-1EC2-2876E594D5A6}"/>
              </a:ext>
            </a:extLst>
          </p:cNvPr>
          <p:cNvSpPr txBox="1"/>
          <p:nvPr/>
        </p:nvSpPr>
        <p:spPr>
          <a:xfrm>
            <a:off x="7700299" y="1729205"/>
            <a:ext cx="365939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定义了类型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T::scalar_type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91F2D6B7-94C4-7D88-389A-A93DE3DC6103}"/>
              </a:ext>
            </a:extLst>
          </p:cNvPr>
          <p:cNvSpPr txBox="1"/>
          <p:nvPr/>
        </p:nvSpPr>
        <p:spPr>
          <a:xfrm>
            <a:off x="7740029" y="2407239"/>
            <a:ext cx="3375091"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T::scalar_type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是一个浮点数</a:t>
            </a:r>
          </a:p>
        </p:txBody>
      </p:sp>
      <p:sp>
        <p:nvSpPr>
          <p:cNvPr id="10" name="文本框 9">
            <a:extLst>
              <a:ext uri="{FF2B5EF4-FFF2-40B4-BE49-F238E27FC236}">
                <a16:creationId xmlns:a16="http://schemas.microsoft.com/office/drawing/2014/main" id="{E9EF9BD4-848E-0455-530F-C0EDFF53B6DE}"/>
              </a:ext>
            </a:extLst>
          </p:cNvPr>
          <p:cNvSpPr txBox="1"/>
          <p:nvPr/>
        </p:nvSpPr>
        <p:spPr>
          <a:xfrm>
            <a:off x="7740029" y="2989854"/>
            <a:ext cx="4546822"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定义了</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static member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scarlar_size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箭头连接符 11">
            <a:extLst>
              <a:ext uri="{FF2B5EF4-FFF2-40B4-BE49-F238E27FC236}">
                <a16:creationId xmlns:a16="http://schemas.microsoft.com/office/drawing/2014/main" id="{F632B76E-B0DA-9358-4973-1D0BF1DAECF2}"/>
              </a:ext>
            </a:extLst>
          </p:cNvPr>
          <p:cNvCxnSpPr>
            <a:endCxn id="9" idx="1"/>
          </p:cNvCxnSpPr>
          <p:nvPr/>
        </p:nvCxnSpPr>
        <p:spPr>
          <a:xfrm>
            <a:off x="7322695" y="2359529"/>
            <a:ext cx="417334" cy="24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A58196F-82E7-D0B4-290C-B555DFFEA5C3}"/>
              </a:ext>
            </a:extLst>
          </p:cNvPr>
          <p:cNvCxnSpPr/>
          <p:nvPr/>
        </p:nvCxnSpPr>
        <p:spPr>
          <a:xfrm>
            <a:off x="3552669" y="2989854"/>
            <a:ext cx="4147630" cy="20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825D458-DDA4-EE6E-59C0-928A28D94E93}"/>
              </a:ext>
            </a:extLst>
          </p:cNvPr>
          <p:cNvSpPr txBox="1"/>
          <p:nvPr/>
        </p:nvSpPr>
        <p:spPr>
          <a:xfrm>
            <a:off x="7706555" y="4905518"/>
            <a:ext cx="4434868" cy="1015663"/>
          </a:xfrm>
          <a:prstGeom prst="rect">
            <a:avLst/>
          </a:prstGeom>
          <a:noFill/>
        </p:spPr>
        <p:txBody>
          <a:bodyPr wrap="none" rtlCol="0">
            <a:spAutoFit/>
          </a:bodyPr>
          <a:lstStyle/>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t.data</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返回值可以转换成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T::iter_type</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RowMajor</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矩形 15">
            <a:extLst>
              <a:ext uri="{FF2B5EF4-FFF2-40B4-BE49-F238E27FC236}">
                <a16:creationId xmlns:a16="http://schemas.microsoft.com/office/drawing/2014/main" id="{B90C4974-B2C3-5C00-25C2-99CBE561E73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906622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CFCBF100-E8E2-3F04-BB9E-D5BBABC58423}"/>
              </a:ext>
            </a:extLst>
          </p:cNvPr>
          <p:cNvSpPr txBox="1"/>
          <p:nvPr/>
        </p:nvSpPr>
        <p:spPr>
          <a:xfrm>
            <a:off x="434256" y="1980352"/>
            <a:ext cx="11352550" cy="1754326"/>
          </a:xfrm>
          <a:prstGeom prst="rect">
            <a:avLst/>
          </a:prstGeom>
          <a:noFill/>
        </p:spPr>
        <p:txBody>
          <a:bodyPr wrap="square">
            <a:spAutoFit/>
          </a:bodyPr>
          <a:lstStyle/>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template</a:t>
            </a:r>
            <a:r>
              <a:rPr lang="en-US" altLang="zh-CN" b="0" dirty="0">
                <a:solidFill>
                  <a:srgbClr val="1F2328"/>
                </a:solidFill>
                <a:effectLst/>
                <a:highlight>
                  <a:srgbClr val="FFFFFF"/>
                </a:highlight>
                <a:latin typeface="Consolas" panose="020B0609020204030204" pitchFamily="49" charset="0"/>
              </a:rPr>
              <a:t> &lt;</a:t>
            </a:r>
            <a:r>
              <a:rPr lang="en-US" altLang="zh-CN" b="0" dirty="0" err="1">
                <a:solidFill>
                  <a:srgbClr val="953800"/>
                </a:solidFill>
                <a:effectLst/>
                <a:highlight>
                  <a:srgbClr val="FFFFFF"/>
                </a:highlight>
                <a:latin typeface="Consolas" panose="020B0609020204030204" pitchFamily="49" charset="0"/>
              </a:rPr>
              <a:t>MatrixView</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T1</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MatrixView</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T2</a:t>
            </a:r>
            <a:r>
              <a:rPr lang="en-US" altLang="zh-CN" b="0" dirty="0">
                <a:solidFill>
                  <a:srgbClr val="1F2328"/>
                </a:solidFill>
                <a:effectLst/>
                <a:highlight>
                  <a:srgbClr val="FFFFFF"/>
                </a:highlight>
                <a:latin typeface="Consolas" panose="020B0609020204030204" pitchFamily="49" charset="0"/>
              </a:rPr>
              <a:t>&gt;</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requires</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same_as</a:t>
            </a:r>
            <a:r>
              <a:rPr lang="en-US" altLang="zh-CN" b="0" dirty="0">
                <a:solidFill>
                  <a:srgbClr val="CF222E"/>
                </a:solidFill>
                <a:effectLst/>
                <a:highlight>
                  <a:srgbClr val="FFFFFF"/>
                </a:highlight>
                <a:latin typeface="Consolas" panose="020B0609020204030204" pitchFamily="49" charset="0"/>
              </a:rPr>
              <a:t>&lt;</a:t>
            </a:r>
            <a:r>
              <a:rPr lang="en-US" altLang="zh-CN" b="0" dirty="0" err="1">
                <a:solidFill>
                  <a:srgbClr val="CF222E"/>
                </a:solidFill>
                <a:effectLst/>
                <a:highlight>
                  <a:srgbClr val="FFFFFF"/>
                </a:highlight>
                <a:latin typeface="Consolas" panose="020B0609020204030204" pitchFamily="49" charset="0"/>
              </a:rPr>
              <a:t>typename</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T1</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scalar_type</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CF222E"/>
                </a:solidFill>
                <a:effectLst/>
                <a:highlight>
                  <a:srgbClr val="FFFFFF"/>
                </a:highlight>
                <a:latin typeface="Consolas" panose="020B0609020204030204" pitchFamily="49" charset="0"/>
              </a:rPr>
              <a:t>typename</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T2</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scalar_type</a:t>
            </a:r>
            <a:r>
              <a:rPr lang="en-US" altLang="zh-CN" b="0" dirty="0">
                <a:solidFill>
                  <a:srgbClr val="CF222E"/>
                </a:solidFill>
                <a:effectLst/>
                <a:highlight>
                  <a:srgbClr val="FFFFFF"/>
                </a:highlight>
                <a:latin typeface="Consolas" panose="020B0609020204030204" pitchFamily="49" charset="0"/>
              </a:rPr>
              <a:t>&gt;</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8250DF"/>
                </a:solidFill>
                <a:effectLst/>
                <a:highlight>
                  <a:srgbClr val="FFFFFF"/>
                </a:highlight>
                <a:latin typeface="Consolas" panose="020B0609020204030204" pitchFamily="49" charset="0"/>
              </a:rPr>
              <a:t>Check_MatrixView</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CF222E"/>
                </a:solidFill>
                <a:effectLst/>
                <a:highlight>
                  <a:srgbClr val="FFFFFF"/>
                </a:highlight>
                <a:latin typeface="Consolas" panose="020B0609020204030204" pitchFamily="49" charset="0"/>
              </a:rPr>
              <a:t>const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T1</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&amp;</a:t>
            </a:r>
            <a:r>
              <a:rPr lang="en-US" altLang="zh-CN" b="0" dirty="0">
                <a:solidFill>
                  <a:srgbClr val="953800"/>
                </a:solidFill>
                <a:effectLst/>
                <a:highlight>
                  <a:srgbClr val="FFFFFF"/>
                </a:highlight>
                <a:latin typeface="Consolas" panose="020B0609020204030204" pitchFamily="49" charset="0"/>
              </a:rPr>
              <a:t>t1</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const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T2</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&amp;</a:t>
            </a:r>
            <a:r>
              <a:rPr lang="en-US" altLang="zh-CN" b="0" dirty="0">
                <a:solidFill>
                  <a:srgbClr val="953800"/>
                </a:solidFill>
                <a:effectLst/>
                <a:highlight>
                  <a:srgbClr val="FFFFFF"/>
                </a:highlight>
                <a:latin typeface="Consolas" panose="020B0609020204030204" pitchFamily="49" charset="0"/>
              </a:rPr>
              <a:t>t2</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1F2328"/>
                </a:solidFill>
                <a:effectLst/>
                <a:highlight>
                  <a:srgbClr val="FFFFFF"/>
                </a:highlight>
                <a:latin typeface="Consolas" panose="020B0609020204030204" pitchFamily="49" charset="0"/>
              </a:rPr>
              <a:t>cout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&lt;&lt;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A3069"/>
                </a:solidFill>
                <a:effectLst/>
                <a:highlight>
                  <a:srgbClr val="FFFFFF"/>
                </a:highlight>
                <a:latin typeface="Consolas" panose="020B0609020204030204" pitchFamily="49" charset="0"/>
              </a:rPr>
              <a:t>"Check passed"</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&lt;&lt;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8250DF"/>
                </a:solidFill>
                <a:effectLst/>
                <a:highlight>
                  <a:srgbClr val="FFFFFF"/>
                </a:highlight>
                <a:latin typeface="Consolas" panose="020B0609020204030204" pitchFamily="49" charset="0"/>
              </a:rPr>
              <a:t>endl</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p:txBody>
      </p:sp>
      <p:sp>
        <p:nvSpPr>
          <p:cNvPr id="4" name="文本框 3">
            <a:extLst>
              <a:ext uri="{FF2B5EF4-FFF2-40B4-BE49-F238E27FC236}">
                <a16:creationId xmlns:a16="http://schemas.microsoft.com/office/drawing/2014/main" id="{FD6EC5D4-C384-C886-689E-4AC21E175C5F}"/>
              </a:ext>
            </a:extLst>
          </p:cNvPr>
          <p:cNvSpPr txBox="1"/>
          <p:nvPr/>
        </p:nvSpPr>
        <p:spPr>
          <a:xfrm>
            <a:off x="1537538" y="4203414"/>
            <a:ext cx="4809330" cy="1015663"/>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mj-ea"/>
                <a:ea typeface="+mj-ea"/>
                <a:cs typeface="+mn-ea"/>
                <a:sym typeface="Arial" panose="020B0604020202020204" pitchFamily="34" charset="0"/>
              </a:rPr>
              <a:t>要求 </a:t>
            </a:r>
            <a:r>
              <a:rPr lang="en-US" altLang="zh-CN" sz="2000" dirty="0">
                <a:latin typeface="+mj-ea"/>
                <a:ea typeface="+mj-ea"/>
                <a:cs typeface="+mn-ea"/>
                <a:sym typeface="Arial" panose="020B0604020202020204" pitchFamily="34" charset="0"/>
              </a:rPr>
              <a:t>T1, T2 </a:t>
            </a:r>
            <a:r>
              <a:rPr lang="zh-CN" altLang="en-US" sz="2000" dirty="0">
                <a:latin typeface="+mj-ea"/>
                <a:ea typeface="+mj-ea"/>
                <a:cs typeface="+mn-ea"/>
                <a:sym typeface="Arial" panose="020B0604020202020204" pitchFamily="34" charset="0"/>
              </a:rPr>
              <a:t>满足 </a:t>
            </a:r>
            <a:r>
              <a:rPr lang="en-US" altLang="zh-CN" sz="2000" dirty="0" err="1">
                <a:latin typeface="+mj-ea"/>
                <a:ea typeface="+mj-ea"/>
                <a:cs typeface="+mn-ea"/>
                <a:sym typeface="Arial" panose="020B0604020202020204" pitchFamily="34" charset="0"/>
              </a:rPr>
              <a:t>MatrixView</a:t>
            </a:r>
            <a:r>
              <a:rPr lang="en-US"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要求 </a:t>
            </a: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mj-ea"/>
                <a:ea typeface="+mj-ea"/>
                <a:cs typeface="+mn-ea"/>
                <a:sym typeface="Arial" panose="020B0604020202020204" pitchFamily="34" charset="0"/>
              </a:rPr>
              <a:t>T1::</a:t>
            </a:r>
            <a:r>
              <a:rPr lang="en-US" altLang="zh-CN" sz="2000" dirty="0" err="1">
                <a:latin typeface="+mj-ea"/>
                <a:ea typeface="+mj-ea"/>
                <a:cs typeface="+mn-ea"/>
                <a:sym typeface="Arial" panose="020B0604020202020204" pitchFamily="34" charset="0"/>
              </a:rPr>
              <a:t>scalar_type</a:t>
            </a:r>
            <a:r>
              <a:rPr lang="en-US" altLang="zh-CN" sz="2000" dirty="0">
                <a:latin typeface="+mj-ea"/>
                <a:ea typeface="+mj-ea"/>
                <a:cs typeface="+mn-ea"/>
                <a:sym typeface="Arial" panose="020B0604020202020204" pitchFamily="34" charset="0"/>
              </a:rPr>
              <a:t>, T2::</a:t>
            </a:r>
            <a:r>
              <a:rPr lang="en-US" altLang="zh-CN" sz="2000" dirty="0" err="1">
                <a:latin typeface="+mj-ea"/>
                <a:ea typeface="+mj-ea"/>
                <a:cs typeface="+mn-ea"/>
                <a:sym typeface="Arial" panose="020B0604020202020204" pitchFamily="34" charset="0"/>
              </a:rPr>
              <a:t>scalar_type</a:t>
            </a:r>
            <a:r>
              <a:rPr lang="en-US" altLang="zh-CN" sz="2000" dirty="0">
                <a:latin typeface="+mj-ea"/>
                <a:ea typeface="+mj-ea"/>
                <a:cs typeface="+mn-ea"/>
                <a:sym typeface="Arial" panose="020B0604020202020204" pitchFamily="34" charset="0"/>
              </a:rPr>
              <a:t> </a:t>
            </a:r>
            <a:r>
              <a:rPr lang="zh-CN" altLang="en-US" sz="2000" dirty="0">
                <a:latin typeface="+mj-ea"/>
                <a:ea typeface="+mj-ea"/>
                <a:cs typeface="+mn-ea"/>
                <a:sym typeface="Arial" panose="020B0604020202020204" pitchFamily="34" charset="0"/>
              </a:rPr>
              <a:t>相同</a:t>
            </a:r>
          </a:p>
        </p:txBody>
      </p:sp>
      <p:sp>
        <p:nvSpPr>
          <p:cNvPr id="5" name="矩形 4">
            <a:extLst>
              <a:ext uri="{FF2B5EF4-FFF2-40B4-BE49-F238E27FC236}">
                <a16:creationId xmlns:a16="http://schemas.microsoft.com/office/drawing/2014/main" id="{193772F7-68C5-0F48-E474-3A598486300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5A194F5-3DB8-7360-F780-7E4656D66998}"/>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6708218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27D5CF62-40CD-9557-B73F-3460643141E0}"/>
              </a:ext>
            </a:extLst>
          </p:cNvPr>
          <p:cNvSpPr txBox="1"/>
          <p:nvPr/>
        </p:nvSpPr>
        <p:spPr>
          <a:xfrm>
            <a:off x="1034034" y="1273926"/>
            <a:ext cx="9228319" cy="5047536"/>
          </a:xfrm>
          <a:prstGeom prst="rect">
            <a:avLst/>
          </a:prstGeom>
          <a:noFill/>
        </p:spPr>
        <p:txBody>
          <a:bodyPr wrap="square">
            <a:spAutoFit/>
          </a:bodyPr>
          <a:lstStyle/>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floating_point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class</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MatrixView_1</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public:</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6E7781"/>
                </a:solidFill>
                <a:effectLst/>
                <a:highlight>
                  <a:srgbClr val="FFFFFF"/>
                </a:highlight>
                <a:latin typeface="Consolas" panose="020B0609020204030204" pitchFamily="49" charset="0"/>
              </a:rPr>
              <a:t>            // using </a:t>
            </a:r>
            <a:r>
              <a:rPr lang="en-US" altLang="zh-CN" sz="1400" b="0" dirty="0" err="1">
                <a:solidFill>
                  <a:srgbClr val="6E7781"/>
                </a:solidFill>
                <a:effectLst/>
                <a:highlight>
                  <a:srgbClr val="FFFFFF"/>
                </a:highlight>
                <a:latin typeface="Consolas" panose="020B0609020204030204" pitchFamily="49" charset="0"/>
              </a:rPr>
              <a:t>iter_type</a:t>
            </a:r>
            <a:r>
              <a:rPr lang="en-US" altLang="zh-CN" sz="1400" b="0" dirty="0">
                <a:solidFill>
                  <a:srgbClr val="6E7781"/>
                </a:solidFill>
                <a:effectLst/>
                <a:highlight>
                  <a:srgbClr val="FFFFFF"/>
                </a:highlight>
                <a:latin typeface="Consolas" panose="020B0609020204030204" pitchFamily="49" charset="0"/>
              </a:rPr>
              <a:t> = T;</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scalar_type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constant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scalar_size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sizeof</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MatrixView_1</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a:t>
            </a:r>
            <a:r>
              <a:rPr lang="en-US" altLang="zh-CN" sz="1400" b="0" dirty="0">
                <a:solidFill>
                  <a:srgbClr val="1F2328"/>
                </a:solidFill>
                <a:effectLst/>
                <a:highlight>
                  <a:srgbClr val="FFFFFF"/>
                </a:highlight>
                <a:latin typeface="Consolas" panose="020B0609020204030204" pitchFamily="49" charset="0"/>
              </a:rPr>
              <a:t>) : data_(</a:t>
            </a:r>
            <a:r>
              <a:rPr lang="en-US" altLang="zh-CN" sz="1400" b="0" dirty="0">
                <a:solidFill>
                  <a:srgbClr val="953800"/>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a:t>
            </a:r>
            <a:r>
              <a:rPr lang="en-US" altLang="zh-CN" sz="1400" b="0" dirty="0" err="1">
                <a:solidFill>
                  <a:srgbClr val="953800"/>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a:t>
            </a:r>
            <a:r>
              <a:rPr lang="en-US" altLang="zh-CN" sz="1400" b="0" dirty="0" err="1">
                <a:solidFill>
                  <a:srgbClr val="953800"/>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stride_(</a:t>
            </a:r>
            <a:r>
              <a:rPr lang="en-US" altLang="zh-CN" sz="1400" b="0" dirty="0">
                <a:solidFill>
                  <a:srgbClr val="953800"/>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8250DF"/>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data_;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stride_; }</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protected:</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data_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stride_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p>
        </p:txBody>
      </p:sp>
      <p:sp>
        <p:nvSpPr>
          <p:cNvPr id="7" name="文本框 6">
            <a:extLst>
              <a:ext uri="{FF2B5EF4-FFF2-40B4-BE49-F238E27FC236}">
                <a16:creationId xmlns:a16="http://schemas.microsoft.com/office/drawing/2014/main" id="{F7C323BB-8CFB-3B0F-1A22-7449044BA9F3}"/>
              </a:ext>
            </a:extLst>
          </p:cNvPr>
          <p:cNvSpPr txBox="1"/>
          <p:nvPr/>
        </p:nvSpPr>
        <p:spPr>
          <a:xfrm>
            <a:off x="7827783" y="3799259"/>
            <a:ext cx="3522689" cy="707886"/>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不是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MatrixView</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 </a:t>
            </a: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没有定义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iter_type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7">
            <a:extLst>
              <a:ext uri="{FF2B5EF4-FFF2-40B4-BE49-F238E27FC236}">
                <a16:creationId xmlns:a16="http://schemas.microsoft.com/office/drawing/2014/main" id="{3B395CD7-B433-467C-76A5-F6CE0AF51452}"/>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B71BE219-EA84-525C-1E65-AF1EB736A69A}"/>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4411681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27D5CF62-40CD-9557-B73F-3460643141E0}"/>
              </a:ext>
            </a:extLst>
          </p:cNvPr>
          <p:cNvSpPr txBox="1"/>
          <p:nvPr/>
        </p:nvSpPr>
        <p:spPr>
          <a:xfrm>
            <a:off x="1034034" y="1273926"/>
            <a:ext cx="9228319" cy="5047536"/>
          </a:xfrm>
          <a:prstGeom prst="rect">
            <a:avLst/>
          </a:prstGeom>
          <a:noFill/>
        </p:spPr>
        <p:txBody>
          <a:bodyPr wrap="square">
            <a:spAutoFit/>
          </a:bodyPr>
          <a:lstStyle/>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floating_point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class</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MatrixView_2</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public:</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6E7781"/>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6E7781"/>
                </a:solidFill>
                <a:effectLst/>
                <a:highlight>
                  <a:srgbClr val="FFFFFF"/>
                </a:highlight>
                <a:latin typeface="Consolas" panose="020B0609020204030204" pitchFamily="49" charset="0"/>
              </a:rPr>
              <a:t> </a:t>
            </a:r>
            <a:r>
              <a:rPr lang="en-US" altLang="zh-CN" sz="1400" dirty="0" err="1">
                <a:solidFill>
                  <a:srgbClr val="953800"/>
                </a:solidFill>
                <a:highlight>
                  <a:srgbClr val="FFFFFF"/>
                </a:highlight>
                <a:latin typeface="Consolas" panose="020B0609020204030204" pitchFamily="49" charset="0"/>
              </a:rPr>
              <a:t>iter_type</a:t>
            </a:r>
            <a:r>
              <a:rPr lang="en-US" altLang="zh-CN" sz="1400" dirty="0">
                <a:solidFill>
                  <a:srgbClr val="953800"/>
                </a:solidFill>
                <a:highlight>
                  <a:srgbClr val="FFFFFF"/>
                </a:highlight>
                <a:latin typeface="Consolas" panose="020B0609020204030204" pitchFamily="49" charset="0"/>
              </a:rPr>
              <a:t> = 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scalar_type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constant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scalar_size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sizeof</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MatrixView_2</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a:t>
            </a:r>
            <a:r>
              <a:rPr lang="en-US" altLang="zh-CN" sz="1400" b="0" dirty="0">
                <a:solidFill>
                  <a:srgbClr val="1F2328"/>
                </a:solidFill>
                <a:effectLst/>
                <a:highlight>
                  <a:srgbClr val="FFFFFF"/>
                </a:highlight>
                <a:latin typeface="Consolas" panose="020B0609020204030204" pitchFamily="49" charset="0"/>
              </a:rPr>
              <a:t>) : data_(</a:t>
            </a:r>
            <a:r>
              <a:rPr lang="en-US" altLang="zh-CN" sz="1400" b="0" dirty="0">
                <a:solidFill>
                  <a:srgbClr val="953800"/>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a:t>
            </a:r>
            <a:r>
              <a:rPr lang="en-US" altLang="zh-CN" sz="1400" b="0" dirty="0" err="1">
                <a:solidFill>
                  <a:srgbClr val="953800"/>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a:t>
            </a:r>
            <a:r>
              <a:rPr lang="en-US" altLang="zh-CN" sz="1400" b="0" dirty="0" err="1">
                <a:solidFill>
                  <a:srgbClr val="953800"/>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stride_(</a:t>
            </a:r>
            <a:r>
              <a:rPr lang="en-US" altLang="zh-CN" sz="1400" b="0" dirty="0">
                <a:solidFill>
                  <a:srgbClr val="953800"/>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8250DF"/>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data_;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stride_; }</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protected:</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data_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stride_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p>
        </p:txBody>
      </p:sp>
      <p:sp>
        <p:nvSpPr>
          <p:cNvPr id="6" name="文本框 5">
            <a:extLst>
              <a:ext uri="{FF2B5EF4-FFF2-40B4-BE49-F238E27FC236}">
                <a16:creationId xmlns:a16="http://schemas.microsoft.com/office/drawing/2014/main" id="{F7C323BB-8CFB-3B0F-1A22-7449044BA9F3}"/>
              </a:ext>
            </a:extLst>
          </p:cNvPr>
          <p:cNvSpPr txBox="1"/>
          <p:nvPr/>
        </p:nvSpPr>
        <p:spPr>
          <a:xfrm>
            <a:off x="7832335" y="3796945"/>
            <a:ext cx="3939496" cy="1015663"/>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不是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MatrixView</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 </a:t>
            </a: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定义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iter_type</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为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但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data()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返回值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转换成不成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53EA810E-BE9B-885E-0EAA-4283220EA86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3F300790-A734-E7D2-09FB-8F43F5DFE7FB}"/>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464389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27D5CF62-40CD-9557-B73F-3460643141E0}"/>
              </a:ext>
            </a:extLst>
          </p:cNvPr>
          <p:cNvSpPr txBox="1"/>
          <p:nvPr/>
        </p:nvSpPr>
        <p:spPr>
          <a:xfrm>
            <a:off x="1034034" y="1273926"/>
            <a:ext cx="9228319" cy="5047536"/>
          </a:xfrm>
          <a:prstGeom prst="rect">
            <a:avLst/>
          </a:prstGeom>
          <a:noFill/>
        </p:spPr>
        <p:txBody>
          <a:bodyPr wrap="square">
            <a:spAutoFit/>
          </a:bodyPr>
          <a:lstStyle/>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template</a:t>
            </a:r>
            <a:r>
              <a:rPr lang="en-US" altLang="zh-CN" sz="1400" b="0" dirty="0">
                <a:solidFill>
                  <a:srgbClr val="1F2328"/>
                </a:solidFill>
                <a:effectLst/>
                <a:highlight>
                  <a:srgbClr val="FFFFFF"/>
                </a:highlight>
                <a:latin typeface="Consolas" panose="020B0609020204030204" pitchFamily="49" charset="0"/>
              </a:rPr>
              <a:t> &lt;</a:t>
            </a:r>
            <a:r>
              <a:rPr lang="en-US" altLang="zh-CN" sz="1400" b="0" dirty="0">
                <a:solidFill>
                  <a:srgbClr val="953800"/>
                </a:solidFill>
                <a:effectLst/>
                <a:highlight>
                  <a:srgbClr val="FFFFFF"/>
                </a:highlight>
                <a:latin typeface="Consolas" panose="020B0609020204030204" pitchFamily="49" charset="0"/>
              </a:rPr>
              <a:t>std</a:t>
            </a:r>
            <a:r>
              <a:rPr lang="en-US" altLang="zh-CN" sz="1400" b="0" dirty="0">
                <a:solidFill>
                  <a:srgbClr val="1F2328"/>
                </a:solidFill>
                <a:effectLst/>
                <a:highlight>
                  <a:srgbClr val="FFFFFF"/>
                </a:highlight>
                <a:latin typeface="Consolas" panose="020B0609020204030204" pitchFamily="49" charset="0"/>
              </a:rPr>
              <a:t>::</a:t>
            </a:r>
            <a:r>
              <a:rPr lang="en-US" altLang="zh-CN" sz="1400" b="0" dirty="0" err="1">
                <a:solidFill>
                  <a:srgbClr val="953800"/>
                </a:solidFill>
                <a:effectLst/>
                <a:highlight>
                  <a:srgbClr val="FFFFFF"/>
                </a:highlight>
                <a:latin typeface="Consolas" panose="020B0609020204030204" pitchFamily="49" charset="0"/>
              </a:rPr>
              <a:t>floating_point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&gt;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class</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a:t>
            </a:r>
            <a:r>
              <a:rPr lang="en-US" altLang="zh-CN" sz="1400" dirty="0">
                <a:solidFill>
                  <a:srgbClr val="953800"/>
                </a:solidFill>
                <a:highlight>
                  <a:srgbClr val="FFFFFF"/>
                </a:highlight>
                <a:latin typeface="Consolas" panose="020B0609020204030204" pitchFamily="49" charset="0"/>
              </a:rPr>
              <a:t>3</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public:</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6E7781"/>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6E7781"/>
                </a:solidFill>
                <a:effectLst/>
                <a:highlight>
                  <a:srgbClr val="FFFFFF"/>
                </a:highlight>
                <a:latin typeface="Consolas" panose="020B0609020204030204" pitchFamily="49" charset="0"/>
              </a:rPr>
              <a:t> </a:t>
            </a:r>
            <a:r>
              <a:rPr lang="en-US" altLang="zh-CN" sz="1400" dirty="0" err="1">
                <a:solidFill>
                  <a:srgbClr val="953800"/>
                </a:solidFill>
                <a:highlight>
                  <a:srgbClr val="FFFFFF"/>
                </a:highlight>
                <a:latin typeface="Consolas" panose="020B0609020204030204" pitchFamily="49" charset="0"/>
              </a:rPr>
              <a:t>iter_type</a:t>
            </a:r>
            <a:r>
              <a:rPr lang="en-US" altLang="zh-CN" sz="1400" dirty="0">
                <a:solidFill>
                  <a:srgbClr val="953800"/>
                </a:solidFill>
                <a:highlight>
                  <a:srgbClr val="FFFFFF"/>
                </a:highlight>
                <a:latin typeface="Consolas" panose="020B0609020204030204" pitchFamily="49" charset="0"/>
              </a:rPr>
              <a:t> = T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using</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scalar_type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bool</a:t>
            </a:r>
            <a:r>
              <a:rPr lang="en-US" altLang="zh-CN" sz="1400" b="0" dirty="0">
                <a:solidFill>
                  <a:srgbClr val="1F2328"/>
                </a:solidFill>
                <a:effectLst/>
                <a:highlight>
                  <a:srgbClr val="FFFFFF"/>
                </a:highlight>
                <a:latin typeface="Consolas" panose="020B0609020204030204" pitchFamily="49" charset="0"/>
              </a:rPr>
              <a:t> constant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false</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static</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constexpr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scalar_size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CF222E"/>
                </a:solidFill>
                <a:effectLst/>
                <a:highlight>
                  <a:srgbClr val="FFFFFF"/>
                </a:highlight>
                <a:latin typeface="Consolas" panose="020B0609020204030204" pitchFamily="49" charset="0"/>
              </a:rPr>
              <a:t>sizeof</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MatrixView_3</a:t>
            </a:r>
            <a:r>
              <a:rPr lang="en-US" altLang="zh-CN" sz="1400" b="0" dirty="0">
                <a:solidFill>
                  <a:srgbClr val="1F2328"/>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953800"/>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a:t>
            </a:r>
            <a:r>
              <a:rPr lang="en-US" altLang="zh-CN" sz="1400" b="0" dirty="0">
                <a:solidFill>
                  <a:srgbClr val="1F2328"/>
                </a:solidFill>
                <a:effectLst/>
                <a:highlight>
                  <a:srgbClr val="FFFFFF"/>
                </a:highlight>
                <a:latin typeface="Consolas" panose="020B0609020204030204" pitchFamily="49" charset="0"/>
              </a:rPr>
              <a:t>) : data_(</a:t>
            </a:r>
            <a:r>
              <a:rPr lang="en-US" altLang="zh-CN" sz="1400" b="0" dirty="0">
                <a:solidFill>
                  <a:srgbClr val="953800"/>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a:t>
            </a:r>
            <a:r>
              <a:rPr lang="en-US" altLang="zh-CN" sz="1400" b="0" dirty="0" err="1">
                <a:solidFill>
                  <a:srgbClr val="953800"/>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a:t>
            </a:r>
            <a:r>
              <a:rPr lang="en-US" altLang="zh-CN" sz="1400" b="0" dirty="0" err="1">
                <a:solidFill>
                  <a:srgbClr val="953800"/>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stride_(</a:t>
            </a:r>
            <a:r>
              <a:rPr lang="en-US" altLang="zh-CN" sz="1400" b="0" dirty="0">
                <a:solidFill>
                  <a:srgbClr val="953800"/>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8250DF"/>
                </a:solidFill>
                <a:effectLst/>
                <a:highlight>
                  <a:srgbClr val="FFFFFF"/>
                </a:highlight>
                <a:latin typeface="Consolas" panose="020B0609020204030204" pitchFamily="49" charset="0"/>
              </a:rPr>
              <a:t>data</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data_; }</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stride</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const</a:t>
            </a:r>
            <a:r>
              <a:rPr lang="en-US" altLang="zh-CN" sz="1400" b="0" dirty="0">
                <a:solidFill>
                  <a:srgbClr val="1F2328"/>
                </a:solidFill>
                <a:effectLst/>
                <a:highlight>
                  <a:srgbClr val="FFFFFF"/>
                </a:highlight>
                <a:latin typeface="Consolas" panose="020B0609020204030204" pitchFamily="49" charset="0"/>
              </a:rPr>
              <a:t> { </a:t>
            </a:r>
            <a:r>
              <a:rPr lang="en-US" altLang="zh-CN" sz="1400" b="0" dirty="0">
                <a:solidFill>
                  <a:srgbClr val="CF222E"/>
                </a:solidFill>
                <a:effectLst/>
                <a:highlight>
                  <a:srgbClr val="FFFFFF"/>
                </a:highlight>
                <a:latin typeface="Consolas" panose="020B0609020204030204" pitchFamily="49" charset="0"/>
              </a:rPr>
              <a:t>return</a:t>
            </a:r>
            <a:r>
              <a:rPr lang="en-US" altLang="zh-CN" sz="1400" b="0" dirty="0">
                <a:solidFill>
                  <a:srgbClr val="1F2328"/>
                </a:solidFill>
                <a:effectLst/>
                <a:highlight>
                  <a:srgbClr val="FFFFFF"/>
                </a:highlight>
                <a:latin typeface="Consolas" panose="020B0609020204030204" pitchFamily="49" charset="0"/>
              </a:rPr>
              <a:t> stride_; }</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protected:</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data_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nrow</a:t>
            </a:r>
            <a:r>
              <a:rPr lang="en-US" altLang="zh-CN" sz="1400" b="0" dirty="0">
                <a:solidFill>
                  <a:srgbClr val="1F2328"/>
                </a:solidFill>
                <a:effectLst/>
                <a:highlight>
                  <a:srgbClr val="FFFFFF"/>
                </a:highlight>
                <a:latin typeface="Consolas" panose="020B0609020204030204" pitchFamily="49" charset="0"/>
              </a:rPr>
              <a:t>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1F2328"/>
                </a:solidFill>
                <a:effectLst/>
                <a:highlight>
                  <a:srgbClr val="FFFFFF"/>
                </a:highlight>
                <a:latin typeface="Consolas" panose="020B0609020204030204" pitchFamily="49" charset="0"/>
              </a:rPr>
              <a:t>ncol</a:t>
            </a:r>
            <a:r>
              <a:rPr lang="en-US" altLang="zh-CN" sz="1400" b="0" dirty="0">
                <a:solidFill>
                  <a:srgbClr val="1F2328"/>
                </a:solidFill>
                <a:effectLst/>
                <a:highlight>
                  <a:srgbClr val="FFFFFF"/>
                </a:highlight>
                <a:latin typeface="Consolas" panose="020B0609020204030204" pitchFamily="49" charset="0"/>
              </a:rPr>
              <a:t>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953800"/>
                </a:solidFill>
                <a:effectLst/>
                <a:highlight>
                  <a:srgbClr val="FFFFFF"/>
                </a:highlight>
                <a:latin typeface="Consolas" panose="020B0609020204030204" pitchFamily="49" charset="0"/>
              </a:rPr>
              <a:t>size_t</a:t>
            </a:r>
            <a:r>
              <a:rPr lang="en-US" altLang="zh-CN" sz="1400" b="0" dirty="0">
                <a:solidFill>
                  <a:srgbClr val="1F2328"/>
                </a:solidFill>
                <a:effectLst/>
                <a:highlight>
                  <a:srgbClr val="FFFFFF"/>
                </a:highlight>
                <a:latin typeface="Consolas" panose="020B0609020204030204" pitchFamily="49" charset="0"/>
              </a:rPr>
              <a:t> stride_ </a:t>
            </a:r>
            <a:r>
              <a:rPr lang="en-US" altLang="zh-CN" sz="1400" b="0" dirty="0">
                <a:solidFill>
                  <a:srgbClr val="CF222E"/>
                </a:solidFill>
                <a:effectLst/>
                <a:highlight>
                  <a:srgbClr val="FFFFFF"/>
                </a:highlight>
                <a:latin typeface="Consolas" panose="020B0609020204030204" pitchFamily="49" charset="0"/>
              </a:rPr>
              <a: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p>
        </p:txBody>
      </p:sp>
      <p:sp>
        <p:nvSpPr>
          <p:cNvPr id="2" name="矩形 1">
            <a:extLst>
              <a:ext uri="{FF2B5EF4-FFF2-40B4-BE49-F238E27FC236}">
                <a16:creationId xmlns:a16="http://schemas.microsoft.com/office/drawing/2014/main" id="{5EAEE88D-6724-23A0-76DE-3E237BAA2295}"/>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FD0FADCC-CFB7-C202-AC96-0E76687899B0}"/>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941141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315E0016-27B3-38F7-A946-C2A49D3E3067}"/>
              </a:ext>
            </a:extLst>
          </p:cNvPr>
          <p:cNvSpPr txBox="1"/>
          <p:nvPr/>
        </p:nvSpPr>
        <p:spPr>
          <a:xfrm>
            <a:off x="1034034" y="1605408"/>
            <a:ext cx="11491834" cy="3970318"/>
          </a:xfrm>
          <a:prstGeom prst="rect">
            <a:avLst/>
          </a:prstGeom>
          <a:noFill/>
        </p:spPr>
        <p:txBody>
          <a:bodyPr wrap="square">
            <a:spAutoFit/>
          </a:bodyPr>
          <a:lstStyle/>
          <a:p>
            <a:r>
              <a:rPr lang="en-US" altLang="zh-CN" sz="1400" b="0" dirty="0">
                <a:solidFill>
                  <a:srgbClr val="CF222E"/>
                </a:solidFill>
                <a:effectLst/>
                <a:highlight>
                  <a:srgbClr val="FFFFFF"/>
                </a:highlight>
                <a:latin typeface="Consolas" panose="020B0609020204030204" pitchFamily="49" charset="0"/>
              </a:rPr>
              <a:t>int</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8250DF"/>
                </a:solidFill>
                <a:effectLst/>
                <a:highlight>
                  <a:srgbClr val="FFFFFF"/>
                </a:highlight>
                <a:latin typeface="Consolas" panose="020B0609020204030204" pitchFamily="49" charset="0"/>
              </a:rPr>
              <a:t>main</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a:t>
            </a:r>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6E7781"/>
                </a:solidFill>
                <a:effectLst/>
                <a:highlight>
                  <a:srgbClr val="FFFFFF"/>
                </a:highlight>
                <a:latin typeface="Consolas" panose="020B0609020204030204" pitchFamily="49" charset="0"/>
              </a:rPr>
              <a:t>    // MatrixView_1&lt;int&gt; mat_view_0(</a:t>
            </a:r>
            <a:r>
              <a:rPr lang="en-US" altLang="zh-CN" sz="1400" b="0" dirty="0" err="1">
                <a:solidFill>
                  <a:srgbClr val="6E7781"/>
                </a:solidFill>
                <a:effectLst/>
                <a:highlight>
                  <a:srgbClr val="FFFFFF"/>
                </a:highlight>
                <a:latin typeface="Consolas" panose="020B0609020204030204" pitchFamily="49" charset="0"/>
              </a:rPr>
              <a:t>nullptr</a:t>
            </a:r>
            <a:r>
              <a:rPr lang="en-US" altLang="zh-CN" sz="1400" b="0" dirty="0">
                <a:solidFill>
                  <a:srgbClr val="6E7781"/>
                </a:solidFill>
                <a:effectLst/>
                <a:highlight>
                  <a:srgbClr val="FFFFFF"/>
                </a:highlight>
                <a:latin typeface="Consolas" panose="020B0609020204030204" pitchFamily="49" charset="0"/>
              </a:rPr>
              <a:t>, 10, 10); // template constraint failure</a:t>
            </a:r>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MatrixView_1</a:t>
            </a:r>
            <a:r>
              <a:rPr lang="en-US" altLang="zh-CN" sz="1400" b="0" dirty="0">
                <a:solidFill>
                  <a:srgbClr val="CF222E"/>
                </a:solidFill>
                <a:effectLst/>
                <a:highlight>
                  <a:srgbClr val="FFFFFF"/>
                </a:highlight>
                <a:latin typeface="Consolas" panose="020B0609020204030204" pitchFamily="49" charset="0"/>
              </a:rPr>
              <a:t>&lt;double&gt;</a:t>
            </a:r>
            <a:r>
              <a:rPr lang="en-US" altLang="zh-CN" sz="1400" b="0" dirty="0">
                <a:solidFill>
                  <a:srgbClr val="1F2328"/>
                </a:solidFill>
                <a:effectLst/>
                <a:highlight>
                  <a:srgbClr val="FFFFFF"/>
                </a:highlight>
                <a:latin typeface="Consolas" panose="020B0609020204030204" pitchFamily="49" charset="0"/>
              </a:rPr>
              <a:t> mat_view_1(</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MatrixView_1</a:t>
            </a:r>
            <a:r>
              <a:rPr lang="en-US" altLang="zh-CN" sz="1400" b="0" dirty="0">
                <a:solidFill>
                  <a:srgbClr val="CF222E"/>
                </a:solidFill>
                <a:effectLst/>
                <a:highlight>
                  <a:srgbClr val="FFFFFF"/>
                </a:highlight>
                <a:latin typeface="Consolas" panose="020B0609020204030204" pitchFamily="49" charset="0"/>
              </a:rPr>
              <a:t>&lt;double&gt;</a:t>
            </a:r>
            <a:r>
              <a:rPr lang="en-US" altLang="zh-CN" sz="1400" b="0" dirty="0">
                <a:solidFill>
                  <a:srgbClr val="1F2328"/>
                </a:solidFill>
                <a:effectLst/>
                <a:highlight>
                  <a:srgbClr val="FFFFFF"/>
                </a:highlight>
                <a:latin typeface="Consolas" panose="020B0609020204030204" pitchFamily="49" charset="0"/>
              </a:rPr>
              <a:t> mat_view_2(</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a:t>
            </a:r>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6E7781"/>
                </a:solidFill>
                <a:effectLst/>
                <a:highlight>
                  <a:srgbClr val="FFFFFF"/>
                </a:highlight>
                <a:latin typeface="Consolas" panose="020B0609020204030204" pitchFamily="49" charset="0"/>
              </a:rPr>
              <a:t>    // </a:t>
            </a:r>
            <a:r>
              <a:rPr lang="en-US" altLang="zh-CN" sz="1400" b="0" dirty="0" err="1">
                <a:solidFill>
                  <a:srgbClr val="6E7781"/>
                </a:solidFill>
                <a:effectLst/>
                <a:highlight>
                  <a:srgbClr val="FFFFFF"/>
                </a:highlight>
                <a:latin typeface="Consolas" panose="020B0609020204030204" pitchFamily="49" charset="0"/>
              </a:rPr>
              <a:t>Check_MatrixView</a:t>
            </a:r>
            <a:r>
              <a:rPr lang="en-US" altLang="zh-CN" sz="1400" b="0" dirty="0">
                <a:solidFill>
                  <a:srgbClr val="6E7781"/>
                </a:solidFill>
                <a:effectLst/>
                <a:highlight>
                  <a:srgbClr val="FFFFFF"/>
                </a:highlight>
                <a:latin typeface="Consolas" panose="020B0609020204030204" pitchFamily="49" charset="0"/>
              </a:rPr>
              <a:t>(mat_view_1, mat_view_2); // note: the required type ‘</a:t>
            </a:r>
            <a:r>
              <a:rPr lang="en-US" altLang="zh-CN" sz="1400" b="0" dirty="0" err="1">
                <a:solidFill>
                  <a:srgbClr val="6E7781"/>
                </a:solidFill>
                <a:effectLst/>
                <a:highlight>
                  <a:srgbClr val="FFFFFF"/>
                </a:highlight>
                <a:latin typeface="Consolas" panose="020B0609020204030204" pitchFamily="49" charset="0"/>
              </a:rPr>
              <a:t>typename</a:t>
            </a:r>
            <a:r>
              <a:rPr lang="en-US" altLang="zh-CN" sz="1400" b="0" dirty="0">
                <a:solidFill>
                  <a:srgbClr val="6E7781"/>
                </a:solidFill>
                <a:effectLst/>
                <a:highlight>
                  <a:srgbClr val="FFFFFF"/>
                </a:highlight>
                <a:latin typeface="Consolas" panose="020B0609020204030204" pitchFamily="49" charset="0"/>
              </a:rPr>
              <a:t> T::iter_type’ is invalid</a:t>
            </a:r>
            <a:endParaRPr lang="en-US" altLang="zh-CN" sz="1400" b="0" dirty="0">
              <a:solidFill>
                <a:srgbClr val="1F2328"/>
              </a:solidFill>
              <a:effectLst/>
              <a:highlight>
                <a:srgbClr val="FFFFFF"/>
              </a:highlight>
              <a:latin typeface="Consolas" panose="020B0609020204030204" pitchFamily="49" charset="0"/>
            </a:endParaRPr>
          </a:p>
          <a:p>
            <a:r>
              <a:rPr lang="en-US" altLang="zh-CN" sz="1400" b="0" dirty="0">
                <a:solidFill>
                  <a:srgbClr val="6E7781"/>
                </a:solidFill>
                <a:effectLst/>
                <a:highlight>
                  <a:srgbClr val="FFFFFF"/>
                </a:highlight>
                <a:latin typeface="Consolas" panose="020B0609020204030204" pitchFamily="49" charset="0"/>
              </a:rPr>
              <a:t>    //                                           // note: ‘</a:t>
            </a:r>
            <a:r>
              <a:rPr lang="en-US" altLang="zh-CN" sz="1400" b="0" dirty="0" err="1">
                <a:solidFill>
                  <a:srgbClr val="6E7781"/>
                </a:solidFill>
                <a:effectLst/>
                <a:highlight>
                  <a:srgbClr val="FFFFFF"/>
                </a:highlight>
                <a:latin typeface="Consolas" panose="020B0609020204030204" pitchFamily="49" charset="0"/>
              </a:rPr>
              <a:t>t.data</a:t>
            </a:r>
            <a:r>
              <a:rPr lang="en-US" altLang="zh-CN" sz="1400" b="0" dirty="0">
                <a:solidFill>
                  <a:srgbClr val="6E7781"/>
                </a:solidFill>
                <a:effectLst/>
                <a:highlight>
                  <a:srgbClr val="FFFFFF"/>
                </a:highlight>
                <a:latin typeface="Consolas" panose="020B0609020204030204" pitchFamily="49" charset="0"/>
              </a:rPr>
              <a:t>()’ does not satisfy return-type-requirement</a:t>
            </a:r>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MatrixView_2</a:t>
            </a:r>
            <a:r>
              <a:rPr lang="en-US" altLang="zh-CN" sz="1400" b="0" dirty="0">
                <a:solidFill>
                  <a:srgbClr val="CF222E"/>
                </a:solidFill>
                <a:effectLst/>
                <a:highlight>
                  <a:srgbClr val="FFFFFF"/>
                </a:highlight>
                <a:latin typeface="Consolas" panose="020B0609020204030204" pitchFamily="49" charset="0"/>
              </a:rPr>
              <a:t>&lt;double&gt;</a:t>
            </a:r>
            <a:r>
              <a:rPr lang="en-US" altLang="zh-CN" sz="1400" b="0" dirty="0">
                <a:solidFill>
                  <a:srgbClr val="1F2328"/>
                </a:solidFill>
                <a:effectLst/>
                <a:highlight>
                  <a:srgbClr val="FFFFFF"/>
                </a:highlight>
                <a:latin typeface="Consolas" panose="020B0609020204030204" pitchFamily="49" charset="0"/>
              </a:rPr>
              <a:t> mat_view_3(</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a:t>
            </a:r>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6E7781"/>
                </a:solidFill>
                <a:effectLst/>
                <a:highlight>
                  <a:srgbClr val="FFFFFF"/>
                </a:highlight>
                <a:latin typeface="Consolas" panose="020B0609020204030204" pitchFamily="49" charset="0"/>
              </a:rPr>
              <a:t>    // </a:t>
            </a:r>
            <a:r>
              <a:rPr lang="en-US" altLang="zh-CN" sz="1400" b="0" dirty="0" err="1">
                <a:solidFill>
                  <a:srgbClr val="6E7781"/>
                </a:solidFill>
                <a:effectLst/>
                <a:highlight>
                  <a:srgbClr val="FFFFFF"/>
                </a:highlight>
                <a:latin typeface="Consolas" panose="020B0609020204030204" pitchFamily="49" charset="0"/>
              </a:rPr>
              <a:t>Check_MatrixView</a:t>
            </a:r>
            <a:r>
              <a:rPr lang="en-US" altLang="zh-CN" sz="1400" b="0" dirty="0">
                <a:solidFill>
                  <a:srgbClr val="6E7781"/>
                </a:solidFill>
                <a:effectLst/>
                <a:highlight>
                  <a:srgbClr val="FFFFFF"/>
                </a:highlight>
                <a:latin typeface="Consolas" panose="020B0609020204030204" pitchFamily="49" charset="0"/>
              </a:rPr>
              <a:t>(mat_view_1, mat_view_3);</a:t>
            </a:r>
            <a:endParaRPr lang="en-US" altLang="zh-CN" sz="1400" b="0" dirty="0">
              <a:solidFill>
                <a:srgbClr val="1F2328"/>
              </a:solidFill>
              <a:effectLst/>
              <a:highlight>
                <a:srgbClr val="FFFFFF"/>
              </a:highlight>
              <a:latin typeface="Consolas" panose="020B0609020204030204" pitchFamily="49" charset="0"/>
            </a:endParaRP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MatrixView_3</a:t>
            </a:r>
            <a:r>
              <a:rPr lang="en-US" altLang="zh-CN" sz="1400" b="0" dirty="0">
                <a:solidFill>
                  <a:srgbClr val="CF222E"/>
                </a:solidFill>
                <a:effectLst/>
                <a:highlight>
                  <a:srgbClr val="FFFFFF"/>
                </a:highlight>
                <a:latin typeface="Consolas" panose="020B0609020204030204" pitchFamily="49" charset="0"/>
              </a:rPr>
              <a:t>&lt;double&gt;</a:t>
            </a:r>
            <a:r>
              <a:rPr lang="en-US" altLang="zh-CN" sz="1400" b="0" dirty="0">
                <a:solidFill>
                  <a:srgbClr val="1F2328"/>
                </a:solidFill>
                <a:effectLst/>
                <a:highlight>
                  <a:srgbClr val="FFFFFF"/>
                </a:highlight>
                <a:latin typeface="Consolas" panose="020B0609020204030204" pitchFamily="49" charset="0"/>
              </a:rPr>
              <a:t> mat_view_4(</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MatrixView_3</a:t>
            </a:r>
            <a:r>
              <a:rPr lang="en-US" altLang="zh-CN" sz="1400" b="0" dirty="0">
                <a:solidFill>
                  <a:srgbClr val="CF222E"/>
                </a:solidFill>
                <a:effectLst/>
                <a:highlight>
                  <a:srgbClr val="FFFFFF"/>
                </a:highlight>
                <a:latin typeface="Consolas" panose="020B0609020204030204" pitchFamily="49" charset="0"/>
              </a:rPr>
              <a:t>&lt;double&gt;</a:t>
            </a:r>
            <a:r>
              <a:rPr lang="en-US" altLang="zh-CN" sz="1400" b="0" dirty="0">
                <a:solidFill>
                  <a:srgbClr val="1F2328"/>
                </a:solidFill>
                <a:effectLst/>
                <a:highlight>
                  <a:srgbClr val="FFFFFF"/>
                </a:highlight>
                <a:latin typeface="Consolas" panose="020B0609020204030204" pitchFamily="49" charset="0"/>
              </a:rPr>
              <a:t> mat_view_5(</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a:t>
            </a:r>
          </a:p>
          <a:p>
            <a:r>
              <a:rPr lang="en-US" altLang="zh-CN" sz="1400" b="0" dirty="0">
                <a:solidFill>
                  <a:srgbClr val="1F2328"/>
                </a:solidFill>
                <a:effectLst/>
                <a:highlight>
                  <a:srgbClr val="FFFFFF"/>
                </a:highlight>
                <a:latin typeface="Consolas" panose="020B0609020204030204" pitchFamily="49" charset="0"/>
              </a:rPr>
              <a:t>    </a:t>
            </a:r>
            <a:r>
              <a:rPr lang="en-US" altLang="zh-CN" sz="1400" b="0" dirty="0" err="1">
                <a:solidFill>
                  <a:srgbClr val="8250DF"/>
                </a:solidFill>
                <a:effectLst/>
                <a:highlight>
                  <a:srgbClr val="FFFFFF"/>
                </a:highlight>
                <a:latin typeface="Consolas" panose="020B0609020204030204" pitchFamily="49" charset="0"/>
              </a:rPr>
              <a:t>Check_MatrixView</a:t>
            </a:r>
            <a:r>
              <a:rPr lang="en-US" altLang="zh-CN" sz="1400" b="0" dirty="0">
                <a:solidFill>
                  <a:srgbClr val="1F2328"/>
                </a:solidFill>
                <a:effectLst/>
                <a:highlight>
                  <a:srgbClr val="FFFFFF"/>
                </a:highlight>
                <a:latin typeface="Consolas" panose="020B0609020204030204" pitchFamily="49" charset="0"/>
              </a:rPr>
              <a:t>(mat_view_4, mat_view_5);</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953800"/>
                </a:solidFill>
                <a:effectLst/>
                <a:highlight>
                  <a:srgbClr val="FFFFFF"/>
                </a:highlight>
                <a:latin typeface="Consolas" panose="020B0609020204030204" pitchFamily="49" charset="0"/>
              </a:rPr>
              <a:t>MatrixView_3</a:t>
            </a:r>
            <a:r>
              <a:rPr lang="en-US" altLang="zh-CN" sz="1400" b="0" dirty="0">
                <a:solidFill>
                  <a:srgbClr val="CF222E"/>
                </a:solidFill>
                <a:effectLst/>
                <a:highlight>
                  <a:srgbClr val="FFFFFF"/>
                </a:highlight>
                <a:latin typeface="Consolas" panose="020B0609020204030204" pitchFamily="49" charset="0"/>
              </a:rPr>
              <a:t>&lt;float&gt;</a:t>
            </a:r>
            <a:r>
              <a:rPr lang="en-US" altLang="zh-CN" sz="1400" b="0" dirty="0">
                <a:solidFill>
                  <a:srgbClr val="1F2328"/>
                </a:solidFill>
                <a:effectLst/>
                <a:highlight>
                  <a:srgbClr val="FFFFFF"/>
                </a:highlight>
                <a:latin typeface="Consolas" panose="020B0609020204030204" pitchFamily="49" charset="0"/>
              </a:rPr>
              <a:t> mat_view_6(</a:t>
            </a:r>
            <a:r>
              <a:rPr lang="en-US" altLang="zh-CN" sz="1400" b="0" dirty="0" err="1">
                <a:solidFill>
                  <a:srgbClr val="0550AE"/>
                </a:solidFill>
                <a:effectLst/>
                <a:highlight>
                  <a:srgbClr val="FFFFFF"/>
                </a:highlight>
                <a:latin typeface="Consolas" panose="020B0609020204030204" pitchFamily="49" charset="0"/>
              </a:rPr>
              <a:t>nullptr</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 </a:t>
            </a:r>
            <a:r>
              <a:rPr lang="en-US" altLang="zh-CN" sz="1400" b="0" dirty="0">
                <a:solidFill>
                  <a:srgbClr val="0550AE"/>
                </a:solidFill>
                <a:effectLst/>
                <a:highlight>
                  <a:srgbClr val="FFFFFF"/>
                </a:highlight>
                <a:latin typeface="Consolas" panose="020B0609020204030204" pitchFamily="49" charset="0"/>
              </a:rPr>
              <a:t>10</a:t>
            </a:r>
            <a:r>
              <a:rPr lang="en-US" altLang="zh-CN" sz="1400" b="0" dirty="0">
                <a:solidFill>
                  <a:srgbClr val="1F2328"/>
                </a:solidFill>
                <a:effectLst/>
                <a:highlight>
                  <a:srgbClr val="FFFFFF"/>
                </a:highlight>
                <a:latin typeface="Consolas" panose="020B0609020204030204" pitchFamily="49" charset="0"/>
              </a:rPr>
              <a:t>);</a:t>
            </a:r>
          </a:p>
          <a:p>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6E7781"/>
                </a:solidFill>
                <a:effectLst/>
                <a:highlight>
                  <a:srgbClr val="FFFFFF"/>
                </a:highlight>
                <a:latin typeface="Consolas" panose="020B0609020204030204" pitchFamily="49" charset="0"/>
              </a:rPr>
              <a:t>    // </a:t>
            </a:r>
            <a:r>
              <a:rPr lang="en-US" altLang="zh-CN" sz="1400" b="0" dirty="0" err="1">
                <a:solidFill>
                  <a:srgbClr val="6E7781"/>
                </a:solidFill>
                <a:effectLst/>
                <a:highlight>
                  <a:srgbClr val="FFFFFF"/>
                </a:highlight>
                <a:latin typeface="Consolas" panose="020B0609020204030204" pitchFamily="49" charset="0"/>
              </a:rPr>
              <a:t>Check_MatrixView</a:t>
            </a:r>
            <a:r>
              <a:rPr lang="en-US" altLang="zh-CN" sz="1400" b="0" dirty="0">
                <a:solidFill>
                  <a:srgbClr val="6E7781"/>
                </a:solidFill>
                <a:effectLst/>
                <a:highlight>
                  <a:srgbClr val="FFFFFF"/>
                </a:highlight>
                <a:latin typeface="Consolas" panose="020B0609020204030204" pitchFamily="49" charset="0"/>
              </a:rPr>
              <a:t>(mat_view_4, mat_view_6); // scalar not the same</a:t>
            </a:r>
            <a:br>
              <a:rPr lang="en-US" altLang="zh-CN" sz="1400" b="0" dirty="0">
                <a:solidFill>
                  <a:srgbClr val="1F2328"/>
                </a:solidFill>
                <a:effectLst/>
                <a:highlight>
                  <a:srgbClr val="FFFFFF"/>
                </a:highlight>
                <a:latin typeface="Consolas" panose="020B0609020204030204" pitchFamily="49" charset="0"/>
              </a:rPr>
            </a:br>
            <a:r>
              <a:rPr lang="en-US" altLang="zh-CN" sz="1400" b="0" dirty="0">
                <a:solidFill>
                  <a:srgbClr val="1F2328"/>
                </a:solidFill>
                <a:effectLst/>
                <a:highlight>
                  <a:srgbClr val="FFFFFF"/>
                </a:highlight>
                <a:latin typeface="Consolas" panose="020B0609020204030204" pitchFamily="49" charset="0"/>
              </a:rPr>
              <a:t>}</a:t>
            </a:r>
          </a:p>
        </p:txBody>
      </p:sp>
      <p:sp>
        <p:nvSpPr>
          <p:cNvPr id="6" name="矩形 5">
            <a:extLst>
              <a:ext uri="{FF2B5EF4-FFF2-40B4-BE49-F238E27FC236}">
                <a16:creationId xmlns:a16="http://schemas.microsoft.com/office/drawing/2014/main" id="{F2625F0E-F983-51E4-E0FD-D139CB4F9F7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9A743EC5-3F90-78E4-E5BA-340B3DAC9C97}"/>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4" name="文本框 3">
            <a:extLst>
              <a:ext uri="{FF2B5EF4-FFF2-40B4-BE49-F238E27FC236}">
                <a16:creationId xmlns:a16="http://schemas.microsoft.com/office/drawing/2014/main" id="{D701BC9F-48C3-0BBA-7C61-DC13A78DDF5B}"/>
              </a:ext>
            </a:extLst>
          </p:cNvPr>
          <p:cNvSpPr txBox="1"/>
          <p:nvPr/>
        </p:nvSpPr>
        <p:spPr>
          <a:xfrm>
            <a:off x="8859074" y="5044108"/>
            <a:ext cx="2313940" cy="369332"/>
          </a:xfrm>
          <a:prstGeom prst="rect">
            <a:avLst/>
          </a:prstGeom>
          <a:noFill/>
        </p:spPr>
        <p:txBody>
          <a:bodyPr wrap="square">
            <a:spAutoFit/>
          </a:bodyPr>
          <a:lstStyle/>
          <a:p>
            <a:r>
              <a:rPr lang="zh-CN" altLang="en-US" dirty="0"/>
              <a:t>05-concept.cpp</a:t>
            </a:r>
          </a:p>
        </p:txBody>
      </p:sp>
    </p:spTree>
    <p:extLst>
      <p:ext uri="{BB962C8B-B14F-4D97-AF65-F5344CB8AC3E}">
        <p14:creationId xmlns:p14="http://schemas.microsoft.com/office/powerpoint/2010/main" val="1505889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297B827F-06DE-A0EE-DBCD-988597123E93}"/>
              </a:ext>
            </a:extLst>
          </p:cNvPr>
          <p:cNvSpPr txBox="1"/>
          <p:nvPr/>
        </p:nvSpPr>
        <p:spPr>
          <a:xfrm>
            <a:off x="1211593" y="1896176"/>
            <a:ext cx="10823797" cy="3477875"/>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The conditions that template parameters need to satisfy can be clearly expressed, </a:t>
            </a:r>
          </a:p>
          <a:p>
            <a:r>
              <a:rPr lang="en-US" altLang="zh-CN" sz="2000" dirty="0"/>
              <a:t>making the code more </a:t>
            </a:r>
            <a:r>
              <a:rPr lang="en-US" altLang="zh-CN" sz="2000" b="1" dirty="0">
                <a:solidFill>
                  <a:srgbClr val="FF0000"/>
                </a:solidFill>
              </a:rPr>
              <a:t>clear</a:t>
            </a:r>
            <a:r>
              <a:rPr lang="en-US" altLang="zh-CN" sz="2000" dirty="0"/>
              <a:t> and </a:t>
            </a:r>
            <a:r>
              <a:rPr lang="en-US" altLang="zh-CN" sz="2000" b="1" dirty="0">
                <a:solidFill>
                  <a:srgbClr val="FF0000"/>
                </a:solidFill>
              </a:rPr>
              <a:t>easy to understand</a:t>
            </a:r>
            <a:r>
              <a:rPr lang="en-US" altLang="zh-CN" sz="2000" dirty="0"/>
              <a:t>. </a:t>
            </a:r>
          </a:p>
          <a:p>
            <a:endParaRPr lang="en-US" altLang="zh-CN" sz="2000" dirty="0"/>
          </a:p>
          <a:p>
            <a:endParaRPr lang="en-US" altLang="zh-CN" sz="2000" dirty="0"/>
          </a:p>
          <a:p>
            <a:pPr marL="342900" indent="-342900">
              <a:buFont typeface="Arial" panose="020B0604020202020204" pitchFamily="34" charset="0"/>
              <a:buChar char="•"/>
            </a:pPr>
            <a:r>
              <a:rPr lang="en-US" altLang="zh-CN" sz="2000" dirty="0"/>
              <a:t>Provides a certain degree of </a:t>
            </a:r>
            <a:r>
              <a:rPr lang="en-US" altLang="zh-CN" sz="2000" b="1" dirty="0">
                <a:solidFill>
                  <a:srgbClr val="FF0000"/>
                </a:solidFill>
              </a:rPr>
              <a:t>coding standards </a:t>
            </a:r>
            <a:r>
              <a:rPr lang="en-US" altLang="zh-CN" sz="2000" dirty="0"/>
              <a:t>and </a:t>
            </a:r>
            <a:r>
              <a:rPr lang="en-US" altLang="zh-CN" sz="2000" b="1" u="sng" dirty="0">
                <a:solidFill>
                  <a:srgbClr val="FF0000"/>
                </a:solidFill>
              </a:rPr>
              <a:t>enforces</a:t>
            </a:r>
            <a:r>
              <a:rPr lang="en-US" altLang="zh-CN" sz="2000" u="sng" dirty="0"/>
              <a:t> them </a:t>
            </a:r>
            <a:r>
              <a:rPr lang="en-US" altLang="zh-CN" sz="2000" b="1" u="sng" dirty="0">
                <a:solidFill>
                  <a:srgbClr val="FF0000"/>
                </a:solidFill>
              </a:rPr>
              <a:t>at the compiler leve</a:t>
            </a:r>
            <a:r>
              <a:rPr lang="en-US" altLang="zh-CN" sz="2000" b="1" dirty="0">
                <a:solidFill>
                  <a:srgbClr val="FF0000"/>
                </a:solidFill>
              </a:rPr>
              <a:t>l</a:t>
            </a:r>
            <a:r>
              <a:rPr lang="en-US" altLang="zh-CN" sz="2000" dirty="0"/>
              <a:t>.</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Concepts can check template parameters at compile-time and detect error earlier. </a:t>
            </a:r>
          </a:p>
          <a:p>
            <a:r>
              <a:rPr lang="en-US" altLang="zh-CN" sz="2000" dirty="0"/>
              <a:t>If the passed parameters do not meet the requirements of the concept, the compiler will </a:t>
            </a:r>
          </a:p>
          <a:p>
            <a:r>
              <a:rPr lang="en-US" altLang="zh-CN" sz="2000" dirty="0"/>
              <a:t>give </a:t>
            </a:r>
            <a:r>
              <a:rPr lang="en-US" altLang="zh-CN" sz="2000" b="1" dirty="0">
                <a:solidFill>
                  <a:srgbClr val="FF0000"/>
                </a:solidFill>
              </a:rPr>
              <a:t>clear error messages, </a:t>
            </a:r>
            <a:r>
              <a:rPr lang="en-US" altLang="zh-CN" sz="2000" b="1" dirty="0">
                <a:solidFill>
                  <a:srgbClr val="222A35"/>
                </a:solidFill>
              </a:rPr>
              <a:t>which</a:t>
            </a:r>
            <a:r>
              <a:rPr lang="en-US" altLang="zh-CN" sz="2000" b="1" dirty="0">
                <a:solidFill>
                  <a:srgbClr val="FF0000"/>
                </a:solidFill>
              </a:rPr>
              <a:t> reduces the cost of debugging. </a:t>
            </a:r>
            <a:endParaRPr lang="en-US" altLang="zh-CN" sz="2000" dirty="0"/>
          </a:p>
          <a:p>
            <a:pPr marL="342900" indent="-342900">
              <a:buFont typeface="Arial" panose="020B0604020202020204" pitchFamily="34" charset="0"/>
              <a:buChar char="•"/>
            </a:pPr>
            <a:endParaRPr lang="en-US" altLang="zh-CN" sz="2000" dirty="0"/>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47B339E1-568D-8E86-5F4E-8A9DDD1552E9}"/>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8517187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093F31F1-2EB5-6B39-A6E8-E23A84DD5F88}"/>
              </a:ext>
            </a:extLst>
          </p:cNvPr>
          <p:cNvSpPr txBox="1"/>
          <p:nvPr/>
        </p:nvSpPr>
        <p:spPr>
          <a:xfrm>
            <a:off x="1080097" y="1624520"/>
            <a:ext cx="7277954" cy="1631216"/>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Build structures at compile time to represent a computation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Lazy evaluation, evaluated only needed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266" name="Picture 2" descr="A Way to Benchmark Your Deep Learning Framework On-premise | by HyungJun  Kim | Apache MXNet | Medium">
            <a:extLst>
              <a:ext uri="{FF2B5EF4-FFF2-40B4-BE49-F238E27FC236}">
                <a16:creationId xmlns:a16="http://schemas.microsoft.com/office/drawing/2014/main" id="{C0B5CC86-97AE-15D3-956C-70EFB2092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799" y="1624520"/>
            <a:ext cx="3016032" cy="15845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C63BE26-7AAC-BA2F-518F-63E2114727D3}"/>
              </a:ext>
            </a:extLst>
          </p:cNvPr>
          <p:cNvSpPr txBox="1"/>
          <p:nvPr/>
        </p:nvSpPr>
        <p:spPr>
          <a:xfrm>
            <a:off x="1430534" y="2216762"/>
            <a:ext cx="4577663"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Sum&lt;Sum&lt;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D37192CD-86D3-BEF6-759C-CC2B0A8F8010}"/>
              </a:ext>
            </a:extLst>
          </p:cNvPr>
          <p:cNvSpPr txBox="1"/>
          <p:nvPr/>
        </p:nvSpPr>
        <p:spPr>
          <a:xfrm>
            <a:off x="1537538" y="3462568"/>
            <a:ext cx="1611339"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 = a + b + c</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圆角 7">
            <a:extLst>
              <a:ext uri="{FF2B5EF4-FFF2-40B4-BE49-F238E27FC236}">
                <a16:creationId xmlns:a16="http://schemas.microsoft.com/office/drawing/2014/main" id="{8726D8E3-F963-32D9-38EB-D3846DB3E960}"/>
              </a:ext>
            </a:extLst>
          </p:cNvPr>
          <p:cNvSpPr/>
          <p:nvPr/>
        </p:nvSpPr>
        <p:spPr>
          <a:xfrm>
            <a:off x="9458145" y="3340034"/>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计算图</a:t>
            </a:r>
          </a:p>
        </p:txBody>
      </p:sp>
      <p:sp>
        <p:nvSpPr>
          <p:cNvPr id="11" name="矩形: 圆角 10">
            <a:extLst>
              <a:ext uri="{FF2B5EF4-FFF2-40B4-BE49-F238E27FC236}">
                <a16:creationId xmlns:a16="http://schemas.microsoft.com/office/drawing/2014/main" id="{543EF91B-29C2-BD04-F63E-7D9F170CF158}"/>
              </a:ext>
            </a:extLst>
          </p:cNvPr>
          <p:cNvSpPr/>
          <p:nvPr/>
        </p:nvSpPr>
        <p:spPr>
          <a:xfrm>
            <a:off x="9458145" y="4382480"/>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中间表示</a:t>
            </a:r>
          </a:p>
        </p:txBody>
      </p:sp>
      <p:sp>
        <p:nvSpPr>
          <p:cNvPr id="12" name="矩形: 圆角 11">
            <a:extLst>
              <a:ext uri="{FF2B5EF4-FFF2-40B4-BE49-F238E27FC236}">
                <a16:creationId xmlns:a16="http://schemas.microsoft.com/office/drawing/2014/main" id="{5C0C2696-648B-5ACB-3234-523FFC70A603}"/>
              </a:ext>
            </a:extLst>
          </p:cNvPr>
          <p:cNvSpPr/>
          <p:nvPr/>
        </p:nvSpPr>
        <p:spPr>
          <a:xfrm>
            <a:off x="9458145" y="5424927"/>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可执行文件</a:t>
            </a:r>
          </a:p>
        </p:txBody>
      </p:sp>
      <p:cxnSp>
        <p:nvCxnSpPr>
          <p:cNvPr id="14" name="直接箭头连接符 13">
            <a:extLst>
              <a:ext uri="{FF2B5EF4-FFF2-40B4-BE49-F238E27FC236}">
                <a16:creationId xmlns:a16="http://schemas.microsoft.com/office/drawing/2014/main" id="{E741B112-1E24-1762-3A11-4905C0E238E0}"/>
              </a:ext>
            </a:extLst>
          </p:cNvPr>
          <p:cNvCxnSpPr>
            <a:stCxn id="8" idx="2"/>
            <a:endCxn id="11" idx="0"/>
          </p:cNvCxnSpPr>
          <p:nvPr/>
        </p:nvCxnSpPr>
        <p:spPr>
          <a:xfrm>
            <a:off x="10263815" y="3957737"/>
            <a:ext cx="0" cy="4247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2CFA67F-D4D7-683D-E448-9A82332B81CC}"/>
              </a:ext>
            </a:extLst>
          </p:cNvPr>
          <p:cNvCxnSpPr>
            <a:stCxn id="11" idx="2"/>
            <a:endCxn id="12" idx="0"/>
          </p:cNvCxnSpPr>
          <p:nvPr/>
        </p:nvCxnSpPr>
        <p:spPr>
          <a:xfrm>
            <a:off x="10263815" y="5000183"/>
            <a:ext cx="0" cy="424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40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808CCEC-E77F-9FCA-6EB9-A162D9C657DF}"/>
              </a:ext>
            </a:extLst>
          </p:cNvPr>
          <p:cNvSpPr txBox="1"/>
          <p:nvPr/>
        </p:nvSpPr>
        <p:spPr>
          <a:xfrm>
            <a:off x="2266160" y="2034962"/>
            <a:ext cx="6840783" cy="5016758"/>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Mean-field</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Perturbation theory</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Configuration Interaction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Coupled Cluster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Quantum Monte Carlo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Tensor-network states (DMRG,TTNS,PEPS,MERA,…..)</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Linear Response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54A93F13-6409-3ABF-39F6-4769917369DC}"/>
              </a:ext>
            </a:extLst>
          </p:cNvPr>
          <p:cNvSpPr txBox="1"/>
          <p:nvPr/>
        </p:nvSpPr>
        <p:spPr>
          <a:xfrm>
            <a:off x="1530222" y="1360596"/>
            <a:ext cx="1487908"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Method</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descr="图片包含 图示&#10;&#10;描述已自动生成">
            <a:extLst>
              <a:ext uri="{FF2B5EF4-FFF2-40B4-BE49-F238E27FC236}">
                <a16:creationId xmlns:a16="http://schemas.microsoft.com/office/drawing/2014/main" id="{FCFC8797-8527-FCA2-351F-28F5DF430E0C}"/>
              </a:ext>
            </a:extLst>
          </p:cNvPr>
          <p:cNvPicPr>
            <a:picLocks noChangeAspect="1"/>
          </p:cNvPicPr>
          <p:nvPr/>
        </p:nvPicPr>
        <p:blipFill>
          <a:blip r:embed="rId3"/>
          <a:stretch>
            <a:fillRect/>
          </a:stretch>
        </p:blipFill>
        <p:spPr>
          <a:xfrm>
            <a:off x="6910631" y="1951681"/>
            <a:ext cx="4449067" cy="2954637"/>
          </a:xfrm>
          <a:prstGeom prst="rect">
            <a:avLst/>
          </a:prstGeom>
        </p:spPr>
      </p:pic>
      <p:sp>
        <p:nvSpPr>
          <p:cNvPr id="5" name="文本框 4">
            <a:extLst>
              <a:ext uri="{FF2B5EF4-FFF2-40B4-BE49-F238E27FC236}">
                <a16:creationId xmlns:a16="http://schemas.microsoft.com/office/drawing/2014/main" id="{04D02E71-D50C-C0FA-3EA9-9E31A70258ED}"/>
              </a:ext>
            </a:extLst>
          </p:cNvPr>
          <p:cNvSpPr txBox="1"/>
          <p:nvPr/>
        </p:nvSpPr>
        <p:spPr>
          <a:xfrm>
            <a:off x="8494605" y="4978222"/>
            <a:ext cx="1281120"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900" dirty="0" err="1">
                <a:latin typeface="Arial" panose="020B0604020202020204" pitchFamily="34" charset="0"/>
                <a:ea typeface="微软雅黑" panose="020B0503020204020204" pitchFamily="34" charset="-122"/>
                <a:cs typeface="+mn-ea"/>
                <a:sym typeface="Arial" panose="020B0604020202020204" pitchFamily="34" charset="0"/>
              </a:rPr>
              <a:t>Extance</a:t>
            </a: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 2020, blog)</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32CFB317-6B20-EA01-0BA8-7ED8AA8897EF}"/>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9206537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Deep Learning Compiler</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pic>
        <p:nvPicPr>
          <p:cNvPr id="16386" name="Picture 2">
            <a:extLst>
              <a:ext uri="{FF2B5EF4-FFF2-40B4-BE49-F238E27FC236}">
                <a16:creationId xmlns:a16="http://schemas.microsoft.com/office/drawing/2014/main" id="{90575E8E-AB13-0111-D99E-98CAAEDF5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67" y="1508414"/>
            <a:ext cx="3675499" cy="430841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75140A2-6FE2-0CD2-FDC4-8BFD02243266}"/>
              </a:ext>
            </a:extLst>
          </p:cNvPr>
          <p:cNvSpPr txBox="1"/>
          <p:nvPr/>
        </p:nvSpPr>
        <p:spPr>
          <a:xfrm>
            <a:off x="6846335" y="5147033"/>
            <a:ext cx="3172664"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Architecture of torch-MLIR</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6390" name="Picture 6" descr="Torch-MLIR">
            <a:extLst>
              <a:ext uri="{FF2B5EF4-FFF2-40B4-BE49-F238E27FC236}">
                <a16:creationId xmlns:a16="http://schemas.microsoft.com/office/drawing/2014/main" id="{94A17055-879C-EBFE-5CED-1FED5CEA9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435" y="1310857"/>
            <a:ext cx="4744465" cy="338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72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093F31F1-2EB5-6B39-A6E8-E23A84DD5F88}"/>
              </a:ext>
            </a:extLst>
          </p:cNvPr>
          <p:cNvSpPr txBox="1"/>
          <p:nvPr/>
        </p:nvSpPr>
        <p:spPr>
          <a:xfrm>
            <a:off x="1080097" y="1624520"/>
            <a:ext cx="7277954" cy="1631216"/>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Build structures at compile time to represent a computation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Lazy evaluation, evaluated only needed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266" name="Picture 2" descr="A Way to Benchmark Your Deep Learning Framework On-premise | by HyungJun  Kim | Apache MXNet | Medium">
            <a:extLst>
              <a:ext uri="{FF2B5EF4-FFF2-40B4-BE49-F238E27FC236}">
                <a16:creationId xmlns:a16="http://schemas.microsoft.com/office/drawing/2014/main" id="{C0B5CC86-97AE-15D3-956C-70EFB2092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799" y="1624520"/>
            <a:ext cx="3016032" cy="15845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C63BE26-7AAC-BA2F-518F-63E2114727D3}"/>
              </a:ext>
            </a:extLst>
          </p:cNvPr>
          <p:cNvSpPr txBox="1"/>
          <p:nvPr/>
        </p:nvSpPr>
        <p:spPr>
          <a:xfrm>
            <a:off x="1430534" y="2216762"/>
            <a:ext cx="4577663"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Sum&lt;Sum&lt;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D37192CD-86D3-BEF6-759C-CC2B0A8F8010}"/>
              </a:ext>
            </a:extLst>
          </p:cNvPr>
          <p:cNvSpPr txBox="1"/>
          <p:nvPr/>
        </p:nvSpPr>
        <p:spPr>
          <a:xfrm>
            <a:off x="1537538" y="3462568"/>
            <a:ext cx="1611339"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 = a + b + c</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圆角 7">
            <a:extLst>
              <a:ext uri="{FF2B5EF4-FFF2-40B4-BE49-F238E27FC236}">
                <a16:creationId xmlns:a16="http://schemas.microsoft.com/office/drawing/2014/main" id="{8726D8E3-F963-32D9-38EB-D3846DB3E960}"/>
              </a:ext>
            </a:extLst>
          </p:cNvPr>
          <p:cNvSpPr/>
          <p:nvPr/>
        </p:nvSpPr>
        <p:spPr>
          <a:xfrm>
            <a:off x="9458145" y="3340034"/>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计算图</a:t>
            </a:r>
          </a:p>
        </p:txBody>
      </p:sp>
      <p:sp>
        <p:nvSpPr>
          <p:cNvPr id="11" name="矩形: 圆角 10">
            <a:extLst>
              <a:ext uri="{FF2B5EF4-FFF2-40B4-BE49-F238E27FC236}">
                <a16:creationId xmlns:a16="http://schemas.microsoft.com/office/drawing/2014/main" id="{543EF91B-29C2-BD04-F63E-7D9F170CF158}"/>
              </a:ext>
            </a:extLst>
          </p:cNvPr>
          <p:cNvSpPr/>
          <p:nvPr/>
        </p:nvSpPr>
        <p:spPr>
          <a:xfrm>
            <a:off x="9458145" y="4382480"/>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中间表示</a:t>
            </a:r>
          </a:p>
        </p:txBody>
      </p:sp>
      <p:sp>
        <p:nvSpPr>
          <p:cNvPr id="12" name="矩形: 圆角 11">
            <a:extLst>
              <a:ext uri="{FF2B5EF4-FFF2-40B4-BE49-F238E27FC236}">
                <a16:creationId xmlns:a16="http://schemas.microsoft.com/office/drawing/2014/main" id="{5C0C2696-648B-5ACB-3234-523FFC70A603}"/>
              </a:ext>
            </a:extLst>
          </p:cNvPr>
          <p:cNvSpPr/>
          <p:nvPr/>
        </p:nvSpPr>
        <p:spPr>
          <a:xfrm>
            <a:off x="9458145" y="5424927"/>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可执行文件</a:t>
            </a:r>
          </a:p>
        </p:txBody>
      </p:sp>
      <p:cxnSp>
        <p:nvCxnSpPr>
          <p:cNvPr id="14" name="直接箭头连接符 13">
            <a:extLst>
              <a:ext uri="{FF2B5EF4-FFF2-40B4-BE49-F238E27FC236}">
                <a16:creationId xmlns:a16="http://schemas.microsoft.com/office/drawing/2014/main" id="{E741B112-1E24-1762-3A11-4905C0E238E0}"/>
              </a:ext>
            </a:extLst>
          </p:cNvPr>
          <p:cNvCxnSpPr>
            <a:stCxn id="8" idx="2"/>
            <a:endCxn id="11" idx="0"/>
          </p:cNvCxnSpPr>
          <p:nvPr/>
        </p:nvCxnSpPr>
        <p:spPr>
          <a:xfrm>
            <a:off x="10263815" y="3957737"/>
            <a:ext cx="0" cy="4247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2CFA67F-D4D7-683D-E448-9A82332B81CC}"/>
              </a:ext>
            </a:extLst>
          </p:cNvPr>
          <p:cNvCxnSpPr>
            <a:stCxn id="11" idx="2"/>
            <a:endCxn id="12" idx="0"/>
          </p:cNvCxnSpPr>
          <p:nvPr/>
        </p:nvCxnSpPr>
        <p:spPr>
          <a:xfrm>
            <a:off x="10263815" y="5000183"/>
            <a:ext cx="0" cy="424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458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634A69E1-D618-E8EF-6198-E7BF5EC547A5}"/>
              </a:ext>
            </a:extLst>
          </p:cNvPr>
          <p:cNvSpPr txBox="1"/>
          <p:nvPr/>
        </p:nvSpPr>
        <p:spPr>
          <a:xfrm>
            <a:off x="1031741" y="1687178"/>
            <a:ext cx="10658790" cy="2123658"/>
          </a:xfrm>
          <a:prstGeom prst="rect">
            <a:avLst/>
          </a:prstGeom>
          <a:noFill/>
        </p:spPr>
        <p:txBody>
          <a:bodyPr wrap="square">
            <a:spAutoFit/>
          </a:bodyPr>
          <a:lstStyle/>
          <a:p>
            <a:r>
              <a:rPr lang="en-US" altLang="zh-CN" sz="1200" b="0" dirty="0">
                <a:solidFill>
                  <a:srgbClr val="6E7781"/>
                </a:solidFill>
                <a:effectLst/>
                <a:latin typeface="Consolas" panose="020B0609020204030204" pitchFamily="49" charset="0"/>
              </a:rPr>
              <a:t>// Expression template classes</a:t>
            </a:r>
            <a:endParaRPr lang="en-US" altLang="zh-CN" sz="1200" b="0" dirty="0">
              <a:solidFill>
                <a:srgbClr val="1F2328"/>
              </a:solidFill>
              <a:effectLst/>
              <a:latin typeface="Consolas" panose="020B0609020204030204" pitchFamily="49" charset="0"/>
            </a:endParaRPr>
          </a:p>
          <a:p>
            <a:r>
              <a:rPr lang="en-US" altLang="zh-CN" sz="1200" b="0" dirty="0">
                <a:solidFill>
                  <a:srgbClr val="CF222E"/>
                </a:solidFill>
                <a:effectLst/>
                <a:latin typeface="Consolas" panose="020B0609020204030204" pitchFamily="49" charset="0"/>
              </a:rPr>
              <a:t>template</a:t>
            </a:r>
            <a:r>
              <a:rPr lang="en-US" altLang="zh-CN" sz="1200" b="0" dirty="0">
                <a:solidFill>
                  <a:srgbClr val="1F2328"/>
                </a:solidFill>
                <a:effectLst/>
                <a:latin typeface="Consolas" panose="020B0609020204030204" pitchFamily="49" charset="0"/>
              </a:rPr>
              <a:t> &lt;</a:t>
            </a:r>
            <a:r>
              <a:rPr lang="en-US" altLang="zh-CN" sz="1200" b="0" dirty="0" err="1">
                <a:solidFill>
                  <a:srgbClr val="CF222E"/>
                </a:solidFill>
                <a:effectLst/>
                <a:latin typeface="Consolas" panose="020B0609020204030204" pitchFamily="49" charset="0"/>
              </a:rPr>
              <a:t>typename</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LHS</a:t>
            </a:r>
            <a:r>
              <a:rPr lang="en-US" altLang="zh-CN" sz="1200" b="0" dirty="0">
                <a:solidFill>
                  <a:srgbClr val="1F2328"/>
                </a:solidFill>
                <a:effectLst/>
                <a:latin typeface="Consolas" panose="020B0609020204030204" pitchFamily="49" charset="0"/>
              </a:rPr>
              <a:t>, </a:t>
            </a:r>
            <a:r>
              <a:rPr lang="en-US" altLang="zh-CN" sz="1200" b="0" dirty="0" err="1">
                <a:solidFill>
                  <a:srgbClr val="CF222E"/>
                </a:solidFill>
                <a:effectLst/>
                <a:latin typeface="Consolas" panose="020B0609020204030204" pitchFamily="49" charset="0"/>
              </a:rPr>
              <a:t>typename</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RHS</a:t>
            </a:r>
            <a:r>
              <a:rPr lang="en-US" altLang="zh-CN" sz="1200" b="0" dirty="0">
                <a:solidFill>
                  <a:srgbClr val="1F2328"/>
                </a:solidFill>
                <a:effectLst/>
                <a:latin typeface="Consolas" panose="020B0609020204030204" pitchFamily="49" charset="0"/>
              </a:rPr>
              <a:t>&gt;</a:t>
            </a:r>
          </a:p>
          <a:p>
            <a:r>
              <a:rPr lang="en-US" altLang="zh-CN" sz="1200" b="0" dirty="0">
                <a:solidFill>
                  <a:srgbClr val="CF222E"/>
                </a:solidFill>
                <a:effectLst/>
                <a:latin typeface="Consolas" panose="020B0609020204030204" pitchFamily="49" charset="0"/>
              </a:rPr>
              <a:t>class</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BinaryExpression</a:t>
            </a:r>
            <a:endParaRPr lang="en-US" altLang="zh-CN" sz="1200" b="0" dirty="0">
              <a:solidFill>
                <a:srgbClr val="1F2328"/>
              </a:solidFill>
              <a:effectLst/>
              <a:latin typeface="Consolas" panose="020B0609020204030204" pitchFamily="49" charset="0"/>
            </a:endParaRPr>
          </a:p>
          <a:p>
            <a:r>
              <a:rPr lang="en-US" altLang="zh-CN" sz="1200" b="0" dirty="0">
                <a:solidFill>
                  <a:srgbClr val="1F2328"/>
                </a:solidFill>
                <a:effectLst/>
                <a:latin typeface="Consolas" panose="020B0609020204030204" pitchFamily="49" charset="0"/>
              </a:rPr>
              <a:t>{</a:t>
            </a:r>
          </a:p>
          <a:p>
            <a:r>
              <a:rPr lang="en-US" altLang="zh-CN" sz="1200" b="0" dirty="0">
                <a:solidFill>
                  <a:srgbClr val="CF222E"/>
                </a:solidFill>
                <a:effectLst/>
                <a:latin typeface="Consolas" panose="020B0609020204030204" pitchFamily="49" charset="0"/>
              </a:rPr>
              <a:t>public:</a:t>
            </a:r>
            <a:endParaRPr lang="en-US" altLang="zh-CN" sz="1200" b="0" dirty="0">
              <a:solidFill>
                <a:srgbClr val="1F2328"/>
              </a:solidFill>
              <a:effectLst/>
              <a:latin typeface="Consolas" panose="020B0609020204030204" pitchFamily="49" charset="0"/>
            </a:endParaRP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LHS</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lhs</a:t>
            </a:r>
            <a:r>
              <a:rPr lang="en-US" altLang="zh-CN" sz="1200" b="0" dirty="0">
                <a:solidFill>
                  <a:srgbClr val="1F2328"/>
                </a:solidFill>
                <a:effectLst/>
                <a:latin typeface="Consolas" panose="020B0609020204030204" pitchFamily="49" charset="0"/>
              </a:rPr>
              <a:t>;</a:t>
            </a: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RHS</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rhs</a:t>
            </a:r>
            <a:r>
              <a:rPr lang="en-US" altLang="zh-CN" sz="1200" b="0" dirty="0">
                <a:solidFill>
                  <a:srgbClr val="1F2328"/>
                </a:solidFill>
                <a:effectLst/>
                <a:latin typeface="Consolas" panose="020B0609020204030204" pitchFamily="49" charset="0"/>
              </a:rPr>
              <a:t>;</a:t>
            </a:r>
            <a:br>
              <a:rPr lang="en-US" altLang="zh-CN" sz="1200" b="0" dirty="0">
                <a:solidFill>
                  <a:srgbClr val="1F2328"/>
                </a:solidFill>
                <a:effectLst/>
                <a:latin typeface="Consolas" panose="020B0609020204030204" pitchFamily="49" charset="0"/>
              </a:rPr>
            </a:br>
            <a:r>
              <a:rPr lang="en-US" altLang="zh-CN" sz="1200" b="0" dirty="0">
                <a:solidFill>
                  <a:srgbClr val="1F2328"/>
                </a:solidFill>
                <a:effectLst/>
                <a:latin typeface="Consolas" panose="020B0609020204030204" pitchFamily="49" charset="0"/>
              </a:rPr>
              <a:t>    </a:t>
            </a:r>
            <a:r>
              <a:rPr lang="en-US" altLang="zh-CN" sz="1200" b="0" dirty="0" err="1">
                <a:solidFill>
                  <a:srgbClr val="8250DF"/>
                </a:solidFill>
                <a:effectLst/>
                <a:latin typeface="Consolas" panose="020B0609020204030204" pitchFamily="49" charset="0"/>
              </a:rPr>
              <a:t>BinaryExpression</a:t>
            </a:r>
            <a:r>
              <a:rPr lang="en-US" altLang="zh-CN" sz="1200" b="0" dirty="0">
                <a:solidFill>
                  <a:srgbClr val="1F2328"/>
                </a:solidFill>
                <a:effectLst/>
                <a:latin typeface="Consolas" panose="020B0609020204030204" pitchFamily="49" charset="0"/>
              </a:rPr>
              <a:t>(</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LHS</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lhs</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RHS</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rhs</a:t>
            </a:r>
            <a:r>
              <a:rPr lang="en-US" altLang="zh-CN" sz="1200" b="0" dirty="0">
                <a:solidFill>
                  <a:srgbClr val="1F2328"/>
                </a:solidFill>
                <a:effectLst/>
                <a:latin typeface="Consolas" panose="020B0609020204030204" pitchFamily="49" charset="0"/>
              </a:rPr>
              <a:t>) : </a:t>
            </a:r>
            <a:r>
              <a:rPr lang="en-US" altLang="zh-CN" sz="1200" b="0" dirty="0" err="1">
                <a:solidFill>
                  <a:srgbClr val="1F2328"/>
                </a:solidFill>
                <a:effectLst/>
                <a:latin typeface="Consolas" panose="020B0609020204030204" pitchFamily="49" charset="0"/>
              </a:rPr>
              <a:t>lhs</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lhs</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rhs</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rhs</a:t>
            </a:r>
            <a:r>
              <a:rPr lang="en-US" altLang="zh-CN" sz="1200" b="0" dirty="0">
                <a:solidFill>
                  <a:srgbClr val="1F2328"/>
                </a:solidFill>
                <a:effectLst/>
                <a:latin typeface="Consolas" panose="020B0609020204030204" pitchFamily="49" charset="0"/>
              </a:rPr>
              <a:t>) {}</a:t>
            </a:r>
            <a:br>
              <a:rPr lang="en-US" altLang="zh-CN" sz="1200" b="0" dirty="0">
                <a:solidFill>
                  <a:srgbClr val="1F2328"/>
                </a:solidFill>
                <a:effectLst/>
                <a:latin typeface="Consolas" panose="020B0609020204030204" pitchFamily="49" charset="0"/>
              </a:rPr>
            </a:b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double</a:t>
            </a:r>
            <a:r>
              <a:rPr lang="en-US" altLang="zh-CN" sz="1200" b="0" dirty="0">
                <a:solidFill>
                  <a:srgbClr val="1F2328"/>
                </a:solidFill>
                <a:effectLst/>
                <a:latin typeface="Consolas" panose="020B0609020204030204" pitchFamily="49" charset="0"/>
              </a:rPr>
              <a:t> </a:t>
            </a:r>
            <a:r>
              <a:rPr lang="en-US" altLang="zh-CN" sz="1200" b="0" dirty="0">
                <a:solidFill>
                  <a:srgbClr val="8250DF"/>
                </a:solidFill>
                <a:effectLst/>
                <a:latin typeface="Consolas" panose="020B0609020204030204" pitchFamily="49" charset="0"/>
              </a:rPr>
              <a:t>operator[]</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size_t</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i</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 </a:t>
            </a:r>
            <a:r>
              <a:rPr lang="en-US" altLang="zh-CN" sz="1200" b="0" dirty="0">
                <a:solidFill>
                  <a:srgbClr val="CF222E"/>
                </a:solidFill>
                <a:effectLst/>
                <a:latin typeface="Consolas" panose="020B0609020204030204" pitchFamily="49" charset="0"/>
              </a:rPr>
              <a:t>return</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lhs</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i</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rhs</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i</a:t>
            </a:r>
            <a:r>
              <a:rPr lang="en-US" altLang="zh-CN" sz="1200" b="0" dirty="0">
                <a:solidFill>
                  <a:srgbClr val="1F2328"/>
                </a:solidFill>
                <a:effectLst/>
                <a:latin typeface="Consolas" panose="020B0609020204030204" pitchFamily="49" charset="0"/>
              </a:rPr>
              <a:t>]; }</a:t>
            </a:r>
            <a:br>
              <a:rPr lang="en-US" altLang="zh-CN" sz="1200" b="0" dirty="0">
                <a:solidFill>
                  <a:srgbClr val="1F2328"/>
                </a:solidFill>
                <a:effectLst/>
                <a:latin typeface="Consolas" panose="020B0609020204030204" pitchFamily="49" charset="0"/>
              </a:rPr>
            </a:b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size_t</a:t>
            </a:r>
            <a:r>
              <a:rPr lang="en-US" altLang="zh-CN" sz="1200" b="0" dirty="0">
                <a:solidFill>
                  <a:srgbClr val="1F2328"/>
                </a:solidFill>
                <a:effectLst/>
                <a:latin typeface="Consolas" panose="020B0609020204030204" pitchFamily="49" charset="0"/>
              </a:rPr>
              <a:t> </a:t>
            </a:r>
            <a:r>
              <a:rPr lang="en-US" altLang="zh-CN" sz="1200" b="0" dirty="0">
                <a:solidFill>
                  <a:srgbClr val="8250DF"/>
                </a:solidFill>
                <a:effectLst/>
                <a:latin typeface="Consolas" panose="020B0609020204030204" pitchFamily="49" charset="0"/>
              </a:rPr>
              <a:t>size</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 </a:t>
            </a:r>
            <a:r>
              <a:rPr lang="en-US" altLang="zh-CN" sz="1200" b="0" dirty="0">
                <a:solidFill>
                  <a:srgbClr val="CF222E"/>
                </a:solidFill>
                <a:effectLst/>
                <a:latin typeface="Consolas" panose="020B0609020204030204" pitchFamily="49" charset="0"/>
              </a:rPr>
              <a:t>return</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lhs.</a:t>
            </a:r>
            <a:r>
              <a:rPr lang="en-US" altLang="zh-CN" sz="1200" b="0" dirty="0" err="1">
                <a:solidFill>
                  <a:srgbClr val="8250DF"/>
                </a:solidFill>
                <a:effectLst/>
                <a:latin typeface="Consolas" panose="020B0609020204030204" pitchFamily="49" charset="0"/>
              </a:rPr>
              <a:t>size</a:t>
            </a:r>
            <a:r>
              <a:rPr lang="en-US" altLang="zh-CN" sz="1200" b="0" dirty="0">
                <a:solidFill>
                  <a:srgbClr val="1F2328"/>
                </a:solidFill>
                <a:effectLst/>
                <a:latin typeface="Consolas" panose="020B0609020204030204" pitchFamily="49" charset="0"/>
              </a:rPr>
              <a:t>(); }</a:t>
            </a:r>
          </a:p>
          <a:p>
            <a:r>
              <a:rPr lang="en-US" altLang="zh-CN" sz="1200" b="0" dirty="0">
                <a:solidFill>
                  <a:srgbClr val="1F2328"/>
                </a:solidFill>
                <a:effectLst/>
                <a:latin typeface="Consolas" panose="020B0609020204030204" pitchFamily="49" charset="0"/>
              </a:rPr>
              <a:t>};</a:t>
            </a:r>
          </a:p>
        </p:txBody>
      </p:sp>
      <p:sp>
        <p:nvSpPr>
          <p:cNvPr id="9" name="文本框 8">
            <a:extLst>
              <a:ext uri="{FF2B5EF4-FFF2-40B4-BE49-F238E27FC236}">
                <a16:creationId xmlns:a16="http://schemas.microsoft.com/office/drawing/2014/main" id="{0EDFC911-2666-4148-3FF7-9D242E3981C1}"/>
              </a:ext>
            </a:extLst>
          </p:cNvPr>
          <p:cNvSpPr txBox="1"/>
          <p:nvPr/>
        </p:nvSpPr>
        <p:spPr>
          <a:xfrm>
            <a:off x="7926681" y="2041121"/>
            <a:ext cx="3233578" cy="1938992"/>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表示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操作，</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LHS, RHS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不一定是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vector</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a+b</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 c  </a:t>
            </a:r>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 ‘t1’ + c</a:t>
            </a:r>
          </a:p>
          <a:p>
            <a:endParaRPr lang="en-US" altLang="zh-CN" sz="2000" dirty="0">
              <a:latin typeface="Arial" panose="020B0604020202020204" pitchFamily="34" charset="0"/>
              <a:ea typeface="微软雅黑" panose="020B0503020204020204" pitchFamily="34" charset="-122"/>
              <a:cs typeface="+mn-ea"/>
              <a:sym typeface="Wingdings" panose="05000000000000000000" pitchFamily="2" charset="2"/>
            </a:endParaRPr>
          </a:p>
          <a:p>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 </a:t>
            </a:r>
            <a:r>
              <a:rPr lang="zh-CN" altLang="en-US" sz="2000" dirty="0">
                <a:latin typeface="Arial" panose="020B0604020202020204" pitchFamily="34" charset="0"/>
                <a:ea typeface="微软雅黑" panose="020B0503020204020204" pitchFamily="34" charset="-122"/>
                <a:cs typeface="+mn-ea"/>
                <a:sym typeface="Wingdings" panose="05000000000000000000" pitchFamily="2" charset="2"/>
              </a:rPr>
              <a:t>操作时进行计算</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21E19778-7D8F-57D2-EA92-4F483F11670D}"/>
              </a:ext>
            </a:extLst>
          </p:cNvPr>
          <p:cNvSpPr txBox="1"/>
          <p:nvPr/>
        </p:nvSpPr>
        <p:spPr>
          <a:xfrm>
            <a:off x="1031741" y="3870872"/>
            <a:ext cx="9352503" cy="2123658"/>
          </a:xfrm>
          <a:prstGeom prst="rect">
            <a:avLst/>
          </a:prstGeom>
          <a:noFill/>
        </p:spPr>
        <p:txBody>
          <a:bodyPr wrap="square">
            <a:spAutoFit/>
          </a:bodyPr>
          <a:lstStyle/>
          <a:p>
            <a:r>
              <a:rPr lang="en-US" altLang="zh-CN" sz="1200" b="0" dirty="0">
                <a:solidFill>
                  <a:srgbClr val="CF222E"/>
                </a:solidFill>
                <a:effectLst/>
                <a:latin typeface="Consolas" panose="020B0609020204030204" pitchFamily="49" charset="0"/>
              </a:rPr>
              <a:t>template</a:t>
            </a:r>
            <a:r>
              <a:rPr lang="en-US" altLang="zh-CN" sz="1200" b="0" dirty="0">
                <a:solidFill>
                  <a:srgbClr val="1F2328"/>
                </a:solidFill>
                <a:effectLst/>
                <a:latin typeface="Consolas" panose="020B0609020204030204" pitchFamily="49" charset="0"/>
              </a:rPr>
              <a:t> &lt;</a:t>
            </a:r>
            <a:r>
              <a:rPr lang="en-US" altLang="zh-CN" sz="1200" b="0" dirty="0" err="1">
                <a:solidFill>
                  <a:srgbClr val="CF222E"/>
                </a:solidFill>
                <a:effectLst/>
                <a:latin typeface="Consolas" panose="020B0609020204030204" pitchFamily="49" charset="0"/>
              </a:rPr>
              <a:t>typename</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VecType</a:t>
            </a:r>
            <a:r>
              <a:rPr lang="en-US" altLang="zh-CN" sz="1200" b="0" dirty="0">
                <a:solidFill>
                  <a:srgbClr val="1F2328"/>
                </a:solidFill>
                <a:effectLst/>
                <a:latin typeface="Consolas" panose="020B0609020204030204" pitchFamily="49" charset="0"/>
              </a:rPr>
              <a:t>&gt;</a:t>
            </a:r>
          </a:p>
          <a:p>
            <a:r>
              <a:rPr lang="en-US" altLang="zh-CN" sz="1200" b="0" dirty="0">
                <a:solidFill>
                  <a:srgbClr val="CF222E"/>
                </a:solidFill>
                <a:effectLst/>
                <a:latin typeface="Consolas" panose="020B0609020204030204" pitchFamily="49" charset="0"/>
              </a:rPr>
              <a:t>class</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ScalarMult</a:t>
            </a:r>
            <a:endParaRPr lang="en-US" altLang="zh-CN" sz="1200" b="0" dirty="0">
              <a:solidFill>
                <a:srgbClr val="1F2328"/>
              </a:solidFill>
              <a:effectLst/>
              <a:latin typeface="Consolas" panose="020B0609020204030204" pitchFamily="49" charset="0"/>
            </a:endParaRPr>
          </a:p>
          <a:p>
            <a:r>
              <a:rPr lang="en-US" altLang="zh-CN" sz="1200" b="0" dirty="0">
                <a:solidFill>
                  <a:srgbClr val="1F2328"/>
                </a:solidFill>
                <a:effectLst/>
                <a:latin typeface="Consolas" panose="020B0609020204030204" pitchFamily="49" charset="0"/>
              </a:rPr>
              <a:t>{</a:t>
            </a:r>
          </a:p>
          <a:p>
            <a:r>
              <a:rPr lang="en-US" altLang="zh-CN" sz="1200" b="0" dirty="0">
                <a:solidFill>
                  <a:srgbClr val="CF222E"/>
                </a:solidFill>
                <a:effectLst/>
                <a:latin typeface="Consolas" panose="020B0609020204030204" pitchFamily="49" charset="0"/>
              </a:rPr>
              <a:t>public:</a:t>
            </a:r>
            <a:endParaRPr lang="en-US" altLang="zh-CN" sz="1200" b="0" dirty="0">
              <a:solidFill>
                <a:srgbClr val="1F2328"/>
              </a:solidFill>
              <a:effectLst/>
              <a:latin typeface="Consolas" panose="020B0609020204030204" pitchFamily="49" charset="0"/>
            </a:endParaRP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VecType</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a:t>
            </a:r>
          </a:p>
          <a:p>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double</a:t>
            </a:r>
            <a:r>
              <a:rPr lang="en-US" altLang="zh-CN" sz="1200" b="0" dirty="0">
                <a:solidFill>
                  <a:srgbClr val="1F2328"/>
                </a:solidFill>
                <a:effectLst/>
                <a:latin typeface="Consolas" panose="020B0609020204030204" pitchFamily="49" charset="0"/>
              </a:rPr>
              <a:t>         scalar;</a:t>
            </a:r>
            <a:br>
              <a:rPr lang="en-US" altLang="zh-CN" sz="1200" b="0" dirty="0">
                <a:solidFill>
                  <a:srgbClr val="1F2328"/>
                </a:solidFill>
                <a:effectLst/>
                <a:latin typeface="Consolas" panose="020B0609020204030204" pitchFamily="49" charset="0"/>
              </a:rPr>
            </a:br>
            <a:r>
              <a:rPr lang="en-US" altLang="zh-CN" sz="1200" b="0" dirty="0">
                <a:solidFill>
                  <a:srgbClr val="1F2328"/>
                </a:solidFill>
                <a:effectLst/>
                <a:latin typeface="Consolas" panose="020B0609020204030204" pitchFamily="49" charset="0"/>
              </a:rPr>
              <a:t>    </a:t>
            </a:r>
            <a:r>
              <a:rPr lang="en-US" altLang="zh-CN" sz="1200" b="0" dirty="0" err="1">
                <a:solidFill>
                  <a:srgbClr val="8250DF"/>
                </a:solidFill>
                <a:effectLst/>
                <a:latin typeface="Consolas" panose="020B0609020204030204" pitchFamily="49" charset="0"/>
              </a:rPr>
              <a:t>ScalarMult</a:t>
            </a:r>
            <a:r>
              <a:rPr lang="en-US" altLang="zh-CN" sz="1200" b="0" dirty="0">
                <a:solidFill>
                  <a:srgbClr val="1F2328"/>
                </a:solidFill>
                <a:effectLst/>
                <a:latin typeface="Consolas" panose="020B0609020204030204" pitchFamily="49" charset="0"/>
              </a:rPr>
              <a:t>(</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VecType</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double</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 : </a:t>
            </a:r>
            <a:r>
              <a:rPr lang="en-US" altLang="zh-CN" sz="1200" b="0" dirty="0" err="1">
                <a:solidFill>
                  <a:srgbClr val="1F2328"/>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 scalar(</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 {}</a:t>
            </a:r>
          </a:p>
          <a:p>
            <a:r>
              <a:rPr lang="en-US" altLang="zh-CN" sz="1200" b="0" dirty="0">
                <a:solidFill>
                  <a:srgbClr val="1F2328"/>
                </a:solidFill>
                <a:effectLst/>
                <a:latin typeface="Consolas" panose="020B0609020204030204" pitchFamily="49" charset="0"/>
              </a:rPr>
              <a:t>    </a:t>
            </a:r>
            <a:r>
              <a:rPr lang="en-US" altLang="zh-CN" sz="1200" b="0" dirty="0" err="1">
                <a:solidFill>
                  <a:srgbClr val="8250DF"/>
                </a:solidFill>
                <a:effectLst/>
                <a:latin typeface="Consolas" panose="020B0609020204030204" pitchFamily="49" charset="0"/>
              </a:rPr>
              <a:t>ScalarMult</a:t>
            </a:r>
            <a:r>
              <a:rPr lang="en-US" altLang="zh-CN" sz="1200" b="0" dirty="0">
                <a:solidFill>
                  <a:srgbClr val="1F2328"/>
                </a:solidFill>
                <a:effectLst/>
                <a:latin typeface="Consolas" panose="020B0609020204030204" pitchFamily="49" charset="0"/>
              </a:rPr>
              <a:t>(</a:t>
            </a:r>
            <a:r>
              <a:rPr lang="en-US" altLang="zh-CN" sz="1200" b="0" dirty="0">
                <a:solidFill>
                  <a:srgbClr val="CF222E"/>
                </a:solidFill>
                <a:effectLst/>
                <a:latin typeface="Consolas" panose="020B0609020204030204" pitchFamily="49" charset="0"/>
              </a:rPr>
              <a:t>double</a:t>
            </a:r>
            <a:r>
              <a:rPr lang="en-US" altLang="zh-CN" sz="1200" b="0" dirty="0">
                <a:solidFill>
                  <a:srgbClr val="1F2328"/>
                </a:solidFill>
                <a:effectLst/>
                <a:latin typeface="Consolas" panose="020B0609020204030204" pitchFamily="49" charset="0"/>
              </a:rPr>
              <a:t> </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VecType</a:t>
            </a:r>
            <a:r>
              <a:rPr lang="en-US" altLang="zh-CN" sz="1200" b="0" dirty="0">
                <a:solidFill>
                  <a:srgbClr val="CF222E"/>
                </a:solidFill>
                <a:effectLst/>
                <a:latin typeface="Consolas" panose="020B0609020204030204" pitchFamily="49" charset="0"/>
              </a:rPr>
              <a:t>&amp;</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 : </a:t>
            </a:r>
            <a:r>
              <a:rPr lang="en-US" altLang="zh-CN" sz="1200" b="0" dirty="0" err="1">
                <a:solidFill>
                  <a:srgbClr val="1F2328"/>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 scalar(</a:t>
            </a:r>
            <a:r>
              <a:rPr lang="en-US" altLang="zh-CN" sz="1200" b="0" dirty="0">
                <a:solidFill>
                  <a:srgbClr val="953800"/>
                </a:solidFill>
                <a:effectLst/>
                <a:latin typeface="Consolas" panose="020B0609020204030204" pitchFamily="49" charset="0"/>
              </a:rPr>
              <a:t>scalar</a:t>
            </a:r>
            <a:r>
              <a:rPr lang="en-US" altLang="zh-CN" sz="1200" b="0" dirty="0">
                <a:solidFill>
                  <a:srgbClr val="1F2328"/>
                </a:solidFill>
                <a:effectLst/>
                <a:latin typeface="Consolas" panose="020B0609020204030204" pitchFamily="49" charset="0"/>
              </a:rPr>
              <a:t>) {}</a:t>
            </a:r>
            <a:br>
              <a:rPr lang="en-US" altLang="zh-CN" sz="1200" b="0" dirty="0">
                <a:solidFill>
                  <a:srgbClr val="1F2328"/>
                </a:solidFill>
                <a:effectLst/>
                <a:latin typeface="Consolas" panose="020B0609020204030204" pitchFamily="49" charset="0"/>
              </a:rPr>
            </a:b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double</a:t>
            </a:r>
            <a:r>
              <a:rPr lang="en-US" altLang="zh-CN" sz="1200" b="0" dirty="0">
                <a:solidFill>
                  <a:srgbClr val="1F2328"/>
                </a:solidFill>
                <a:effectLst/>
                <a:latin typeface="Consolas" panose="020B0609020204030204" pitchFamily="49" charset="0"/>
              </a:rPr>
              <a:t> </a:t>
            </a:r>
            <a:r>
              <a:rPr lang="en-US" altLang="zh-CN" sz="1200" b="0" dirty="0">
                <a:solidFill>
                  <a:srgbClr val="8250DF"/>
                </a:solidFill>
                <a:effectLst/>
                <a:latin typeface="Consolas" panose="020B0609020204030204" pitchFamily="49" charset="0"/>
              </a:rPr>
              <a:t>operator[]</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size_t</a:t>
            </a: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i</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 </a:t>
            </a:r>
            <a:r>
              <a:rPr lang="en-US" altLang="zh-CN" sz="1200" b="0" dirty="0">
                <a:solidFill>
                  <a:srgbClr val="CF222E"/>
                </a:solidFill>
                <a:effectLst/>
                <a:latin typeface="Consolas" panose="020B0609020204030204" pitchFamily="49" charset="0"/>
              </a:rPr>
              <a:t>return</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vec</a:t>
            </a:r>
            <a:r>
              <a:rPr lang="en-US" altLang="zh-CN" sz="1200" b="0" dirty="0">
                <a:solidFill>
                  <a:srgbClr val="1F2328"/>
                </a:solidFill>
                <a:effectLst/>
                <a:latin typeface="Consolas" panose="020B0609020204030204" pitchFamily="49" charset="0"/>
              </a:rPr>
              <a:t>[</a:t>
            </a:r>
            <a:r>
              <a:rPr lang="en-US" altLang="zh-CN" sz="1200" b="0" dirty="0" err="1">
                <a:solidFill>
                  <a:srgbClr val="953800"/>
                </a:solidFill>
                <a:effectLst/>
                <a:latin typeface="Consolas" panose="020B0609020204030204" pitchFamily="49" charset="0"/>
              </a:rPr>
              <a:t>i</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a:t>
            </a:r>
            <a:r>
              <a:rPr lang="en-US" altLang="zh-CN" sz="1200" b="0" dirty="0">
                <a:solidFill>
                  <a:srgbClr val="1F2328"/>
                </a:solidFill>
                <a:effectLst/>
                <a:latin typeface="Consolas" panose="020B0609020204030204" pitchFamily="49" charset="0"/>
              </a:rPr>
              <a:t> scalar; }</a:t>
            </a:r>
            <a:br>
              <a:rPr lang="en-US" altLang="zh-CN" sz="1200" b="0" dirty="0">
                <a:solidFill>
                  <a:srgbClr val="1F2328"/>
                </a:solidFill>
                <a:effectLst/>
                <a:latin typeface="Consolas" panose="020B0609020204030204" pitchFamily="49" charset="0"/>
              </a:rPr>
            </a:br>
            <a:r>
              <a:rPr lang="en-US" altLang="zh-CN" sz="1200" b="0" dirty="0">
                <a:solidFill>
                  <a:srgbClr val="1F2328"/>
                </a:solidFill>
                <a:effectLst/>
                <a:latin typeface="Consolas" panose="020B0609020204030204" pitchFamily="49" charset="0"/>
              </a:rPr>
              <a:t>    </a:t>
            </a:r>
            <a:r>
              <a:rPr lang="en-US" altLang="zh-CN" sz="1200" b="0" dirty="0" err="1">
                <a:solidFill>
                  <a:srgbClr val="953800"/>
                </a:solidFill>
                <a:effectLst/>
                <a:latin typeface="Consolas" panose="020B0609020204030204" pitchFamily="49" charset="0"/>
              </a:rPr>
              <a:t>size_t</a:t>
            </a:r>
            <a:r>
              <a:rPr lang="en-US" altLang="zh-CN" sz="1200" b="0" dirty="0">
                <a:solidFill>
                  <a:srgbClr val="1F2328"/>
                </a:solidFill>
                <a:effectLst/>
                <a:latin typeface="Consolas" panose="020B0609020204030204" pitchFamily="49" charset="0"/>
              </a:rPr>
              <a:t> </a:t>
            </a:r>
            <a:r>
              <a:rPr lang="en-US" altLang="zh-CN" sz="1200" b="0" dirty="0">
                <a:solidFill>
                  <a:srgbClr val="8250DF"/>
                </a:solidFill>
                <a:effectLst/>
                <a:latin typeface="Consolas" panose="020B0609020204030204" pitchFamily="49" charset="0"/>
              </a:rPr>
              <a:t>size</a:t>
            </a:r>
            <a:r>
              <a:rPr lang="en-US" altLang="zh-CN" sz="1200" b="0" dirty="0">
                <a:solidFill>
                  <a:srgbClr val="1F2328"/>
                </a:solidFill>
                <a:effectLst/>
                <a:latin typeface="Consolas" panose="020B0609020204030204" pitchFamily="49" charset="0"/>
              </a:rPr>
              <a:t>() </a:t>
            </a:r>
            <a:r>
              <a:rPr lang="en-US" altLang="zh-CN" sz="1200" b="0" dirty="0">
                <a:solidFill>
                  <a:srgbClr val="CF222E"/>
                </a:solidFill>
                <a:effectLst/>
                <a:latin typeface="Consolas" panose="020B0609020204030204" pitchFamily="49" charset="0"/>
              </a:rPr>
              <a:t>const</a:t>
            </a:r>
            <a:r>
              <a:rPr lang="en-US" altLang="zh-CN" sz="1200" b="0" dirty="0">
                <a:solidFill>
                  <a:srgbClr val="1F2328"/>
                </a:solidFill>
                <a:effectLst/>
                <a:latin typeface="Consolas" panose="020B0609020204030204" pitchFamily="49" charset="0"/>
              </a:rPr>
              <a:t> { </a:t>
            </a:r>
            <a:r>
              <a:rPr lang="en-US" altLang="zh-CN" sz="1200" b="0" dirty="0">
                <a:solidFill>
                  <a:srgbClr val="CF222E"/>
                </a:solidFill>
                <a:effectLst/>
                <a:latin typeface="Consolas" panose="020B0609020204030204" pitchFamily="49" charset="0"/>
              </a:rPr>
              <a:t>return</a:t>
            </a:r>
            <a:r>
              <a:rPr lang="en-US" altLang="zh-CN" sz="1200" b="0" dirty="0">
                <a:solidFill>
                  <a:srgbClr val="1F2328"/>
                </a:solidFill>
                <a:effectLst/>
                <a:latin typeface="Consolas" panose="020B0609020204030204" pitchFamily="49" charset="0"/>
              </a:rPr>
              <a:t> </a:t>
            </a:r>
            <a:r>
              <a:rPr lang="en-US" altLang="zh-CN" sz="1200" b="0" dirty="0" err="1">
                <a:solidFill>
                  <a:srgbClr val="1F2328"/>
                </a:solidFill>
                <a:effectLst/>
                <a:latin typeface="Consolas" panose="020B0609020204030204" pitchFamily="49" charset="0"/>
              </a:rPr>
              <a:t>vec.</a:t>
            </a:r>
            <a:r>
              <a:rPr lang="en-US" altLang="zh-CN" sz="1200" b="0" dirty="0" err="1">
                <a:solidFill>
                  <a:srgbClr val="8250DF"/>
                </a:solidFill>
                <a:effectLst/>
                <a:latin typeface="Consolas" panose="020B0609020204030204" pitchFamily="49" charset="0"/>
              </a:rPr>
              <a:t>size</a:t>
            </a:r>
            <a:r>
              <a:rPr lang="en-US" altLang="zh-CN" sz="1200" b="0" dirty="0">
                <a:solidFill>
                  <a:srgbClr val="1F2328"/>
                </a:solidFill>
                <a:effectLst/>
                <a:latin typeface="Consolas" panose="020B0609020204030204" pitchFamily="49" charset="0"/>
              </a:rPr>
              <a:t>(); }</a:t>
            </a:r>
          </a:p>
          <a:p>
            <a:r>
              <a:rPr lang="en-US" altLang="zh-CN" sz="1200" b="0" dirty="0">
                <a:solidFill>
                  <a:srgbClr val="1F2328"/>
                </a:solidFill>
                <a:effectLst/>
                <a:latin typeface="Consolas" panose="020B0609020204030204" pitchFamily="49" charset="0"/>
              </a:rPr>
              <a:t>};</a:t>
            </a:r>
          </a:p>
        </p:txBody>
      </p:sp>
    </p:spTree>
    <p:extLst>
      <p:ext uri="{BB962C8B-B14F-4D97-AF65-F5344CB8AC3E}">
        <p14:creationId xmlns:p14="http://schemas.microsoft.com/office/powerpoint/2010/main" val="33633230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EFAE2AEC-0F86-6926-5E6E-5C856322AEA7}"/>
              </a:ext>
            </a:extLst>
          </p:cNvPr>
          <p:cNvSpPr txBox="1"/>
          <p:nvPr/>
        </p:nvSpPr>
        <p:spPr>
          <a:xfrm>
            <a:off x="1034034" y="1857241"/>
            <a:ext cx="9523325" cy="3754874"/>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template</a:t>
            </a:r>
            <a:r>
              <a:rPr lang="en-US" altLang="zh-CN" sz="1400" b="0" dirty="0">
                <a:solidFill>
                  <a:srgbClr val="1F2328"/>
                </a:solidFill>
                <a:effectLst/>
                <a:latin typeface="Consolas" panose="020B0609020204030204" pitchFamily="49" charset="0"/>
              </a:rPr>
              <a:t> &lt;</a:t>
            </a:r>
            <a:r>
              <a:rPr lang="en-US" altLang="zh-CN" sz="1400" b="0" dirty="0" err="1">
                <a:solidFill>
                  <a:srgbClr val="CF222E"/>
                </a:solidFill>
                <a:effectLst/>
                <a:latin typeface="Consolas" panose="020B0609020204030204" pitchFamily="49" charset="0"/>
              </a:rPr>
              <a:t>typename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LHS</a:t>
            </a:r>
            <a:r>
              <a:rPr lang="en-US" altLang="zh-CN" sz="1400" b="0" dirty="0">
                <a:solidFill>
                  <a:srgbClr val="1F2328"/>
                </a:solidFill>
                <a:effectLst/>
                <a:latin typeface="Consolas" panose="020B0609020204030204" pitchFamily="49" charset="0"/>
              </a:rPr>
              <a:t>, </a:t>
            </a:r>
            <a:r>
              <a:rPr lang="en-US" altLang="zh-CN" sz="1400" b="0" dirty="0" err="1">
                <a:solidFill>
                  <a:srgbClr val="CF222E"/>
                </a:solidFill>
                <a:effectLst/>
                <a:latin typeface="Consolas" panose="020B0609020204030204" pitchFamily="49" charset="0"/>
              </a:rPr>
              <a:t>typename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RHS</a:t>
            </a:r>
            <a:r>
              <a:rPr lang="en-US" altLang="zh-CN" sz="1400" b="0" dirty="0">
                <a:solidFill>
                  <a:srgbClr val="1F2328"/>
                </a:solidFill>
                <a:effectLst/>
                <a:latin typeface="Consolas" panose="020B0609020204030204" pitchFamily="49" charset="0"/>
              </a:rPr>
              <a:t>&gt;</a:t>
            </a:r>
          </a:p>
          <a:p>
            <a:r>
              <a:rPr lang="en-US" altLang="zh-CN" sz="1400" b="0" dirty="0" err="1">
                <a:solidFill>
                  <a:srgbClr val="953800"/>
                </a:solidFill>
                <a:effectLst/>
                <a:latin typeface="Consolas" panose="020B0609020204030204" pitchFamily="49" charset="0"/>
              </a:rPr>
              <a:t>BinaryExpression</a:t>
            </a:r>
            <a:r>
              <a:rPr lang="en-US" altLang="zh-CN" sz="1400" b="0" dirty="0">
                <a:solidFill>
                  <a:srgbClr val="1F2328"/>
                </a:solidFill>
                <a:effectLst/>
                <a:latin typeface="Consolas" panose="020B0609020204030204" pitchFamily="49" charset="0"/>
              </a:rPr>
              <a:t>&lt;</a:t>
            </a:r>
            <a:r>
              <a:rPr lang="en-US" altLang="zh-CN" sz="1400" b="0" dirty="0">
                <a:solidFill>
                  <a:srgbClr val="953800"/>
                </a:solidFill>
                <a:effectLst/>
                <a:latin typeface="Consolas" panose="020B0609020204030204" pitchFamily="49" charset="0"/>
              </a:rPr>
              <a:t>LHS</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RHS</a:t>
            </a:r>
            <a:r>
              <a:rPr lang="en-US" altLang="zh-CN" sz="1400" b="0" dirty="0">
                <a:solidFill>
                  <a:srgbClr val="1F2328"/>
                </a:solidFill>
                <a:effectLst/>
                <a:latin typeface="Consolas" panose="020B0609020204030204" pitchFamily="49" charset="0"/>
              </a:rPr>
              <a:t>&gt; </a:t>
            </a:r>
            <a:r>
              <a:rPr lang="en-US" altLang="zh-CN" sz="1400" b="0" dirty="0">
                <a:solidFill>
                  <a:srgbClr val="8250DF"/>
                </a:solidFill>
                <a:effectLst/>
                <a:latin typeface="Consolas" panose="020B0609020204030204" pitchFamily="49" charset="0"/>
              </a:rPr>
              <a:t>operator+</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LHS</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lhs</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RHS</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rhs</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BinaryExpression</a:t>
            </a:r>
            <a:r>
              <a:rPr lang="en-US" altLang="zh-CN" sz="1400" b="0" dirty="0">
                <a:solidFill>
                  <a:srgbClr val="1F2328"/>
                </a:solidFill>
                <a:effectLst/>
                <a:latin typeface="Consolas" panose="020B0609020204030204" pitchFamily="49" charset="0"/>
              </a:rPr>
              <a:t>&lt;</a:t>
            </a:r>
            <a:r>
              <a:rPr lang="en-US" altLang="zh-CN" sz="1400" b="0" dirty="0">
                <a:solidFill>
                  <a:srgbClr val="953800"/>
                </a:solidFill>
                <a:effectLst/>
                <a:latin typeface="Consolas" panose="020B0609020204030204" pitchFamily="49" charset="0"/>
              </a:rPr>
              <a:t>LHS</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RHS</a:t>
            </a:r>
            <a:r>
              <a:rPr lang="en-US" altLang="zh-CN" sz="1400" b="0" dirty="0">
                <a:solidFill>
                  <a:srgbClr val="1F2328"/>
                </a:solidFill>
                <a:effectLst/>
                <a:latin typeface="Consolas" panose="020B0609020204030204" pitchFamily="49" charset="0"/>
              </a:rPr>
              <a:t>&gt;(</a:t>
            </a:r>
            <a:r>
              <a:rPr lang="en-US" altLang="zh-CN" sz="1400" b="0" dirty="0" err="1">
                <a:solidFill>
                  <a:srgbClr val="953800"/>
                </a:solidFill>
                <a:effectLst/>
                <a:latin typeface="Consolas" panose="020B0609020204030204" pitchFamily="49" charset="0"/>
              </a:rPr>
              <a:t>lhs</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rhs</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br>
              <a:rPr lang="en-US" altLang="zh-CN" sz="1400" b="0" dirty="0">
                <a:solidFill>
                  <a:srgbClr val="1F2328"/>
                </a:solidFill>
                <a:effectLst/>
                <a:latin typeface="Consolas" panose="020B0609020204030204" pitchFamily="49" charset="0"/>
              </a:rPr>
            </a:br>
            <a:r>
              <a:rPr lang="en-US" altLang="zh-CN" sz="1400" b="0" dirty="0">
                <a:solidFill>
                  <a:srgbClr val="CF222E"/>
                </a:solidFill>
                <a:effectLst/>
                <a:latin typeface="Consolas" panose="020B0609020204030204" pitchFamily="49" charset="0"/>
              </a:rPr>
              <a:t>template</a:t>
            </a:r>
            <a:r>
              <a:rPr lang="en-US" altLang="zh-CN" sz="1400" b="0" dirty="0">
                <a:solidFill>
                  <a:srgbClr val="1F2328"/>
                </a:solidFill>
                <a:effectLst/>
                <a:latin typeface="Consolas" panose="020B0609020204030204" pitchFamily="49" charset="0"/>
              </a:rPr>
              <a:t> &lt;</a:t>
            </a:r>
            <a:r>
              <a:rPr lang="en-US" altLang="zh-CN" sz="1400" b="0" dirty="0" err="1">
                <a:solidFill>
                  <a:srgbClr val="CF222E"/>
                </a:solidFill>
                <a:effectLst/>
                <a:latin typeface="Consolas" panose="020B0609020204030204" pitchFamily="49" charset="0"/>
              </a:rPr>
              <a:t>typename</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VecType</a:t>
            </a:r>
            <a:r>
              <a:rPr lang="en-US" altLang="zh-CN" sz="1400" b="0" dirty="0">
                <a:solidFill>
                  <a:srgbClr val="1F2328"/>
                </a:solidFill>
                <a:effectLst/>
                <a:latin typeface="Consolas" panose="020B0609020204030204" pitchFamily="49" charset="0"/>
              </a:rPr>
              <a:t>&gt;</a:t>
            </a:r>
          </a:p>
          <a:p>
            <a:r>
              <a:rPr lang="en-US" altLang="zh-CN" sz="1400" b="0" dirty="0" err="1">
                <a:solidFill>
                  <a:srgbClr val="953800"/>
                </a:solidFill>
                <a:effectLst/>
                <a:latin typeface="Consolas" panose="020B0609020204030204" pitchFamily="49" charset="0"/>
              </a:rPr>
              <a:t>ScalarMult</a:t>
            </a:r>
            <a:r>
              <a:rPr lang="en-US" altLang="zh-CN" sz="1400" b="0" dirty="0">
                <a:solidFill>
                  <a:srgbClr val="1F2328"/>
                </a:solidFill>
                <a:effectLst/>
                <a:latin typeface="Consolas" panose="020B0609020204030204" pitchFamily="49" charset="0"/>
              </a:rPr>
              <a:t>&lt;</a:t>
            </a:r>
            <a:r>
              <a:rPr lang="en-US" altLang="zh-CN" sz="1400" b="0" dirty="0" err="1">
                <a:solidFill>
                  <a:srgbClr val="953800"/>
                </a:solidFill>
                <a:effectLst/>
                <a:latin typeface="Consolas" panose="020B0609020204030204" pitchFamily="49" charset="0"/>
              </a:rPr>
              <a:t>VecType</a:t>
            </a:r>
            <a:r>
              <a:rPr lang="en-US" altLang="zh-CN" sz="1400" b="0" dirty="0">
                <a:solidFill>
                  <a:srgbClr val="1F2328"/>
                </a:solidFill>
                <a:effectLst/>
                <a:latin typeface="Consolas" panose="020B0609020204030204" pitchFamily="49" charset="0"/>
              </a:rPr>
              <a:t>&gt; </a:t>
            </a:r>
            <a:r>
              <a:rPr lang="en-US" altLang="zh-CN" sz="1400" b="0" dirty="0">
                <a:solidFill>
                  <a:srgbClr val="8250DF"/>
                </a:solidFill>
                <a:effectLst/>
                <a:latin typeface="Consolas" panose="020B0609020204030204" pitchFamily="49" charset="0"/>
              </a:rPr>
              <a:t>operator*</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scalar</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VecType</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ScalarMult</a:t>
            </a:r>
            <a:r>
              <a:rPr lang="en-US" altLang="zh-CN" sz="1400" b="0" dirty="0">
                <a:solidFill>
                  <a:srgbClr val="1F2328"/>
                </a:solidFill>
                <a:effectLst/>
                <a:latin typeface="Consolas" panose="020B0609020204030204" pitchFamily="49" charset="0"/>
              </a:rPr>
              <a:t>&lt;</a:t>
            </a:r>
            <a:r>
              <a:rPr lang="en-US" altLang="zh-CN" sz="1400" b="0" dirty="0" err="1">
                <a:solidFill>
                  <a:srgbClr val="953800"/>
                </a:solidFill>
                <a:effectLst/>
                <a:latin typeface="Consolas" panose="020B0609020204030204" pitchFamily="49" charset="0"/>
              </a:rPr>
              <a:t>VecType</a:t>
            </a:r>
            <a:r>
              <a:rPr lang="en-US" altLang="zh-CN" sz="1400" b="0" dirty="0">
                <a:solidFill>
                  <a:srgbClr val="1F2328"/>
                </a:solidFill>
                <a:effectLst/>
                <a:latin typeface="Consolas" panose="020B0609020204030204" pitchFamily="49" charset="0"/>
              </a:rPr>
              <a:t>&gt;(</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scalar</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br>
              <a:rPr lang="en-US" altLang="zh-CN" sz="1400" b="0" dirty="0">
                <a:solidFill>
                  <a:srgbClr val="1F2328"/>
                </a:solidFill>
                <a:effectLst/>
                <a:latin typeface="Consolas" panose="020B0609020204030204" pitchFamily="49" charset="0"/>
              </a:rPr>
            </a:br>
            <a:r>
              <a:rPr lang="en-US" altLang="zh-CN" sz="1400" b="0" dirty="0">
                <a:solidFill>
                  <a:srgbClr val="CF222E"/>
                </a:solidFill>
                <a:effectLst/>
                <a:latin typeface="Consolas" panose="020B0609020204030204" pitchFamily="49" charset="0"/>
              </a:rPr>
              <a:t>template</a:t>
            </a:r>
            <a:r>
              <a:rPr lang="en-US" altLang="zh-CN" sz="1400" b="0" dirty="0">
                <a:solidFill>
                  <a:srgbClr val="1F2328"/>
                </a:solidFill>
                <a:effectLst/>
                <a:latin typeface="Consolas" panose="020B0609020204030204" pitchFamily="49" charset="0"/>
              </a:rPr>
              <a:t> &lt;</a:t>
            </a:r>
            <a:r>
              <a:rPr lang="en-US" altLang="zh-CN" sz="1400" b="0" dirty="0" err="1">
                <a:solidFill>
                  <a:srgbClr val="CF222E"/>
                </a:solidFill>
                <a:effectLst/>
                <a:latin typeface="Consolas" panose="020B0609020204030204" pitchFamily="49" charset="0"/>
              </a:rPr>
              <a:t>typename</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VecType</a:t>
            </a:r>
            <a:r>
              <a:rPr lang="en-US" altLang="zh-CN" sz="1400" b="0" dirty="0">
                <a:solidFill>
                  <a:srgbClr val="1F2328"/>
                </a:solidFill>
                <a:effectLst/>
                <a:latin typeface="Consolas" panose="020B0609020204030204" pitchFamily="49" charset="0"/>
              </a:rPr>
              <a:t>&gt;</a:t>
            </a:r>
          </a:p>
          <a:p>
            <a:r>
              <a:rPr lang="en-US" altLang="zh-CN" sz="1400" b="0" dirty="0" err="1">
                <a:solidFill>
                  <a:srgbClr val="953800"/>
                </a:solidFill>
                <a:effectLst/>
                <a:latin typeface="Consolas" panose="020B0609020204030204" pitchFamily="49" charset="0"/>
              </a:rPr>
              <a:t>ScalarMult</a:t>
            </a:r>
            <a:r>
              <a:rPr lang="en-US" altLang="zh-CN" sz="1400" b="0" dirty="0">
                <a:solidFill>
                  <a:srgbClr val="1F2328"/>
                </a:solidFill>
                <a:effectLst/>
                <a:latin typeface="Consolas" panose="020B0609020204030204" pitchFamily="49" charset="0"/>
              </a:rPr>
              <a:t>&lt;</a:t>
            </a:r>
            <a:r>
              <a:rPr lang="en-US" altLang="zh-CN" sz="1400" b="0" dirty="0" err="1">
                <a:solidFill>
                  <a:srgbClr val="953800"/>
                </a:solidFill>
                <a:effectLst/>
                <a:latin typeface="Consolas" panose="020B0609020204030204" pitchFamily="49" charset="0"/>
              </a:rPr>
              <a:t>VecType</a:t>
            </a:r>
            <a:r>
              <a:rPr lang="en-US" altLang="zh-CN" sz="1400" b="0" dirty="0">
                <a:solidFill>
                  <a:srgbClr val="1F2328"/>
                </a:solidFill>
                <a:effectLst/>
                <a:latin typeface="Consolas" panose="020B0609020204030204" pitchFamily="49" charset="0"/>
              </a:rPr>
              <a:t>&gt; </a:t>
            </a:r>
            <a:r>
              <a:rPr lang="en-US" altLang="zh-CN" sz="1400" b="0" dirty="0">
                <a:solidFill>
                  <a:srgbClr val="8250DF"/>
                </a:solidFill>
                <a:effectLst/>
                <a:latin typeface="Consolas" panose="020B0609020204030204" pitchFamily="49" charset="0"/>
              </a:rPr>
              <a:t>operator*</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VecType</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scalar</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ScalarMult</a:t>
            </a:r>
            <a:r>
              <a:rPr lang="en-US" altLang="zh-CN" sz="1400" b="0" dirty="0">
                <a:solidFill>
                  <a:srgbClr val="1F2328"/>
                </a:solidFill>
                <a:effectLst/>
                <a:latin typeface="Consolas" panose="020B0609020204030204" pitchFamily="49" charset="0"/>
              </a:rPr>
              <a:t>&lt;</a:t>
            </a:r>
            <a:r>
              <a:rPr lang="en-US" altLang="zh-CN" sz="1400" b="0" dirty="0" err="1">
                <a:solidFill>
                  <a:srgbClr val="953800"/>
                </a:solidFill>
                <a:effectLst/>
                <a:latin typeface="Consolas" panose="020B0609020204030204" pitchFamily="49" charset="0"/>
              </a:rPr>
              <a:t>VecType</a:t>
            </a:r>
            <a:r>
              <a:rPr lang="en-US" altLang="zh-CN" sz="1400" b="0" dirty="0">
                <a:solidFill>
                  <a:srgbClr val="1F2328"/>
                </a:solidFill>
                <a:effectLst/>
                <a:latin typeface="Consolas" panose="020B0609020204030204" pitchFamily="49" charset="0"/>
              </a:rPr>
              <a:t>&gt;(</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scalar</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p:txBody>
      </p:sp>
      <p:sp>
        <p:nvSpPr>
          <p:cNvPr id="4" name="文本框 3">
            <a:extLst>
              <a:ext uri="{FF2B5EF4-FFF2-40B4-BE49-F238E27FC236}">
                <a16:creationId xmlns:a16="http://schemas.microsoft.com/office/drawing/2014/main" id="{83580CE0-24C7-EDC5-1170-BDBC71609372}"/>
              </a:ext>
            </a:extLst>
          </p:cNvPr>
          <p:cNvSpPr txBox="1"/>
          <p:nvPr/>
        </p:nvSpPr>
        <p:spPr>
          <a:xfrm>
            <a:off x="7364855" y="2562329"/>
            <a:ext cx="4406976"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重载运算符，但只返回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expression</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572290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25B1120-1B25-9901-4FDB-5B68A0ED63B8}"/>
              </a:ext>
            </a:extLst>
          </p:cNvPr>
          <p:cNvSpPr txBox="1"/>
          <p:nvPr/>
        </p:nvSpPr>
        <p:spPr>
          <a:xfrm>
            <a:off x="1008625" y="1207931"/>
            <a:ext cx="6497493" cy="4832092"/>
          </a:xfrm>
          <a:prstGeom prst="rect">
            <a:avLst/>
          </a:prstGeom>
          <a:noFill/>
        </p:spPr>
        <p:txBody>
          <a:bodyPr wrap="square">
            <a:spAutoFit/>
          </a:bodyPr>
          <a:lstStyle/>
          <a:p>
            <a:r>
              <a:rPr lang="en-US" altLang="zh-CN" sz="1400" b="0" dirty="0">
                <a:solidFill>
                  <a:srgbClr val="6E7781"/>
                </a:solidFill>
                <a:effectLst/>
                <a:latin typeface="Consolas" panose="020B0609020204030204" pitchFamily="49" charset="0"/>
              </a:rPr>
              <a:t>// A Vector wrapper for expression templates</a:t>
            </a:r>
            <a:endParaRPr lang="en-US" altLang="zh-CN" sz="1400" b="0" dirty="0">
              <a:solidFill>
                <a:srgbClr val="1F2328"/>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class</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ETVector</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a:t>
            </a:r>
          </a:p>
          <a:p>
            <a:r>
              <a:rPr lang="en-US" altLang="zh-CN" sz="1400" b="0" dirty="0">
                <a:solidFill>
                  <a:srgbClr val="CF222E"/>
                </a:solidFill>
                <a:effectLst/>
                <a:latin typeface="Consolas" panose="020B0609020204030204" pitchFamily="49" charset="0"/>
              </a:rPr>
              <a:t>public:</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std</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vector</a:t>
            </a:r>
            <a:r>
              <a:rPr lang="en-US" altLang="zh-CN" sz="1400" b="0" dirty="0">
                <a:solidFill>
                  <a:srgbClr val="CF222E"/>
                </a:solidFill>
                <a:effectLst/>
                <a:latin typeface="Consolas" panose="020B0609020204030204" pitchFamily="49" charset="0"/>
              </a:rPr>
              <a:t>&lt;double&gt;</a:t>
            </a:r>
            <a:r>
              <a:rPr lang="en-US" altLang="zh-CN" sz="1400" b="0" dirty="0">
                <a:solidFill>
                  <a:srgbClr val="1F2328"/>
                </a:solidFill>
                <a:effectLst/>
                <a:latin typeface="Consolas" panose="020B0609020204030204" pitchFamily="49" charset="0"/>
              </a:rPr>
              <a:t> data;</a:t>
            </a:r>
          </a:p>
          <a:p>
            <a:br>
              <a:rPr lang="en-US" altLang="zh-CN" sz="1400" b="0" dirty="0">
                <a:solidFill>
                  <a:srgbClr val="1F2328"/>
                </a:solidFill>
                <a:effectLst/>
                <a:latin typeface="Consolas" panose="020B0609020204030204" pitchFamily="49" charset="0"/>
              </a:rPr>
            </a:b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ETVector</a:t>
            </a:r>
            <a:r>
              <a:rPr lang="en-US" altLang="zh-CN" sz="1400" b="0" dirty="0">
                <a:solidFill>
                  <a:srgbClr val="1F2328"/>
                </a:solidFill>
                <a:effectLst/>
                <a:latin typeface="Consolas" panose="020B0609020204030204" pitchFamily="49" charset="0"/>
              </a:rPr>
              <a:t>(</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size</a:t>
            </a:r>
            <a:r>
              <a:rPr lang="en-US" altLang="zh-CN" sz="1400" b="0" dirty="0">
                <a:solidFill>
                  <a:srgbClr val="1F2328"/>
                </a:solidFill>
                <a:effectLst/>
                <a:latin typeface="Consolas" panose="020B0609020204030204" pitchFamily="49" charset="0"/>
              </a:rPr>
              <a:t>) : data(</a:t>
            </a:r>
            <a:r>
              <a:rPr lang="en-US" altLang="zh-CN" sz="1400" b="0" dirty="0">
                <a:solidFill>
                  <a:srgbClr val="953800"/>
                </a:solidFill>
                <a:effectLst/>
                <a:latin typeface="Consolas" panose="020B0609020204030204" pitchFamily="49" charset="0"/>
              </a:rPr>
              <a:t>size</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ETVector</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std</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vector</a:t>
            </a:r>
            <a:r>
              <a:rPr lang="en-US" altLang="zh-CN" sz="1400" b="0" dirty="0">
                <a:solidFill>
                  <a:srgbClr val="1F2328"/>
                </a:solidFill>
                <a:effectLst/>
                <a:latin typeface="Consolas" panose="020B0609020204030204" pitchFamily="49" charset="0"/>
              </a:rPr>
              <a:t>&lt;</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&gt;</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 : data(</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 {}</a:t>
            </a:r>
          </a:p>
          <a:p>
            <a:br>
              <a:rPr lang="en-US" altLang="zh-CN" sz="1400" b="0" dirty="0">
                <a:solidFill>
                  <a:srgbClr val="1F2328"/>
                </a:solidFill>
                <a:effectLst/>
                <a:latin typeface="Consolas" panose="020B0609020204030204" pitchFamily="49" charset="0"/>
              </a:rPr>
            </a:b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template</a:t>
            </a:r>
            <a:r>
              <a:rPr lang="en-US" altLang="zh-CN" sz="1400" b="0" dirty="0">
                <a:solidFill>
                  <a:srgbClr val="1F2328"/>
                </a:solidFill>
                <a:effectLst/>
                <a:latin typeface="Consolas" panose="020B0609020204030204" pitchFamily="49" charset="0"/>
              </a:rPr>
              <a:t> &lt;</a:t>
            </a:r>
            <a:r>
              <a:rPr lang="en-US" altLang="zh-CN" sz="1400" b="0" dirty="0" err="1">
                <a:solidFill>
                  <a:srgbClr val="CF222E"/>
                </a:solidFill>
                <a:effectLst/>
                <a:latin typeface="Consolas" panose="020B0609020204030204" pitchFamily="49" charset="0"/>
              </a:rPr>
              <a:t>typename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Expression</a:t>
            </a:r>
            <a:r>
              <a:rPr lang="en-US" altLang="zh-CN" sz="1400" b="0" dirty="0">
                <a:solidFill>
                  <a:srgbClr val="1F2328"/>
                </a:solidFill>
                <a:effectLst/>
                <a:latin typeface="Consolas" panose="020B0609020204030204" pitchFamily="49" charset="0"/>
              </a:rPr>
              <a:t>&gt;</a:t>
            </a:r>
          </a:p>
          <a:p>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ETVector</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operator=</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Expression</a:t>
            </a:r>
            <a:r>
              <a:rPr lang="en-US" altLang="zh-CN" sz="1400" b="0" dirty="0">
                <a:solidFill>
                  <a:srgbClr val="CF222E"/>
                </a:solidFill>
                <a:effectLst/>
                <a:latin typeface="Consolas" panose="020B0609020204030204" pitchFamily="49" charset="0"/>
              </a:rPr>
              <a:t>&amp;</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expr</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0</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data.</a:t>
            </a:r>
            <a:r>
              <a:rPr lang="en-US" altLang="zh-CN" sz="1400" b="0" dirty="0" err="1">
                <a:solidFill>
                  <a:srgbClr val="8250DF"/>
                </a:solidFill>
                <a:effectLst/>
                <a:latin typeface="Consolas" panose="020B0609020204030204" pitchFamily="49" charset="0"/>
              </a:rPr>
              <a:t>size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data</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expr</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0550AE"/>
                </a:solidFill>
                <a:effectLst/>
                <a:latin typeface="Consolas" panose="020B0609020204030204" pitchFamily="49" charset="0"/>
              </a:rPr>
              <a:t>this</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br>
              <a:rPr lang="en-US" altLang="zh-CN" sz="1400" b="0" dirty="0">
                <a:solidFill>
                  <a:srgbClr val="1F2328"/>
                </a:solidFill>
                <a:effectLst/>
                <a:latin typeface="Consolas" panose="020B0609020204030204" pitchFamily="49" charset="0"/>
              </a:rPr>
            </a:b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operator[]</a:t>
            </a:r>
            <a:r>
              <a:rPr lang="en-US" altLang="zh-CN" sz="1400" b="0" dirty="0">
                <a:solidFill>
                  <a:srgbClr val="1F2328"/>
                </a:solidFill>
                <a:effectLst/>
                <a:latin typeface="Consolas" panose="020B0609020204030204" pitchFamily="49" charset="0"/>
              </a:rPr>
              <a:t>(</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data</a:t>
            </a:r>
            <a:r>
              <a:rPr lang="en-US" altLang="zh-CN" sz="1400" b="0" dirty="0">
                <a:solidFill>
                  <a:srgbClr val="8250DF"/>
                </a:solidFill>
                <a:effectLst/>
                <a:latin typeface="Consolas" panose="020B0609020204030204" pitchFamily="49" charset="0"/>
              </a:rPr>
              <a:t>[</a:t>
            </a:r>
            <a:r>
              <a:rPr lang="en-US" altLang="zh-CN" sz="1400" b="0" dirty="0" err="1">
                <a:solidFill>
                  <a:srgbClr val="953800"/>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size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data.</a:t>
            </a:r>
            <a:r>
              <a:rPr lang="en-US" altLang="zh-CN" sz="1400" b="0" dirty="0" err="1">
                <a:solidFill>
                  <a:srgbClr val="8250DF"/>
                </a:solidFill>
                <a:effectLst/>
                <a:latin typeface="Consolas" panose="020B0609020204030204" pitchFamily="49" charset="0"/>
              </a:rPr>
              <a:t>size</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a:t>
            </a:r>
          </a:p>
        </p:txBody>
      </p:sp>
      <p:sp>
        <p:nvSpPr>
          <p:cNvPr id="7" name="文本框 6">
            <a:extLst>
              <a:ext uri="{FF2B5EF4-FFF2-40B4-BE49-F238E27FC236}">
                <a16:creationId xmlns:a16="http://schemas.microsoft.com/office/drawing/2014/main" id="{931487BE-3119-EF3E-5D66-F5DD8E33B040}"/>
              </a:ext>
            </a:extLst>
          </p:cNvPr>
          <p:cNvSpPr txBox="1"/>
          <p:nvPr/>
        </p:nvSpPr>
        <p:spPr>
          <a:xfrm>
            <a:off x="7166142" y="3334568"/>
            <a:ext cx="3385863"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整体的计算发生在</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操作</a:t>
            </a:r>
          </a:p>
        </p:txBody>
      </p:sp>
    </p:spTree>
    <p:extLst>
      <p:ext uri="{BB962C8B-B14F-4D97-AF65-F5344CB8AC3E}">
        <p14:creationId xmlns:p14="http://schemas.microsoft.com/office/powerpoint/2010/main" val="4982033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E2C817DE-D558-7976-8FDF-8454ED753F00}"/>
              </a:ext>
            </a:extLst>
          </p:cNvPr>
          <p:cNvSpPr/>
          <p:nvPr/>
        </p:nvSpPr>
        <p:spPr>
          <a:xfrm>
            <a:off x="3889727" y="6381499"/>
            <a:ext cx="4384021"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Polymorphism in Quantum Chemistry Package</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166BFC18-088E-C53C-8CBC-E9FBED0FE146}"/>
              </a:ext>
            </a:extLst>
          </p:cNvPr>
          <p:cNvGrpSpPr/>
          <p:nvPr/>
        </p:nvGrpSpPr>
        <p:grpSpPr>
          <a:xfrm>
            <a:off x="3306563" y="1664577"/>
            <a:ext cx="5313602" cy="4140202"/>
            <a:chOff x="4360663" y="1741885"/>
            <a:chExt cx="5313602" cy="4140202"/>
          </a:xfrm>
        </p:grpSpPr>
        <p:grpSp>
          <p:nvGrpSpPr>
            <p:cNvPr id="41" name="组合 40">
              <a:extLst>
                <a:ext uri="{FF2B5EF4-FFF2-40B4-BE49-F238E27FC236}">
                  <a16:creationId xmlns:a16="http://schemas.microsoft.com/office/drawing/2014/main" id="{05998162-AE1B-6FDA-217B-1A053286B483}"/>
                </a:ext>
              </a:extLst>
            </p:cNvPr>
            <p:cNvGrpSpPr>
              <a:grpSpLocks noChangeAspect="1"/>
            </p:cNvGrpSpPr>
            <p:nvPr/>
          </p:nvGrpSpPr>
          <p:grpSpPr>
            <a:xfrm>
              <a:off x="4994100" y="2805489"/>
              <a:ext cx="4680165" cy="3076598"/>
              <a:chOff x="2298524" y="1624389"/>
              <a:chExt cx="6926030" cy="4552961"/>
            </a:xfrm>
          </p:grpSpPr>
          <p:grpSp>
            <p:nvGrpSpPr>
              <p:cNvPr id="28" name="组合 27">
                <a:extLst>
                  <a:ext uri="{FF2B5EF4-FFF2-40B4-BE49-F238E27FC236}">
                    <a16:creationId xmlns:a16="http://schemas.microsoft.com/office/drawing/2014/main" id="{E6AE5FA9-1D47-DCEC-C98C-2C5C40C0C72D}"/>
                  </a:ext>
                </a:extLst>
              </p:cNvPr>
              <p:cNvGrpSpPr>
                <a:grpSpLocks noChangeAspect="1"/>
              </p:cNvGrpSpPr>
              <p:nvPr/>
            </p:nvGrpSpPr>
            <p:grpSpPr>
              <a:xfrm>
                <a:off x="2298524" y="1624389"/>
                <a:ext cx="6926030" cy="4552961"/>
                <a:chOff x="2298524" y="1624389"/>
                <a:chExt cx="6926030" cy="4552961"/>
              </a:xfrm>
            </p:grpSpPr>
            <p:sp>
              <p:nvSpPr>
                <p:cNvPr id="5" name="椭圆 4">
                  <a:extLst>
                    <a:ext uri="{FF2B5EF4-FFF2-40B4-BE49-F238E27FC236}">
                      <a16:creationId xmlns:a16="http://schemas.microsoft.com/office/drawing/2014/main" id="{2A9E84D4-DE59-703B-F108-BAB810ED6E78}"/>
                    </a:ext>
                  </a:extLst>
                </p:cNvPr>
                <p:cNvSpPr/>
                <p:nvPr/>
              </p:nvSpPr>
              <p:spPr>
                <a:xfrm>
                  <a:off x="3359326" y="340585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776D9B36-2DB6-D8EE-3FF7-603CA5D6DD7C}"/>
                    </a:ext>
                  </a:extLst>
                </p:cNvPr>
                <p:cNvSpPr/>
                <p:nvPr/>
              </p:nvSpPr>
              <p:spPr>
                <a:xfrm>
                  <a:off x="5231138" y="1624389"/>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0B50B89C-47C2-796C-0B68-9AB14D00222E}"/>
                    </a:ext>
                  </a:extLst>
                </p:cNvPr>
                <p:cNvSpPr/>
                <p:nvPr/>
              </p:nvSpPr>
              <p:spPr>
                <a:xfrm>
                  <a:off x="7102950" y="340585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03A24623-A2FE-F954-BCAF-69D3C971E60B}"/>
                    </a:ext>
                  </a:extLst>
                </p:cNvPr>
                <p:cNvSpPr/>
                <p:nvPr/>
              </p:nvSpPr>
              <p:spPr>
                <a:xfrm>
                  <a:off x="2298524"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a</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C2815328-FD66-FBEA-7A41-5027B3C9C6FA}"/>
                    </a:ext>
                  </a:extLst>
                </p:cNvPr>
                <p:cNvSpPr/>
                <p:nvPr/>
              </p:nvSpPr>
              <p:spPr>
                <a:xfrm>
                  <a:off x="4420128"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x</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5376FCBA-86CB-7D68-C4C3-855076F83BE8}"/>
                    </a:ext>
                  </a:extLst>
                </p:cNvPr>
                <p:cNvSpPr/>
                <p:nvPr/>
              </p:nvSpPr>
              <p:spPr>
                <a:xfrm>
                  <a:off x="6042148" y="512007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b</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556081D-A0D3-98F8-C87F-8E3C073F35A7}"/>
                    </a:ext>
                  </a:extLst>
                </p:cNvPr>
                <p:cNvSpPr/>
                <p:nvPr/>
              </p:nvSpPr>
              <p:spPr>
                <a:xfrm>
                  <a:off x="8163752" y="512007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y</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EAEB21A5-69E9-E478-F54E-2D9C0F465097}"/>
                    </a:ext>
                  </a:extLst>
                </p:cNvPr>
                <p:cNvCxnSpPr>
                  <a:stCxn id="10" idx="0"/>
                  <a:endCxn id="5" idx="3"/>
                </p:cNvCxnSpPr>
                <p:nvPr/>
              </p:nvCxnSpPr>
              <p:spPr>
                <a:xfrm flipV="1">
                  <a:off x="2828925"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7095FAF-6FB1-C048-AB82-73DA9A1A1DE9}"/>
                    </a:ext>
                  </a:extLst>
                </p:cNvPr>
                <p:cNvCxnSpPr>
                  <a:stCxn id="11" idx="0"/>
                  <a:endCxn id="5" idx="5"/>
                </p:cNvCxnSpPr>
                <p:nvPr/>
              </p:nvCxnSpPr>
              <p:spPr>
                <a:xfrm flipH="1" flipV="1">
                  <a:off x="4264777"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5FEEE20-EF43-54EC-7724-11B14CEBA7BC}"/>
                    </a:ext>
                  </a:extLst>
                </p:cNvPr>
                <p:cNvCxnSpPr>
                  <a:stCxn id="18" idx="0"/>
                  <a:endCxn id="7" idx="3"/>
                </p:cNvCxnSpPr>
                <p:nvPr/>
              </p:nvCxnSpPr>
              <p:spPr>
                <a:xfrm flipV="1">
                  <a:off x="6572549" y="4308295"/>
                  <a:ext cx="685752" cy="8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6C14E90-1212-F606-FBC8-EC2E6BDF1086}"/>
                    </a:ext>
                  </a:extLst>
                </p:cNvPr>
                <p:cNvCxnSpPr>
                  <a:stCxn id="19" idx="0"/>
                  <a:endCxn id="7" idx="5"/>
                </p:cNvCxnSpPr>
                <p:nvPr/>
              </p:nvCxnSpPr>
              <p:spPr>
                <a:xfrm flipH="1" flipV="1">
                  <a:off x="8008401" y="4308295"/>
                  <a:ext cx="685752" cy="81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直接箭头连接符 31">
                <a:extLst>
                  <a:ext uri="{FF2B5EF4-FFF2-40B4-BE49-F238E27FC236}">
                    <a16:creationId xmlns:a16="http://schemas.microsoft.com/office/drawing/2014/main" id="{F123DE06-84CA-3A66-4ED5-7FD3364D5D8A}"/>
                  </a:ext>
                </a:extLst>
              </p:cNvPr>
              <p:cNvCxnSpPr>
                <a:cxnSpLocks/>
                <a:stCxn id="5" idx="0"/>
                <a:endCxn id="6" idx="3"/>
              </p:cNvCxnSpPr>
              <p:nvPr/>
            </p:nvCxnSpPr>
            <p:spPr>
              <a:xfrm flipV="1">
                <a:off x="3889727" y="2526828"/>
                <a:ext cx="1496762" cy="87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C3015F0-4E46-5A1C-9E5C-F46A21CE767E}"/>
                  </a:ext>
                </a:extLst>
              </p:cNvPr>
              <p:cNvCxnSpPr>
                <a:cxnSpLocks/>
                <a:stCxn id="7" idx="0"/>
                <a:endCxn id="6" idx="5"/>
              </p:cNvCxnSpPr>
              <p:nvPr/>
            </p:nvCxnSpPr>
            <p:spPr>
              <a:xfrm flipH="1" flipV="1">
                <a:off x="6136589" y="2526828"/>
                <a:ext cx="1496762" cy="87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D86B3B3-0A26-622A-FF2A-37344317F89C}"/>
                  </a:ext>
                </a:extLst>
              </p:cNvPr>
              <p:cNvSpPr txBox="1"/>
              <p:nvPr/>
            </p:nvSpPr>
            <p:spPr>
              <a:xfrm>
                <a:off x="4751596" y="2900067"/>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t1</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747C2D93-9627-99C0-EFC7-62E12015274F}"/>
                  </a:ext>
                </a:extLst>
              </p:cNvPr>
              <p:cNvSpPr txBox="1"/>
              <p:nvPr/>
            </p:nvSpPr>
            <p:spPr>
              <a:xfrm>
                <a:off x="6373616" y="2906968"/>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t2</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椭圆 1">
              <a:extLst>
                <a:ext uri="{FF2B5EF4-FFF2-40B4-BE49-F238E27FC236}">
                  <a16:creationId xmlns:a16="http://schemas.microsoft.com/office/drawing/2014/main" id="{91D0DB43-1FEC-06BA-F504-73DE169CC023}"/>
                </a:ext>
              </a:extLst>
            </p:cNvPr>
            <p:cNvSpPr/>
            <p:nvPr/>
          </p:nvSpPr>
          <p:spPr>
            <a:xfrm>
              <a:off x="4360663" y="2800554"/>
              <a:ext cx="716822" cy="71443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z</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98DB956-6B8C-1A1B-5E09-7F42453C9FC6}"/>
                </a:ext>
              </a:extLst>
            </p:cNvPr>
            <p:cNvSpPr/>
            <p:nvPr/>
          </p:nvSpPr>
          <p:spPr>
            <a:xfrm>
              <a:off x="5605945" y="1741885"/>
              <a:ext cx="716822" cy="71443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9D91B6FB-3926-BD7E-9A65-6C26700E7C9F}"/>
                </a:ext>
              </a:extLst>
            </p:cNvPr>
            <p:cNvCxnSpPr>
              <a:stCxn id="6" idx="1"/>
              <a:endCxn id="4" idx="5"/>
            </p:cNvCxnSpPr>
            <p:nvPr/>
          </p:nvCxnSpPr>
          <p:spPr>
            <a:xfrm flipH="1" flipV="1">
              <a:off x="6217791" y="2351695"/>
              <a:ext cx="862957" cy="55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25BFEF6-1473-71F7-AE20-483E43072077}"/>
                </a:ext>
              </a:extLst>
            </p:cNvPr>
            <p:cNvCxnSpPr>
              <a:stCxn id="2" idx="7"/>
              <a:endCxn id="4" idx="3"/>
            </p:cNvCxnSpPr>
            <p:nvPr/>
          </p:nvCxnSpPr>
          <p:spPr>
            <a:xfrm flipV="1">
              <a:off x="4972509" y="2351695"/>
              <a:ext cx="738412" cy="55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C243E84-C970-3FD6-FD9D-58A717C51099}"/>
                </a:ext>
              </a:extLst>
            </p:cNvPr>
            <p:cNvSpPr txBox="1"/>
            <p:nvPr/>
          </p:nvSpPr>
          <p:spPr>
            <a:xfrm>
              <a:off x="6299419" y="2634812"/>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a:extLst>
              <a:ext uri="{FF2B5EF4-FFF2-40B4-BE49-F238E27FC236}">
                <a16:creationId xmlns:a16="http://schemas.microsoft.com/office/drawing/2014/main" id="{F677EAA5-E5CE-76A5-2F45-FE5AD3CE1F8D}"/>
              </a:ext>
            </a:extLst>
          </p:cNvPr>
          <p:cNvSpPr txBox="1"/>
          <p:nvPr/>
        </p:nvSpPr>
        <p:spPr>
          <a:xfrm>
            <a:off x="511970" y="4120839"/>
            <a:ext cx="3748398"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ScalarMul</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B50DD396-A965-741B-FBC0-B85FDD3FA512}"/>
              </a:ext>
            </a:extLst>
          </p:cNvPr>
          <p:cNvSpPr txBox="1"/>
          <p:nvPr/>
        </p:nvSpPr>
        <p:spPr>
          <a:xfrm>
            <a:off x="4530104" y="5877538"/>
            <a:ext cx="2308902"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a:extLst>
              <a:ext uri="{FF2B5EF4-FFF2-40B4-BE49-F238E27FC236}">
                <a16:creationId xmlns:a16="http://schemas.microsoft.com/office/drawing/2014/main" id="{9DAD774F-E115-A372-49C1-3B2A5759A4DA}"/>
              </a:ext>
            </a:extLst>
          </p:cNvPr>
          <p:cNvSpPr txBox="1"/>
          <p:nvPr/>
        </p:nvSpPr>
        <p:spPr>
          <a:xfrm>
            <a:off x="7291498" y="5877538"/>
            <a:ext cx="2308902"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6F297CDA-C11D-2CB2-5127-C9F27115AC3C}"/>
              </a:ext>
            </a:extLst>
          </p:cNvPr>
          <p:cNvSpPr txBox="1"/>
          <p:nvPr/>
        </p:nvSpPr>
        <p:spPr>
          <a:xfrm>
            <a:off x="8140344" y="4041010"/>
            <a:ext cx="3748398"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ScalarMul</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21">
            <a:extLst>
              <a:ext uri="{FF2B5EF4-FFF2-40B4-BE49-F238E27FC236}">
                <a16:creationId xmlns:a16="http://schemas.microsoft.com/office/drawing/2014/main" id="{747A5E41-59EC-9B87-363F-01AE5E207297}"/>
              </a:ext>
            </a:extLst>
          </p:cNvPr>
          <p:cNvSpPr txBox="1"/>
          <p:nvPr/>
        </p:nvSpPr>
        <p:spPr>
          <a:xfrm>
            <a:off x="7793053" y="2431156"/>
            <a:ext cx="3897478" cy="1323439"/>
          </a:xfrm>
          <a:prstGeom prst="rect">
            <a:avLst/>
          </a:prstGeom>
          <a:noFill/>
        </p:spPr>
        <p:txBody>
          <a:bodyPr wrap="none" rtlCol="0">
            <a:spAutoFit/>
          </a:bodyPr>
          <a:lstStyle/>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BinaryExpression</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t>
            </a:r>
          </a:p>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ScalarMul</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&lt;double&gt;&gt;,</a:t>
            </a:r>
          </a:p>
          <a:p>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ScalarMul</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&lt;double&gt;&gt;&gt;</a:t>
            </a: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4FD377B6-07B1-4EBD-07E6-B9FFD78BB13B}"/>
              </a:ext>
            </a:extLst>
          </p:cNvPr>
          <p:cNvSpPr txBox="1"/>
          <p:nvPr/>
        </p:nvSpPr>
        <p:spPr>
          <a:xfrm>
            <a:off x="723102" y="2874191"/>
            <a:ext cx="2308902"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ETVector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&lt;double&gt;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931291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093F31F1-2EB5-6B39-A6E8-E23A84DD5F88}"/>
              </a:ext>
            </a:extLst>
          </p:cNvPr>
          <p:cNvSpPr txBox="1"/>
          <p:nvPr/>
        </p:nvSpPr>
        <p:spPr>
          <a:xfrm>
            <a:off x="1080097" y="1624520"/>
            <a:ext cx="7289175" cy="4708981"/>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Build structures at compile time to represent a computation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Lazy evaluation, evaluated only needed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See all the operands and target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Automatically composite expressions for element-wise operations</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Optimization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 template transformation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endParaRPr>
          </a:p>
          <a:p>
            <a:pPr marL="342900" indent="-342900">
              <a:buFont typeface="Arial" panose="020B0604020202020204" pitchFamily="34" charset="0"/>
              <a:buChar char="•"/>
            </a:pP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Hard for compiler to optimize (vectorization)</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11266" name="Picture 2" descr="A Way to Benchmark Your Deep Learning Framework On-premise | by HyungJun  Kim | Apache MXNet | Medium">
            <a:extLst>
              <a:ext uri="{FF2B5EF4-FFF2-40B4-BE49-F238E27FC236}">
                <a16:creationId xmlns:a16="http://schemas.microsoft.com/office/drawing/2014/main" id="{C0B5CC86-97AE-15D3-956C-70EFB2092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799" y="1624520"/>
            <a:ext cx="3016032" cy="15845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C63BE26-7AAC-BA2F-518F-63E2114727D3}"/>
              </a:ext>
            </a:extLst>
          </p:cNvPr>
          <p:cNvSpPr txBox="1"/>
          <p:nvPr/>
        </p:nvSpPr>
        <p:spPr>
          <a:xfrm>
            <a:off x="1430534" y="2216762"/>
            <a:ext cx="4577663"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Sum&lt;Sum&lt;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Vec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D37192CD-86D3-BEF6-759C-CC2B0A8F8010}"/>
              </a:ext>
            </a:extLst>
          </p:cNvPr>
          <p:cNvSpPr txBox="1"/>
          <p:nvPr/>
        </p:nvSpPr>
        <p:spPr>
          <a:xfrm>
            <a:off x="1537538" y="3462568"/>
            <a:ext cx="1611339"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 = a + b + c</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圆角 7">
            <a:extLst>
              <a:ext uri="{FF2B5EF4-FFF2-40B4-BE49-F238E27FC236}">
                <a16:creationId xmlns:a16="http://schemas.microsoft.com/office/drawing/2014/main" id="{8726D8E3-F963-32D9-38EB-D3846DB3E960}"/>
              </a:ext>
            </a:extLst>
          </p:cNvPr>
          <p:cNvSpPr/>
          <p:nvPr/>
        </p:nvSpPr>
        <p:spPr>
          <a:xfrm>
            <a:off x="9458145" y="3340034"/>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计算图</a:t>
            </a:r>
          </a:p>
        </p:txBody>
      </p:sp>
      <p:sp>
        <p:nvSpPr>
          <p:cNvPr id="11" name="矩形: 圆角 10">
            <a:extLst>
              <a:ext uri="{FF2B5EF4-FFF2-40B4-BE49-F238E27FC236}">
                <a16:creationId xmlns:a16="http://schemas.microsoft.com/office/drawing/2014/main" id="{543EF91B-29C2-BD04-F63E-7D9F170CF158}"/>
              </a:ext>
            </a:extLst>
          </p:cNvPr>
          <p:cNvSpPr/>
          <p:nvPr/>
        </p:nvSpPr>
        <p:spPr>
          <a:xfrm>
            <a:off x="9458145" y="4382480"/>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中间表示</a:t>
            </a:r>
          </a:p>
        </p:txBody>
      </p:sp>
      <p:sp>
        <p:nvSpPr>
          <p:cNvPr id="12" name="矩形: 圆角 11">
            <a:extLst>
              <a:ext uri="{FF2B5EF4-FFF2-40B4-BE49-F238E27FC236}">
                <a16:creationId xmlns:a16="http://schemas.microsoft.com/office/drawing/2014/main" id="{5C0C2696-648B-5ACB-3234-523FFC70A603}"/>
              </a:ext>
            </a:extLst>
          </p:cNvPr>
          <p:cNvSpPr/>
          <p:nvPr/>
        </p:nvSpPr>
        <p:spPr>
          <a:xfrm>
            <a:off x="9458145" y="5424927"/>
            <a:ext cx="1611339" cy="61770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可执行文件</a:t>
            </a:r>
          </a:p>
        </p:txBody>
      </p:sp>
      <p:cxnSp>
        <p:nvCxnSpPr>
          <p:cNvPr id="14" name="直接箭头连接符 13">
            <a:extLst>
              <a:ext uri="{FF2B5EF4-FFF2-40B4-BE49-F238E27FC236}">
                <a16:creationId xmlns:a16="http://schemas.microsoft.com/office/drawing/2014/main" id="{E741B112-1E24-1762-3A11-4905C0E238E0}"/>
              </a:ext>
            </a:extLst>
          </p:cNvPr>
          <p:cNvCxnSpPr>
            <a:stCxn id="8" idx="2"/>
            <a:endCxn id="11" idx="0"/>
          </p:cNvCxnSpPr>
          <p:nvPr/>
        </p:nvCxnSpPr>
        <p:spPr>
          <a:xfrm>
            <a:off x="10263815" y="3957737"/>
            <a:ext cx="0" cy="4247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2CFA67F-D4D7-683D-E448-9A82332B81CC}"/>
              </a:ext>
            </a:extLst>
          </p:cNvPr>
          <p:cNvCxnSpPr>
            <a:stCxn id="11" idx="2"/>
            <a:endCxn id="12" idx="0"/>
          </p:cNvCxnSpPr>
          <p:nvPr/>
        </p:nvCxnSpPr>
        <p:spPr>
          <a:xfrm>
            <a:off x="10263815" y="5000183"/>
            <a:ext cx="0" cy="4247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610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pic>
        <p:nvPicPr>
          <p:cNvPr id="6" name="图片 5" descr="\documentclass{article}&#10;\usepackage{amsmath}&#10;\pagestyle{empty}&#10;\begin{document}&#10;&#10;&#10;$z_i = a \times \frac{x_i+y_i}{x_i} + y_i + \frac{x_i}{b}$&#10;&#10;\end{document}" title="IguanaTex Bitmap Display">
            <a:extLst>
              <a:ext uri="{FF2B5EF4-FFF2-40B4-BE49-F238E27FC236}">
                <a16:creationId xmlns:a16="http://schemas.microsoft.com/office/drawing/2014/main" id="{2A1C3020-7E6A-C930-E16E-760425249D80}"/>
              </a:ext>
            </a:extLst>
          </p:cNvPr>
          <p:cNvPicPr>
            <a:picLocks noChangeAspect="1"/>
          </p:cNvPicPr>
          <p:nvPr>
            <p:custDataLst>
              <p:tags r:id="rId1"/>
            </p:custDataLst>
          </p:nvPr>
        </p:nvPicPr>
        <p:blipFill>
          <a:blip r:embed="rId4"/>
          <a:stretch>
            <a:fillRect/>
          </a:stretch>
        </p:blipFill>
        <p:spPr>
          <a:xfrm>
            <a:off x="1537538" y="1547776"/>
            <a:ext cx="3543702" cy="456120"/>
          </a:xfrm>
          <a:prstGeom prst="rect">
            <a:avLst/>
          </a:prstGeom>
        </p:spPr>
      </p:pic>
      <p:sp>
        <p:nvSpPr>
          <p:cNvPr id="8" name="文本框 7">
            <a:extLst>
              <a:ext uri="{FF2B5EF4-FFF2-40B4-BE49-F238E27FC236}">
                <a16:creationId xmlns:a16="http://schemas.microsoft.com/office/drawing/2014/main" id="{5AB5E73D-85D0-9177-9E19-02FBBC336B86}"/>
              </a:ext>
            </a:extLst>
          </p:cNvPr>
          <p:cNvSpPr txBox="1"/>
          <p:nvPr/>
        </p:nvSpPr>
        <p:spPr>
          <a:xfrm>
            <a:off x="1393488" y="2298179"/>
            <a:ext cx="7760240" cy="954107"/>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0</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n;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z</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b</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p:txBody>
      </p:sp>
      <p:sp>
        <p:nvSpPr>
          <p:cNvPr id="10" name="文本框 9">
            <a:extLst>
              <a:ext uri="{FF2B5EF4-FFF2-40B4-BE49-F238E27FC236}">
                <a16:creationId xmlns:a16="http://schemas.microsoft.com/office/drawing/2014/main" id="{5F95CEC4-8BAF-93E8-9BBC-134B08EBE4C0}"/>
              </a:ext>
            </a:extLst>
          </p:cNvPr>
          <p:cNvSpPr txBox="1"/>
          <p:nvPr/>
        </p:nvSpPr>
        <p:spPr>
          <a:xfrm>
            <a:off x="1393488" y="3546569"/>
            <a:ext cx="8402265" cy="1169551"/>
          </a:xfrm>
          <a:prstGeom prst="rect">
            <a:avLst/>
          </a:prstGeom>
          <a:noFill/>
        </p:spPr>
        <p:txBody>
          <a:bodyPr wrap="square">
            <a:spAutoFit/>
          </a:bodyPr>
          <a:lstStyle/>
          <a:p>
            <a:r>
              <a:rPr lang="fr-FR" altLang="zh-CN" sz="1400" b="0" dirty="0">
                <a:solidFill>
                  <a:srgbClr val="CF222E"/>
                </a:solidFill>
                <a:effectLst/>
                <a:latin typeface="Consolas" panose="020B0609020204030204" pitchFamily="49" charset="0"/>
              </a:rPr>
              <a:t>double</a:t>
            </a:r>
            <a:r>
              <a:rPr lang="fr-FR" altLang="zh-CN" sz="1400" b="0" dirty="0">
                <a:solidFill>
                  <a:srgbClr val="1F2328"/>
                </a:solidFill>
                <a:effectLst/>
                <a:latin typeface="Consolas" panose="020B0609020204030204" pitchFamily="49" charset="0"/>
              </a:rPr>
              <a:t> b_inv </a:t>
            </a:r>
            <a:r>
              <a:rPr lang="fr-FR" altLang="zh-CN" sz="1400" b="0" dirty="0">
                <a:solidFill>
                  <a:srgbClr val="CF222E"/>
                </a:solidFill>
                <a:effectLst/>
                <a:latin typeface="Consolas" panose="020B0609020204030204" pitchFamily="49" charset="0"/>
              </a:rPr>
              <a:t>=</a:t>
            </a:r>
            <a:r>
              <a:rPr lang="fr-FR" altLang="zh-CN" sz="1400" b="0" dirty="0">
                <a:solidFill>
                  <a:srgbClr val="1F2328"/>
                </a:solidFill>
                <a:effectLst/>
                <a:latin typeface="Consolas" panose="020B0609020204030204" pitchFamily="49" charset="0"/>
              </a:rPr>
              <a:t> </a:t>
            </a:r>
            <a:r>
              <a:rPr lang="fr-FR" altLang="zh-CN" sz="1400" b="0" dirty="0">
                <a:solidFill>
                  <a:srgbClr val="0550AE"/>
                </a:solidFill>
                <a:effectLst/>
                <a:latin typeface="Consolas" panose="020B0609020204030204" pitchFamily="49" charset="0"/>
              </a:rPr>
              <a:t>1.0</a:t>
            </a:r>
            <a:r>
              <a:rPr lang="fr-FR" altLang="zh-CN" sz="1400" b="0" dirty="0">
                <a:solidFill>
                  <a:srgbClr val="1F2328"/>
                </a:solidFill>
                <a:effectLst/>
                <a:latin typeface="Consolas" panose="020B0609020204030204" pitchFamily="49" charset="0"/>
              </a:rPr>
              <a:t> </a:t>
            </a:r>
            <a:r>
              <a:rPr lang="fr-FR" altLang="zh-CN" sz="1400" b="0" dirty="0">
                <a:solidFill>
                  <a:srgbClr val="CF222E"/>
                </a:solidFill>
                <a:effectLst/>
                <a:latin typeface="Consolas" panose="020B0609020204030204" pitchFamily="49" charset="0"/>
              </a:rPr>
              <a:t>/</a:t>
            </a:r>
            <a:r>
              <a:rPr lang="fr-FR" altLang="zh-CN" sz="1400" b="0" dirty="0">
                <a:solidFill>
                  <a:srgbClr val="1F2328"/>
                </a:solidFill>
                <a:effectLst/>
                <a:latin typeface="Consolas" panose="020B0609020204030204" pitchFamily="49" charset="0"/>
              </a:rPr>
              <a:t> </a:t>
            </a:r>
            <a:r>
              <a:rPr lang="fr-FR" altLang="zh-CN" sz="1400" b="0" dirty="0">
                <a:solidFill>
                  <a:srgbClr val="953800"/>
                </a:solidFill>
                <a:effectLst/>
                <a:latin typeface="Consolas" panose="020B0609020204030204" pitchFamily="49" charset="0"/>
              </a:rPr>
              <a:t>b</a:t>
            </a:r>
            <a:r>
              <a:rPr lang="fr-FR" altLang="zh-CN" sz="1400" b="0" dirty="0">
                <a:solidFill>
                  <a:srgbClr val="1F2328"/>
                </a:solidFill>
                <a:effectLst/>
                <a:latin typeface="Consolas" panose="020B0609020204030204" pitchFamily="49" charset="0"/>
              </a:rPr>
              <a:t>;</a:t>
            </a:r>
            <a:endParaRPr lang="en-US" altLang="zh-CN" sz="1400" b="0" dirty="0">
              <a:solidFill>
                <a:srgbClr val="CF222E"/>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0</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n;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z</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b_inv</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p:txBody>
      </p:sp>
      <p:sp>
        <p:nvSpPr>
          <p:cNvPr id="12" name="文本框 11">
            <a:extLst>
              <a:ext uri="{FF2B5EF4-FFF2-40B4-BE49-F238E27FC236}">
                <a16:creationId xmlns:a16="http://schemas.microsoft.com/office/drawing/2014/main" id="{6A50560A-02DA-B800-64A2-2B6B9045FAB2}"/>
              </a:ext>
            </a:extLst>
          </p:cNvPr>
          <p:cNvSpPr txBox="1"/>
          <p:nvPr/>
        </p:nvSpPr>
        <p:spPr>
          <a:xfrm>
            <a:off x="1393488" y="5149459"/>
            <a:ext cx="6094378" cy="369332"/>
          </a:xfrm>
          <a:prstGeom prst="rect">
            <a:avLst/>
          </a:prstGeom>
          <a:noFill/>
        </p:spPr>
        <p:txBody>
          <a:bodyPr wrap="square">
            <a:spAutoFit/>
          </a:bodyPr>
          <a:lstStyle/>
          <a:p>
            <a:r>
              <a:rPr lang="es-ES" altLang="zh-CN" b="0" dirty="0">
                <a:solidFill>
                  <a:srgbClr val="1F2328"/>
                </a:solidFill>
                <a:effectLst/>
                <a:latin typeface="Consolas" panose="020B0609020204030204" pitchFamily="49" charset="0"/>
              </a:rPr>
              <a:t>z1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b;</a:t>
            </a:r>
          </a:p>
        </p:txBody>
      </p:sp>
    </p:spTree>
    <p:extLst>
      <p:ext uri="{BB962C8B-B14F-4D97-AF65-F5344CB8AC3E}">
        <p14:creationId xmlns:p14="http://schemas.microsoft.com/office/powerpoint/2010/main" val="1951054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pic>
        <p:nvPicPr>
          <p:cNvPr id="6" name="图片 5" descr="\documentclass{article}&#10;\usepackage{amsmath}&#10;\pagestyle{empty}&#10;\begin{document}&#10;&#10;&#10;$z_i = a \times \frac{x_i+y_i}{x_i} + y_i + \frac{x_i}{b}$&#10;&#10;\end{document}" title="IguanaTex Bitmap Display">
            <a:extLst>
              <a:ext uri="{FF2B5EF4-FFF2-40B4-BE49-F238E27FC236}">
                <a16:creationId xmlns:a16="http://schemas.microsoft.com/office/drawing/2014/main" id="{2A1C3020-7E6A-C930-E16E-760425249D80}"/>
              </a:ext>
            </a:extLst>
          </p:cNvPr>
          <p:cNvPicPr>
            <a:picLocks noChangeAspect="1"/>
          </p:cNvPicPr>
          <p:nvPr>
            <p:custDataLst>
              <p:tags r:id="rId1"/>
            </p:custDataLst>
          </p:nvPr>
        </p:nvPicPr>
        <p:blipFill>
          <a:blip r:embed="rId4"/>
          <a:stretch>
            <a:fillRect/>
          </a:stretch>
        </p:blipFill>
        <p:spPr>
          <a:xfrm>
            <a:off x="1537538" y="1547776"/>
            <a:ext cx="3543702" cy="456120"/>
          </a:xfrm>
          <a:prstGeom prst="rect">
            <a:avLst/>
          </a:prstGeom>
        </p:spPr>
      </p:pic>
      <p:sp>
        <p:nvSpPr>
          <p:cNvPr id="2" name="文本框 1">
            <a:extLst>
              <a:ext uri="{FF2B5EF4-FFF2-40B4-BE49-F238E27FC236}">
                <a16:creationId xmlns:a16="http://schemas.microsoft.com/office/drawing/2014/main" id="{CA77BCE9-08A1-D9A2-43FB-E388693AEC9C}"/>
              </a:ext>
            </a:extLst>
          </p:cNvPr>
          <p:cNvSpPr txBox="1"/>
          <p:nvPr/>
        </p:nvSpPr>
        <p:spPr>
          <a:xfrm>
            <a:off x="5672413" y="1603786"/>
            <a:ext cx="194316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 = 10,000,000</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3" name="表格 2">
            <a:extLst>
              <a:ext uri="{FF2B5EF4-FFF2-40B4-BE49-F238E27FC236}">
                <a16:creationId xmlns:a16="http://schemas.microsoft.com/office/drawing/2014/main" id="{3037AE0C-69FA-963C-B7D6-EDF08D8B4601}"/>
              </a:ext>
            </a:extLst>
          </p:cNvPr>
          <p:cNvGraphicFramePr>
            <a:graphicFrameLocks noGrp="1"/>
          </p:cNvGraphicFramePr>
          <p:nvPr>
            <p:extLst>
              <p:ext uri="{D42A27DB-BD31-4B8C-83A1-F6EECF244321}">
                <p14:modId xmlns:p14="http://schemas.microsoft.com/office/powerpoint/2010/main" val="217767547"/>
              </p:ext>
            </p:extLst>
          </p:nvPr>
        </p:nvGraphicFramePr>
        <p:xfrm>
          <a:off x="2046531" y="2622158"/>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65873850"/>
                    </a:ext>
                  </a:extLst>
                </a:gridCol>
                <a:gridCol w="2032000">
                  <a:extLst>
                    <a:ext uri="{9D8B030D-6E8A-4147-A177-3AD203B41FA5}">
                      <a16:colId xmlns:a16="http://schemas.microsoft.com/office/drawing/2014/main" val="1370600199"/>
                    </a:ext>
                  </a:extLst>
                </a:gridCol>
                <a:gridCol w="2032000">
                  <a:extLst>
                    <a:ext uri="{9D8B030D-6E8A-4147-A177-3AD203B41FA5}">
                      <a16:colId xmlns:a16="http://schemas.microsoft.com/office/drawing/2014/main" val="551928683"/>
                    </a:ext>
                  </a:extLst>
                </a:gridCol>
                <a:gridCol w="2032000">
                  <a:extLst>
                    <a:ext uri="{9D8B030D-6E8A-4147-A177-3AD203B41FA5}">
                      <a16:colId xmlns:a16="http://schemas.microsoft.com/office/drawing/2014/main" val="33776140"/>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C (version 1)</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C (version 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E.T.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8202224"/>
                  </a:ext>
                </a:extLst>
              </a:tr>
              <a:tr h="370840">
                <a:tc>
                  <a:txBody>
                    <a:bodyPr/>
                    <a:lstStyle/>
                    <a:p>
                      <a:pPr algn="ctr"/>
                      <a:r>
                        <a:rPr lang="en-US" altLang="zh-CN" dirty="0">
                          <a:latin typeface="Times New Roman" panose="02020603050405020304" pitchFamily="18" charset="0"/>
                          <a:cs typeface="Times New Roman" panose="02020603050405020304" pitchFamily="18" charset="0"/>
                        </a:rPr>
                        <a:t>no </a:t>
                      </a:r>
                      <a:r>
                        <a:rPr lang="en-US" altLang="zh-CN" dirty="0" err="1">
                          <a:latin typeface="Times New Roman" panose="02020603050405020304" pitchFamily="18" charset="0"/>
                          <a:cs typeface="Times New Roman" panose="02020603050405020304" pitchFamily="18" charset="0"/>
                        </a:rPr>
                        <a:t>vec</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14218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8898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15030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1501500"/>
                  </a:ext>
                </a:extLst>
              </a:tr>
              <a:tr h="370840">
                <a:tc>
                  <a:txBody>
                    <a:bodyPr/>
                    <a:lstStyle/>
                    <a:p>
                      <a:pPr algn="ctr"/>
                      <a:r>
                        <a:rPr lang="en-US" altLang="zh-CN" dirty="0" err="1">
                          <a:latin typeface="Times New Roman" panose="02020603050405020304" pitchFamily="18" charset="0"/>
                          <a:cs typeface="Times New Roman" panose="02020603050405020304" pitchFamily="18" charset="0"/>
                        </a:rPr>
                        <a:t>avx</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8165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7896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5980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28759402"/>
                  </a:ext>
                </a:extLst>
              </a:tr>
              <a:tr h="370840">
                <a:tc>
                  <a:txBody>
                    <a:bodyPr/>
                    <a:lstStyle/>
                    <a:p>
                      <a:pPr algn="ctr"/>
                      <a:r>
                        <a:rPr lang="en-US" altLang="zh-CN" dirty="0">
                          <a:latin typeface="Times New Roman" panose="02020603050405020304" pitchFamily="18" charset="0"/>
                          <a:cs typeface="Times New Roman" panose="02020603050405020304" pitchFamily="18" charset="0"/>
                        </a:rPr>
                        <a:t>avx2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7983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7775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5690</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117879"/>
                  </a:ext>
                </a:extLst>
              </a:tr>
              <a:tr h="370840">
                <a:tc>
                  <a:txBody>
                    <a:bodyPr/>
                    <a:lstStyle/>
                    <a:p>
                      <a:pPr algn="ctr"/>
                      <a:r>
                        <a:rPr lang="en-US" altLang="zh-CN" dirty="0">
                          <a:latin typeface="Times New Roman" panose="02020603050405020304" pitchFamily="18" charset="0"/>
                          <a:cs typeface="Times New Roman" panose="02020603050405020304" pitchFamily="18" charset="0"/>
                        </a:rPr>
                        <a:t>avx512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7872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7612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5362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5672764"/>
                  </a:ext>
                </a:extLst>
              </a:tr>
              <a:tr h="370840">
                <a:tc>
                  <a:txBody>
                    <a:bodyPr/>
                    <a:lstStyle/>
                    <a:p>
                      <a:pPr algn="ctr"/>
                      <a:r>
                        <a:rPr lang="en-US" altLang="zh-CN" dirty="0">
                          <a:latin typeface="Times New Roman" panose="02020603050405020304" pitchFamily="18" charset="0"/>
                          <a:cs typeface="Times New Roman" panose="02020603050405020304" pitchFamily="18" charset="0"/>
                        </a:rPr>
                        <a:t>sse3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14691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8932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r"/>
                      <a:r>
                        <a:rPr lang="en-US" altLang="zh-CN" dirty="0">
                          <a:latin typeface="Times New Roman" panose="02020603050405020304" pitchFamily="18" charset="0"/>
                          <a:cs typeface="Times New Roman" panose="02020603050405020304" pitchFamily="18" charset="0"/>
                        </a:rPr>
                        <a:t>7953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4019194"/>
                  </a:ext>
                </a:extLst>
              </a:tr>
            </a:tbl>
          </a:graphicData>
        </a:graphic>
      </p:graphicFrame>
      <p:sp>
        <p:nvSpPr>
          <p:cNvPr id="4" name="文本框 3">
            <a:extLst>
              <a:ext uri="{FF2B5EF4-FFF2-40B4-BE49-F238E27FC236}">
                <a16:creationId xmlns:a16="http://schemas.microsoft.com/office/drawing/2014/main" id="{7ED40346-E61C-DA99-7ED5-CC1C46F37F30}"/>
              </a:ext>
            </a:extLst>
          </p:cNvPr>
          <p:cNvSpPr txBox="1"/>
          <p:nvPr/>
        </p:nvSpPr>
        <p:spPr>
          <a:xfrm>
            <a:off x="7857036" y="1603786"/>
            <a:ext cx="2004075"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-O3,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gcc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13.1.0</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7E54685A-5E10-F258-82C6-0AA77756B10E}"/>
              </a:ext>
            </a:extLst>
          </p:cNvPr>
          <p:cNvSpPr txBox="1"/>
          <p:nvPr/>
        </p:nvSpPr>
        <p:spPr>
          <a:xfrm>
            <a:off x="10174531" y="1575781"/>
            <a:ext cx="697627"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微秒</a:t>
            </a:r>
          </a:p>
        </p:txBody>
      </p:sp>
    </p:spTree>
    <p:extLst>
      <p:ext uri="{BB962C8B-B14F-4D97-AF65-F5344CB8AC3E}">
        <p14:creationId xmlns:p14="http://schemas.microsoft.com/office/powerpoint/2010/main" val="39260373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pic>
        <p:nvPicPr>
          <p:cNvPr id="3" name="图片 2" descr="\documentclass{article}&#10;\usepackage{amsmath}&#10;\pagestyle{empty}&#10;\begin{document}&#10;&#10;&#10;$z_i = a \times \log(\frac{x_i+y_i}{x_i}) + \exp(y_i + \frac{x_i}{b})$&#10;&#10;\end{document}" title="IguanaTex Bitmap Display">
            <a:extLst>
              <a:ext uri="{FF2B5EF4-FFF2-40B4-BE49-F238E27FC236}">
                <a16:creationId xmlns:a16="http://schemas.microsoft.com/office/drawing/2014/main" id="{3C1B0A38-CC9B-FC90-C06C-65F2B3B468A2}"/>
              </a:ext>
            </a:extLst>
          </p:cNvPr>
          <p:cNvPicPr>
            <a:picLocks noChangeAspect="1"/>
          </p:cNvPicPr>
          <p:nvPr>
            <p:custDataLst>
              <p:tags r:id="rId1"/>
            </p:custDataLst>
          </p:nvPr>
        </p:nvPicPr>
        <p:blipFill>
          <a:blip r:embed="rId4"/>
          <a:stretch>
            <a:fillRect/>
          </a:stretch>
        </p:blipFill>
        <p:spPr>
          <a:xfrm>
            <a:off x="1537539" y="1547775"/>
            <a:ext cx="5050343" cy="456120"/>
          </a:xfrm>
          <a:prstGeom prst="rect">
            <a:avLst/>
          </a:prstGeom>
        </p:spPr>
      </p:pic>
      <p:sp>
        <p:nvSpPr>
          <p:cNvPr id="8" name="文本框 7">
            <a:extLst>
              <a:ext uri="{FF2B5EF4-FFF2-40B4-BE49-F238E27FC236}">
                <a16:creationId xmlns:a16="http://schemas.microsoft.com/office/drawing/2014/main" id="{5AB5E73D-85D0-9177-9E19-02FBBC336B86}"/>
              </a:ext>
            </a:extLst>
          </p:cNvPr>
          <p:cNvSpPr txBox="1"/>
          <p:nvPr/>
        </p:nvSpPr>
        <p:spPr>
          <a:xfrm>
            <a:off x="1393488" y="2298179"/>
            <a:ext cx="7760240" cy="954107"/>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0</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n;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z</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log</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x</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exp</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y</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8250DF"/>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8250DF"/>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b</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p:txBody>
      </p:sp>
      <p:sp>
        <p:nvSpPr>
          <p:cNvPr id="12" name="文本框 11">
            <a:extLst>
              <a:ext uri="{FF2B5EF4-FFF2-40B4-BE49-F238E27FC236}">
                <a16:creationId xmlns:a16="http://schemas.microsoft.com/office/drawing/2014/main" id="{6A50560A-02DA-B800-64A2-2B6B9045FAB2}"/>
              </a:ext>
            </a:extLst>
          </p:cNvPr>
          <p:cNvSpPr txBox="1"/>
          <p:nvPr/>
        </p:nvSpPr>
        <p:spPr>
          <a:xfrm>
            <a:off x="1537538" y="3605715"/>
            <a:ext cx="6094378" cy="369332"/>
          </a:xfrm>
          <a:prstGeom prst="rect">
            <a:avLst/>
          </a:prstGeom>
          <a:noFill/>
        </p:spPr>
        <p:txBody>
          <a:bodyPr wrap="square">
            <a:spAutoFit/>
          </a:bodyPr>
          <a:lstStyle/>
          <a:p>
            <a:r>
              <a:rPr lang="es-ES" altLang="zh-CN" b="0" dirty="0">
                <a:solidFill>
                  <a:srgbClr val="1F2328"/>
                </a:solidFill>
                <a:effectLst/>
                <a:latin typeface="Consolas" panose="020B0609020204030204" pitchFamily="49" charset="0"/>
              </a:rPr>
              <a:t>z1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t>
            </a:r>
            <a:r>
              <a:rPr lang="es-ES" altLang="zh-CN" b="0" dirty="0">
                <a:solidFill>
                  <a:srgbClr val="8250DF"/>
                </a:solidFill>
                <a:effectLst/>
                <a:latin typeface="Consolas" panose="020B0609020204030204" pitchFamily="49" charset="0"/>
              </a:rPr>
              <a:t>log</a:t>
            </a:r>
            <a:r>
              <a:rPr lang="es-ES" altLang="zh-CN" b="0" dirty="0">
                <a:solidFill>
                  <a:srgbClr val="1F2328"/>
                </a:solidFill>
                <a:effectLst/>
                <a:latin typeface="Consolas" panose="020B0609020204030204" pitchFamily="49" charset="0"/>
              </a:rPr>
              <a:t>((x1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t>
            </a:r>
            <a:r>
              <a:rPr lang="es-ES" altLang="zh-CN" b="0" dirty="0">
                <a:solidFill>
                  <a:srgbClr val="8250DF"/>
                </a:solidFill>
                <a:effectLst/>
                <a:latin typeface="Consolas" panose="020B0609020204030204" pitchFamily="49" charset="0"/>
              </a:rPr>
              <a:t>exp</a:t>
            </a:r>
            <a:r>
              <a:rPr lang="es-ES" altLang="zh-CN" b="0" dirty="0">
                <a:solidFill>
                  <a:srgbClr val="1F2328"/>
                </a:solidFill>
                <a:effectLst/>
                <a:latin typeface="Consolas" panose="020B0609020204030204" pitchFamily="49" charset="0"/>
              </a:rPr>
              <a:t>(y1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x1 </a:t>
            </a:r>
            <a:r>
              <a:rPr lang="es-ES" altLang="zh-CN" b="0" dirty="0">
                <a:solidFill>
                  <a:srgbClr val="8250DF"/>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b);</a:t>
            </a:r>
          </a:p>
        </p:txBody>
      </p:sp>
    </p:spTree>
    <p:extLst>
      <p:ext uri="{BB962C8B-B14F-4D97-AF65-F5344CB8AC3E}">
        <p14:creationId xmlns:p14="http://schemas.microsoft.com/office/powerpoint/2010/main" val="194795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CCA7E1DC-19C3-D240-9147-9879A89CC98A}"/>
              </a:ext>
            </a:extLst>
          </p:cNvPr>
          <p:cNvSpPr txBox="1"/>
          <p:nvPr/>
        </p:nvSpPr>
        <p:spPr>
          <a:xfrm>
            <a:off x="1530222" y="1360596"/>
            <a:ext cx="4641014"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Implementation, “infra structure”</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7" name="图片 6" descr="图示&#10;&#10;描述已自动生成">
            <a:extLst>
              <a:ext uri="{FF2B5EF4-FFF2-40B4-BE49-F238E27FC236}">
                <a16:creationId xmlns:a16="http://schemas.microsoft.com/office/drawing/2014/main" id="{EDC4AA54-2F34-2BD0-E4EC-95386D7C6AF1}"/>
              </a:ext>
            </a:extLst>
          </p:cNvPr>
          <p:cNvPicPr>
            <a:picLocks noChangeAspect="1"/>
          </p:cNvPicPr>
          <p:nvPr/>
        </p:nvPicPr>
        <p:blipFill>
          <a:blip r:embed="rId3"/>
          <a:stretch>
            <a:fillRect/>
          </a:stretch>
        </p:blipFill>
        <p:spPr>
          <a:xfrm>
            <a:off x="7228234" y="2366352"/>
            <a:ext cx="4543597" cy="2611870"/>
          </a:xfrm>
          <a:prstGeom prst="rect">
            <a:avLst/>
          </a:prstGeom>
        </p:spPr>
      </p:pic>
      <p:sp>
        <p:nvSpPr>
          <p:cNvPr id="5" name="文本框 4">
            <a:extLst>
              <a:ext uri="{FF2B5EF4-FFF2-40B4-BE49-F238E27FC236}">
                <a16:creationId xmlns:a16="http://schemas.microsoft.com/office/drawing/2014/main" id="{D2B57ED7-4A9F-481E-8B7F-6D37E195D8EF}"/>
              </a:ext>
            </a:extLst>
          </p:cNvPr>
          <p:cNvSpPr txBox="1"/>
          <p:nvPr/>
        </p:nvSpPr>
        <p:spPr>
          <a:xfrm>
            <a:off x="8282390" y="5056043"/>
            <a:ext cx="2435283"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900" dirty="0" err="1">
                <a:latin typeface="Arial" panose="020B0604020202020204" pitchFamily="34" charset="0"/>
                <a:ea typeface="微软雅黑" panose="020B0503020204020204" pitchFamily="34" charset="-122"/>
                <a:cs typeface="+mn-ea"/>
                <a:sym typeface="Arial" panose="020B0604020202020204" pitchFamily="34" charset="0"/>
              </a:rPr>
              <a:t>arXiv</a:t>
            </a: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 2410.21888, 2024 Gordon Bell Prize)</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a:extLst>
              <a:ext uri="{FF2B5EF4-FFF2-40B4-BE49-F238E27FC236}">
                <a16:creationId xmlns:a16="http://schemas.microsoft.com/office/drawing/2014/main" id="{C6281F85-7914-C8CD-F27F-2B32AB95F496}"/>
              </a:ext>
            </a:extLst>
          </p:cNvPr>
          <p:cNvSpPr txBox="1"/>
          <p:nvPr/>
        </p:nvSpPr>
        <p:spPr>
          <a:xfrm>
            <a:off x="2266160" y="2034962"/>
            <a:ext cx="5225148" cy="4708981"/>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Tensor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Block-, Sparse-, Block-sparse-,…, Tensor</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(t)BLAS 1/2/3</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Contraction</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Hardware, CPU/GPU/TPU/NPU</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Parallelization, OpenMP/MPI</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ED63768F-DD6A-98F8-6E57-38A002E33F5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042104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Expression Template</a:t>
            </a: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8B32F628-DCE8-C5B9-C897-85A7378122E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CA77BCE9-08A1-D9A2-43FB-E388693AEC9C}"/>
              </a:ext>
            </a:extLst>
          </p:cNvPr>
          <p:cNvSpPr txBox="1"/>
          <p:nvPr/>
        </p:nvSpPr>
        <p:spPr>
          <a:xfrm>
            <a:off x="6800822" y="1559027"/>
            <a:ext cx="194316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 = 10,000,000</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3" name="表格 2">
            <a:extLst>
              <a:ext uri="{FF2B5EF4-FFF2-40B4-BE49-F238E27FC236}">
                <a16:creationId xmlns:a16="http://schemas.microsoft.com/office/drawing/2014/main" id="{3037AE0C-69FA-963C-B7D6-EDF08D8B4601}"/>
              </a:ext>
            </a:extLst>
          </p:cNvPr>
          <p:cNvGraphicFramePr>
            <a:graphicFrameLocks noGrp="1"/>
          </p:cNvGraphicFramePr>
          <p:nvPr>
            <p:extLst>
              <p:ext uri="{D42A27DB-BD31-4B8C-83A1-F6EECF244321}">
                <p14:modId xmlns:p14="http://schemas.microsoft.com/office/powerpoint/2010/main" val="2579023194"/>
              </p:ext>
            </p:extLst>
          </p:nvPr>
        </p:nvGraphicFramePr>
        <p:xfrm>
          <a:off x="2725148" y="2621697"/>
          <a:ext cx="6713168" cy="2225040"/>
        </p:xfrm>
        <a:graphic>
          <a:graphicData uri="http://schemas.openxmlformats.org/drawingml/2006/table">
            <a:tbl>
              <a:tblPr firstRow="1" bandRow="1">
                <a:tableStyleId>{5C22544A-7EE6-4342-B048-85BDC9FD1C3A}</a:tableStyleId>
              </a:tblPr>
              <a:tblGrid>
                <a:gridCol w="1678292">
                  <a:extLst>
                    <a:ext uri="{9D8B030D-6E8A-4147-A177-3AD203B41FA5}">
                      <a16:colId xmlns:a16="http://schemas.microsoft.com/office/drawing/2014/main" val="2465873850"/>
                    </a:ext>
                  </a:extLst>
                </a:gridCol>
                <a:gridCol w="1678292">
                  <a:extLst>
                    <a:ext uri="{9D8B030D-6E8A-4147-A177-3AD203B41FA5}">
                      <a16:colId xmlns:a16="http://schemas.microsoft.com/office/drawing/2014/main" val="1370600199"/>
                    </a:ext>
                  </a:extLst>
                </a:gridCol>
                <a:gridCol w="1678292">
                  <a:extLst>
                    <a:ext uri="{9D8B030D-6E8A-4147-A177-3AD203B41FA5}">
                      <a16:colId xmlns:a16="http://schemas.microsoft.com/office/drawing/2014/main" val="33776140"/>
                    </a:ext>
                  </a:extLst>
                </a:gridCol>
                <a:gridCol w="1678292">
                  <a:extLst>
                    <a:ext uri="{9D8B030D-6E8A-4147-A177-3AD203B41FA5}">
                      <a16:colId xmlns:a16="http://schemas.microsoft.com/office/drawing/2014/main" val="931931183"/>
                    </a:ext>
                  </a:extLst>
                </a:gridCol>
              </a:tblGrid>
              <a:tr h="37084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E.T.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8202224"/>
                  </a:ext>
                </a:extLst>
              </a:tr>
              <a:tr h="370840">
                <a:tc>
                  <a:txBody>
                    <a:bodyPr/>
                    <a:lstStyle/>
                    <a:p>
                      <a:pPr algn="ctr"/>
                      <a:r>
                        <a:rPr lang="en-US" altLang="zh-CN" dirty="0">
                          <a:latin typeface="Times New Roman" panose="02020603050405020304" pitchFamily="18" charset="0"/>
                          <a:cs typeface="Times New Roman" panose="02020603050405020304" pitchFamily="18" charset="0"/>
                        </a:rPr>
                        <a:t>no </a:t>
                      </a:r>
                      <a:r>
                        <a:rPr lang="en-US" altLang="zh-CN" dirty="0" err="1">
                          <a:latin typeface="Times New Roman" panose="02020603050405020304" pitchFamily="18" charset="0"/>
                          <a:cs typeface="Times New Roman" panose="02020603050405020304" pitchFamily="18" charset="0"/>
                        </a:rPr>
                        <a:t>vec</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109676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113283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1.033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1501500"/>
                  </a:ext>
                </a:extLst>
              </a:tr>
              <a:tr h="370840">
                <a:tc>
                  <a:txBody>
                    <a:bodyPr/>
                    <a:lstStyle/>
                    <a:p>
                      <a:pPr algn="ctr"/>
                      <a:r>
                        <a:rPr lang="en-US" altLang="zh-CN" dirty="0" err="1">
                          <a:latin typeface="Times New Roman" panose="02020603050405020304" pitchFamily="18" charset="0"/>
                          <a:cs typeface="Times New Roman" panose="02020603050405020304" pitchFamily="18" charset="0"/>
                        </a:rPr>
                        <a:t>avx</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109814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109944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1.001</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28759402"/>
                  </a:ext>
                </a:extLst>
              </a:tr>
              <a:tr h="370840">
                <a:tc>
                  <a:txBody>
                    <a:bodyPr/>
                    <a:lstStyle/>
                    <a:p>
                      <a:pPr algn="ctr"/>
                      <a:r>
                        <a:rPr lang="en-US" altLang="zh-CN" dirty="0">
                          <a:latin typeface="Times New Roman" panose="02020603050405020304" pitchFamily="18" charset="0"/>
                          <a:cs typeface="Times New Roman" panose="02020603050405020304" pitchFamily="18" charset="0"/>
                        </a:rPr>
                        <a:t>avx2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109864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110282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1.004</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117879"/>
                  </a:ext>
                </a:extLst>
              </a:tr>
              <a:tr h="370840">
                <a:tc>
                  <a:txBody>
                    <a:bodyPr/>
                    <a:lstStyle/>
                    <a:p>
                      <a:pPr algn="ctr"/>
                      <a:r>
                        <a:rPr lang="en-US" altLang="zh-CN" dirty="0">
                          <a:latin typeface="Times New Roman" panose="02020603050405020304" pitchFamily="18" charset="0"/>
                          <a:cs typeface="Times New Roman" panose="02020603050405020304" pitchFamily="18" charset="0"/>
                        </a:rPr>
                        <a:t>avx512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108246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115419</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1.066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5672764"/>
                  </a:ext>
                </a:extLst>
              </a:tr>
              <a:tr h="370840">
                <a:tc>
                  <a:txBody>
                    <a:bodyPr/>
                    <a:lstStyle/>
                    <a:p>
                      <a:pPr algn="ctr"/>
                      <a:r>
                        <a:rPr lang="en-US" altLang="zh-CN" dirty="0">
                          <a:latin typeface="Times New Roman" panose="02020603050405020304" pitchFamily="18" charset="0"/>
                          <a:cs typeface="Times New Roman" panose="02020603050405020304" pitchFamily="18" charset="0"/>
                        </a:rPr>
                        <a:t>sse3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110564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111415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1.008</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4019194"/>
                  </a:ext>
                </a:extLst>
              </a:tr>
            </a:tbl>
          </a:graphicData>
        </a:graphic>
      </p:graphicFrame>
      <p:sp>
        <p:nvSpPr>
          <p:cNvPr id="4" name="文本框 3">
            <a:extLst>
              <a:ext uri="{FF2B5EF4-FFF2-40B4-BE49-F238E27FC236}">
                <a16:creationId xmlns:a16="http://schemas.microsoft.com/office/drawing/2014/main" id="{7ED40346-E61C-DA99-7ED5-CC1C46F37F30}"/>
              </a:ext>
            </a:extLst>
          </p:cNvPr>
          <p:cNvSpPr txBox="1"/>
          <p:nvPr/>
        </p:nvSpPr>
        <p:spPr>
          <a:xfrm>
            <a:off x="8859074" y="1547775"/>
            <a:ext cx="2004075"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-O3,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gcc</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13.1.0</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descr="\documentclass{article}&#10;\usepackage{amsmath}&#10;\pagestyle{empty}&#10;\begin{document}&#10;&#10;&#10;$z_i = a \times \log(\frac{x_i+y_i}{x_i}) + \exp(y_i + \frac{x_i}{b})$&#10;&#10;\end{document}" title="IguanaTex Bitmap Display">
            <a:extLst>
              <a:ext uri="{FF2B5EF4-FFF2-40B4-BE49-F238E27FC236}">
                <a16:creationId xmlns:a16="http://schemas.microsoft.com/office/drawing/2014/main" id="{E7A0B865-8E86-D470-606C-F1566B84D010}"/>
              </a:ext>
            </a:extLst>
          </p:cNvPr>
          <p:cNvPicPr>
            <a:picLocks noChangeAspect="1"/>
          </p:cNvPicPr>
          <p:nvPr>
            <p:custDataLst>
              <p:tags r:id="rId1"/>
            </p:custDataLst>
          </p:nvPr>
        </p:nvPicPr>
        <p:blipFill>
          <a:blip r:embed="rId4"/>
          <a:stretch>
            <a:fillRect/>
          </a:stretch>
        </p:blipFill>
        <p:spPr>
          <a:xfrm>
            <a:off x="1537539" y="1547775"/>
            <a:ext cx="5050343" cy="456120"/>
          </a:xfrm>
          <a:prstGeom prst="rect">
            <a:avLst/>
          </a:prstGeom>
        </p:spPr>
      </p:pic>
      <p:sp>
        <p:nvSpPr>
          <p:cNvPr id="8" name="文本框 7">
            <a:extLst>
              <a:ext uri="{FF2B5EF4-FFF2-40B4-BE49-F238E27FC236}">
                <a16:creationId xmlns:a16="http://schemas.microsoft.com/office/drawing/2014/main" id="{19C90139-6C55-5255-A0B4-6D6CDC419F2B}"/>
              </a:ext>
            </a:extLst>
          </p:cNvPr>
          <p:cNvSpPr txBox="1"/>
          <p:nvPr/>
        </p:nvSpPr>
        <p:spPr>
          <a:xfrm>
            <a:off x="10165522" y="1959137"/>
            <a:ext cx="697627"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微秒</a:t>
            </a:r>
          </a:p>
        </p:txBody>
      </p:sp>
    </p:spTree>
    <p:extLst>
      <p:ext uri="{BB962C8B-B14F-4D97-AF65-F5344CB8AC3E}">
        <p14:creationId xmlns:p14="http://schemas.microsoft.com/office/powerpoint/2010/main" val="2855031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Summary</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5" name="图片 34" descr="\documentclass{article}&#10;\usepackage{amsmath}&#10;\pagestyle{empty}&#10;\begin{document}&#10;&#10;&#10;\begin{equation*}&#10;(\mu \nu \mid \lambda \sigma) \approx \sum_{PQ}(\mu \nu \mid P) V_{PQ}^{-1}(Q \mid \lambda \sigma)&#10;\end{equation*}&#10;&#10;\end{document}" title="IguanaTex Bitmap Display">
            <a:extLst>
              <a:ext uri="{FF2B5EF4-FFF2-40B4-BE49-F238E27FC236}">
                <a16:creationId xmlns:a16="http://schemas.microsoft.com/office/drawing/2014/main" id="{FFD262E2-72F8-5106-AC96-4A4B088098B1}"/>
              </a:ext>
            </a:extLst>
          </p:cNvPr>
          <p:cNvPicPr>
            <a:picLocks noChangeAspect="1"/>
          </p:cNvPicPr>
          <p:nvPr>
            <p:custDataLst>
              <p:tags r:id="rId1"/>
            </p:custDataLst>
          </p:nvPr>
        </p:nvPicPr>
        <p:blipFill>
          <a:blip r:embed="rId4"/>
          <a:stretch>
            <a:fillRect/>
          </a:stretch>
        </p:blipFill>
        <p:spPr>
          <a:xfrm>
            <a:off x="2032907" y="7281929"/>
            <a:ext cx="3937524" cy="577524"/>
          </a:xfrm>
          <a:prstGeom prst="rect">
            <a:avLst/>
          </a:prstGeom>
        </p:spPr>
      </p:pic>
      <p:sp>
        <p:nvSpPr>
          <p:cNvPr id="25" name="文本框 24">
            <a:extLst>
              <a:ext uri="{FF2B5EF4-FFF2-40B4-BE49-F238E27FC236}">
                <a16:creationId xmlns:a16="http://schemas.microsoft.com/office/drawing/2014/main" id="{F4B092B1-83F9-9CD1-CA50-A46241CE09F2}"/>
              </a:ext>
            </a:extLst>
          </p:cNvPr>
          <p:cNvSpPr txBox="1"/>
          <p:nvPr/>
        </p:nvSpPr>
        <p:spPr>
          <a:xfrm>
            <a:off x="8023112" y="7256855"/>
            <a:ext cx="697627"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RI-V</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191280C5-0318-C985-79A7-723473FE05F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2669DE10-D351-0E9F-1F6A-D7C73AB6D1A1}"/>
              </a:ext>
            </a:extLst>
          </p:cNvPr>
          <p:cNvSpPr txBox="1"/>
          <p:nvPr/>
        </p:nvSpPr>
        <p:spPr>
          <a:xfrm>
            <a:off x="1537194" y="1405020"/>
            <a:ext cx="9622787"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C++ is extremely powerful in developing high-performance </a:t>
            </a:r>
          </a:p>
          <a:p>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generic</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scientific computation package </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C++ is all you need ! </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Polymorphism in C++ : (1) overloading (2) template (3) virtual function</a:t>
            </a: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More advanced features/idioms in (modern) C++ </a:t>
            </a:r>
          </a:p>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p>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(1) type traits; (2) concept; (3) expression templates </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(3) CRTP ; (4) </a:t>
            </a:r>
            <a:r>
              <a:rPr lang="en-US" altLang="zh-CN" sz="2000" b="1" dirty="0" err="1">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Mixin</a:t>
            </a:r>
            <a:r>
              <a:rPr lang="en-US" altLang="zh-CN" sz="20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 (6) SFINAE ……. </a:t>
            </a:r>
            <a:endParaRPr lang="zh-CN" altLang="en-US" sz="20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8636354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E64C8C3-34EB-AFC9-BEDA-863FFC573EBA}"/>
              </a:ext>
            </a:extLst>
          </p:cNvPr>
          <p:cNvGrpSpPr/>
          <p:nvPr/>
        </p:nvGrpSpPr>
        <p:grpSpPr>
          <a:xfrm>
            <a:off x="2176241" y="536608"/>
            <a:ext cx="8454335" cy="5624930"/>
            <a:chOff x="1758578" y="316868"/>
            <a:chExt cx="8454335" cy="5624930"/>
          </a:xfrm>
        </p:grpSpPr>
        <p:sp>
          <p:nvSpPr>
            <p:cNvPr id="3" name="矩形 2">
              <a:extLst>
                <a:ext uri="{FF2B5EF4-FFF2-40B4-BE49-F238E27FC236}">
                  <a16:creationId xmlns:a16="http://schemas.microsoft.com/office/drawing/2014/main" id="{F7F38D81-CF15-D002-045B-EA30D8578076}"/>
                </a:ext>
              </a:extLst>
            </p:cNvPr>
            <p:cNvSpPr/>
            <p:nvPr/>
          </p:nvSpPr>
          <p:spPr>
            <a:xfrm>
              <a:off x="4833257" y="362857"/>
              <a:ext cx="2097314" cy="849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Abstract Ranking </a:t>
              </a:r>
            </a:p>
            <a:p>
              <a:pPr algn="ctr"/>
              <a:r>
                <a:rPr lang="en-US" altLang="zh-CN" sz="1600" b="1" dirty="0">
                  <a:solidFill>
                    <a:schemeClr val="tx1"/>
                  </a:solidFill>
                </a:rPr>
                <a:t>Algorithm</a:t>
              </a:r>
              <a:endParaRPr lang="zh-CN" altLang="en-US" sz="1600" b="1" dirty="0">
                <a:solidFill>
                  <a:schemeClr val="tx1"/>
                </a:solidFill>
              </a:endParaRPr>
            </a:p>
          </p:txBody>
        </p:sp>
        <p:sp>
          <p:nvSpPr>
            <p:cNvPr id="4" name="矩形 3">
              <a:extLst>
                <a:ext uri="{FF2B5EF4-FFF2-40B4-BE49-F238E27FC236}">
                  <a16:creationId xmlns:a16="http://schemas.microsoft.com/office/drawing/2014/main" id="{46E5E342-C647-5D1B-0D7B-608E664196B2}"/>
                </a:ext>
              </a:extLst>
            </p:cNvPr>
            <p:cNvSpPr/>
            <p:nvPr/>
          </p:nvSpPr>
          <p:spPr>
            <a:xfrm>
              <a:off x="3911599" y="2351313"/>
              <a:ext cx="1458687" cy="6694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B0F0"/>
                  </a:solidFill>
                </a:rPr>
                <a:t>Record Generator</a:t>
              </a:r>
              <a:endParaRPr lang="zh-CN" altLang="en-US" b="1" dirty="0">
                <a:solidFill>
                  <a:srgbClr val="00B0F0"/>
                </a:solidFill>
              </a:endParaRPr>
            </a:p>
          </p:txBody>
        </p:sp>
        <p:sp>
          <p:nvSpPr>
            <p:cNvPr id="5" name="矩形 4">
              <a:extLst>
                <a:ext uri="{FF2B5EF4-FFF2-40B4-BE49-F238E27FC236}">
                  <a16:creationId xmlns:a16="http://schemas.microsoft.com/office/drawing/2014/main" id="{682CC24F-A655-3A85-C08F-2D3EEA9AECA1}"/>
                </a:ext>
              </a:extLst>
            </p:cNvPr>
            <p:cNvSpPr/>
            <p:nvPr/>
          </p:nvSpPr>
          <p:spPr>
            <a:xfrm>
              <a:off x="5600699" y="3837218"/>
              <a:ext cx="2097314" cy="439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B0F0"/>
                  </a:solidFill>
                </a:rPr>
                <a:t>Ranking Kernel</a:t>
              </a:r>
              <a:endParaRPr lang="zh-CN" altLang="en-US" b="1" dirty="0">
                <a:solidFill>
                  <a:srgbClr val="00B0F0"/>
                </a:solidFill>
              </a:endParaRPr>
            </a:p>
          </p:txBody>
        </p:sp>
        <p:sp>
          <p:nvSpPr>
            <p:cNvPr id="7" name="矩形 6">
              <a:extLst>
                <a:ext uri="{FF2B5EF4-FFF2-40B4-BE49-F238E27FC236}">
                  <a16:creationId xmlns:a16="http://schemas.microsoft.com/office/drawing/2014/main" id="{DD41D290-AF5C-7675-FDA3-5B79CB8EDB5A}"/>
                </a:ext>
              </a:extLst>
            </p:cNvPr>
            <p:cNvSpPr/>
            <p:nvPr/>
          </p:nvSpPr>
          <p:spPr>
            <a:xfrm>
              <a:off x="5831112" y="2351312"/>
              <a:ext cx="1458687" cy="6694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00B0F0"/>
                  </a:solidFill>
                </a:rPr>
                <a:t>Hamiltonian Construction</a:t>
              </a:r>
              <a:endParaRPr lang="zh-CN" altLang="en-US" sz="1600" b="1" dirty="0">
                <a:solidFill>
                  <a:srgbClr val="00B0F0"/>
                </a:solidFill>
              </a:endParaRPr>
            </a:p>
          </p:txBody>
        </p:sp>
        <p:sp>
          <p:nvSpPr>
            <p:cNvPr id="8" name="矩形 7">
              <a:extLst>
                <a:ext uri="{FF2B5EF4-FFF2-40B4-BE49-F238E27FC236}">
                  <a16:creationId xmlns:a16="http://schemas.microsoft.com/office/drawing/2014/main" id="{32909568-0D33-F37B-6486-9B68A8F3A409}"/>
                </a:ext>
              </a:extLst>
            </p:cNvPr>
            <p:cNvSpPr/>
            <p:nvPr/>
          </p:nvSpPr>
          <p:spPr>
            <a:xfrm>
              <a:off x="7750625" y="2364014"/>
              <a:ext cx="1458687" cy="6694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B0F0"/>
                  </a:solidFill>
                </a:rPr>
                <a:t>Selector</a:t>
              </a:r>
              <a:endParaRPr lang="zh-CN" altLang="en-US" b="1" dirty="0">
                <a:solidFill>
                  <a:srgbClr val="00B0F0"/>
                </a:solidFill>
              </a:endParaRPr>
            </a:p>
          </p:txBody>
        </p:sp>
        <p:cxnSp>
          <p:nvCxnSpPr>
            <p:cNvPr id="9" name="直接箭头连接符 8">
              <a:extLst>
                <a:ext uri="{FF2B5EF4-FFF2-40B4-BE49-F238E27FC236}">
                  <a16:creationId xmlns:a16="http://schemas.microsoft.com/office/drawing/2014/main" id="{68E69396-CE95-BBFA-636E-35F9ED4E52F3}"/>
                </a:ext>
              </a:extLst>
            </p:cNvPr>
            <p:cNvCxnSpPr>
              <a:cxnSpLocks/>
              <a:endCxn id="4" idx="0"/>
            </p:cNvCxnSpPr>
            <p:nvPr/>
          </p:nvCxnSpPr>
          <p:spPr>
            <a:xfrm flipH="1">
              <a:off x="4640943" y="1238247"/>
              <a:ext cx="569686" cy="1113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接箭头连接符 9">
              <a:extLst>
                <a:ext uri="{FF2B5EF4-FFF2-40B4-BE49-F238E27FC236}">
                  <a16:creationId xmlns:a16="http://schemas.microsoft.com/office/drawing/2014/main" id="{F7A4EA55-94E5-E372-E177-2C4CBB012404}"/>
                </a:ext>
              </a:extLst>
            </p:cNvPr>
            <p:cNvCxnSpPr>
              <a:cxnSpLocks/>
              <a:stCxn id="3" idx="2"/>
              <a:endCxn id="7" idx="0"/>
            </p:cNvCxnSpPr>
            <p:nvPr/>
          </p:nvCxnSpPr>
          <p:spPr>
            <a:xfrm>
              <a:off x="5881914" y="1211943"/>
              <a:ext cx="678542" cy="11393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3B4A7003-074B-34EC-E506-2D157636F6AE}"/>
                </a:ext>
              </a:extLst>
            </p:cNvPr>
            <p:cNvCxnSpPr>
              <a:cxnSpLocks/>
              <a:endCxn id="8" idx="0"/>
            </p:cNvCxnSpPr>
            <p:nvPr/>
          </p:nvCxnSpPr>
          <p:spPr>
            <a:xfrm>
              <a:off x="6560455" y="1211943"/>
              <a:ext cx="1919514" cy="1152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B71AA1E0-7A1B-EF02-4053-5E246B90E649}"/>
                </a:ext>
              </a:extLst>
            </p:cNvPr>
            <p:cNvCxnSpPr>
              <a:stCxn id="7" idx="2"/>
              <a:endCxn id="5" idx="0"/>
            </p:cNvCxnSpPr>
            <p:nvPr/>
          </p:nvCxnSpPr>
          <p:spPr>
            <a:xfrm>
              <a:off x="6560456" y="3020783"/>
              <a:ext cx="88900" cy="8164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a:extLst>
                <a:ext uri="{FF2B5EF4-FFF2-40B4-BE49-F238E27FC236}">
                  <a16:creationId xmlns:a16="http://schemas.microsoft.com/office/drawing/2014/main" id="{8F1D7714-DE18-F7FD-9FE0-C06D9F9EB033}"/>
                </a:ext>
              </a:extLst>
            </p:cNvPr>
            <p:cNvCxnSpPr>
              <a:cxnSpLocks/>
              <a:stCxn id="4" idx="2"/>
            </p:cNvCxnSpPr>
            <p:nvPr/>
          </p:nvCxnSpPr>
          <p:spPr>
            <a:xfrm>
              <a:off x="4640943" y="3020784"/>
              <a:ext cx="1505857" cy="8164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13">
              <a:extLst>
                <a:ext uri="{FF2B5EF4-FFF2-40B4-BE49-F238E27FC236}">
                  <a16:creationId xmlns:a16="http://schemas.microsoft.com/office/drawing/2014/main" id="{8F1C16B4-B094-AEAE-4F2D-D2DB63D5A75E}"/>
                </a:ext>
              </a:extLst>
            </p:cNvPr>
            <p:cNvSpPr/>
            <p:nvPr/>
          </p:nvSpPr>
          <p:spPr>
            <a:xfrm>
              <a:off x="2039256" y="2364014"/>
              <a:ext cx="1458687" cy="6694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Parallel Scheme</a:t>
              </a:r>
              <a:endParaRPr lang="zh-CN" altLang="en-US" b="1" dirty="0">
                <a:solidFill>
                  <a:srgbClr val="FF0000"/>
                </a:solidFill>
              </a:endParaRPr>
            </a:p>
          </p:txBody>
        </p:sp>
        <p:sp>
          <p:nvSpPr>
            <p:cNvPr id="15" name="矩形 14">
              <a:extLst>
                <a:ext uri="{FF2B5EF4-FFF2-40B4-BE49-F238E27FC236}">
                  <a16:creationId xmlns:a16="http://schemas.microsoft.com/office/drawing/2014/main" id="{9CF5A73E-3683-8ABF-AAB3-27EF559C8F92}"/>
                </a:ext>
              </a:extLst>
            </p:cNvPr>
            <p:cNvSpPr/>
            <p:nvPr/>
          </p:nvSpPr>
          <p:spPr>
            <a:xfrm>
              <a:off x="4833257" y="5092712"/>
              <a:ext cx="2097314" cy="8490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Concrete Ranking</a:t>
              </a:r>
            </a:p>
            <a:p>
              <a:pPr algn="ctr"/>
              <a:r>
                <a:rPr lang="en-US" altLang="zh-CN" sz="1600" b="1" dirty="0">
                  <a:solidFill>
                    <a:schemeClr val="tx1"/>
                  </a:solidFill>
                </a:rPr>
                <a:t>Algorithm</a:t>
              </a:r>
              <a:endParaRPr lang="zh-CN" altLang="en-US" sz="1600" b="1" dirty="0">
                <a:solidFill>
                  <a:schemeClr val="tx1"/>
                </a:solidFill>
              </a:endParaRPr>
            </a:p>
          </p:txBody>
        </p:sp>
        <p:cxnSp>
          <p:nvCxnSpPr>
            <p:cNvPr id="16" name="直接箭头连接符 15">
              <a:extLst>
                <a:ext uri="{FF2B5EF4-FFF2-40B4-BE49-F238E27FC236}">
                  <a16:creationId xmlns:a16="http://schemas.microsoft.com/office/drawing/2014/main" id="{CCD6040F-1040-1B33-0810-ED2E0DF755EC}"/>
                </a:ext>
              </a:extLst>
            </p:cNvPr>
            <p:cNvCxnSpPr>
              <a:stCxn id="3" idx="1"/>
              <a:endCxn id="14" idx="0"/>
            </p:cNvCxnSpPr>
            <p:nvPr/>
          </p:nvCxnSpPr>
          <p:spPr>
            <a:xfrm flipH="1">
              <a:off x="2768600" y="787400"/>
              <a:ext cx="2064657" cy="1576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接箭头连接符 16">
              <a:extLst>
                <a:ext uri="{FF2B5EF4-FFF2-40B4-BE49-F238E27FC236}">
                  <a16:creationId xmlns:a16="http://schemas.microsoft.com/office/drawing/2014/main" id="{DE91C05E-69D2-EF6E-B00F-2FF5D1E1E86C}"/>
                </a:ext>
              </a:extLst>
            </p:cNvPr>
            <p:cNvCxnSpPr>
              <a:stCxn id="14" idx="2"/>
              <a:endCxn id="15" idx="1"/>
            </p:cNvCxnSpPr>
            <p:nvPr/>
          </p:nvCxnSpPr>
          <p:spPr>
            <a:xfrm>
              <a:off x="2768600" y="3033485"/>
              <a:ext cx="2064657" cy="2483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a:extLst>
                <a:ext uri="{FF2B5EF4-FFF2-40B4-BE49-F238E27FC236}">
                  <a16:creationId xmlns:a16="http://schemas.microsoft.com/office/drawing/2014/main" id="{7F19DBAF-8CB7-CF01-C0D1-85038D71158B}"/>
                </a:ext>
              </a:extLst>
            </p:cNvPr>
            <p:cNvCxnSpPr>
              <a:stCxn id="5" idx="2"/>
              <a:endCxn id="15" idx="0"/>
            </p:cNvCxnSpPr>
            <p:nvPr/>
          </p:nvCxnSpPr>
          <p:spPr>
            <a:xfrm flipH="1">
              <a:off x="5881914" y="4276278"/>
              <a:ext cx="767442" cy="8164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796CDF47-C847-AEE0-B39F-FFF804049CE5}"/>
                </a:ext>
              </a:extLst>
            </p:cNvPr>
            <p:cNvCxnSpPr>
              <a:cxnSpLocks/>
            </p:cNvCxnSpPr>
            <p:nvPr/>
          </p:nvCxnSpPr>
          <p:spPr>
            <a:xfrm flipH="1">
              <a:off x="7062104" y="478971"/>
              <a:ext cx="72027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FF1A1386-3FDA-5B03-7E8E-D099BF98D255}"/>
                </a:ext>
              </a:extLst>
            </p:cNvPr>
            <p:cNvCxnSpPr>
              <a:cxnSpLocks/>
            </p:cNvCxnSpPr>
            <p:nvPr/>
          </p:nvCxnSpPr>
          <p:spPr>
            <a:xfrm flipH="1">
              <a:off x="7062103" y="758372"/>
              <a:ext cx="72027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867A606F-2AD6-A6CD-A622-BED33B96A7AA}"/>
                </a:ext>
              </a:extLst>
            </p:cNvPr>
            <p:cNvCxnSpPr>
              <a:cxnSpLocks/>
            </p:cNvCxnSpPr>
            <p:nvPr/>
          </p:nvCxnSpPr>
          <p:spPr>
            <a:xfrm flipH="1">
              <a:off x="7062103" y="1052286"/>
              <a:ext cx="72027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53CF20E9-5221-3272-B669-2B8721DA1B46}"/>
                </a:ext>
              </a:extLst>
            </p:cNvPr>
            <p:cNvSpPr txBox="1"/>
            <p:nvPr/>
          </p:nvSpPr>
          <p:spPr>
            <a:xfrm>
              <a:off x="7782376" y="316868"/>
              <a:ext cx="2430537" cy="307777"/>
            </a:xfrm>
            <a:prstGeom prst="rect">
              <a:avLst/>
            </a:prstGeom>
            <a:noFill/>
          </p:spPr>
          <p:txBody>
            <a:bodyPr wrap="none" rtlCol="0">
              <a:spAutoFit/>
            </a:bodyPr>
            <a:lstStyle/>
            <a:p>
              <a:r>
                <a:rPr lang="en-US" altLang="zh-CN" sz="1400" b="1" dirty="0" err="1">
                  <a:solidFill>
                    <a:srgbClr val="92D050"/>
                  </a:solidFill>
                </a:rPr>
                <a:t>HamiltonianTy</a:t>
              </a:r>
              <a:r>
                <a:rPr lang="en-US" altLang="zh-CN" sz="1400" b="1" dirty="0">
                  <a:solidFill>
                    <a:srgbClr val="92D050"/>
                  </a:solidFill>
                </a:rPr>
                <a:t>, </a:t>
              </a:r>
              <a:r>
                <a:rPr lang="en-US" altLang="zh-CN" sz="1400" b="1" dirty="0" err="1">
                  <a:solidFill>
                    <a:srgbClr val="92D050"/>
                  </a:solidFill>
                </a:rPr>
                <a:t>IntegralsTy</a:t>
              </a:r>
              <a:endParaRPr lang="zh-CN" altLang="en-US" b="1" dirty="0">
                <a:solidFill>
                  <a:srgbClr val="92D050"/>
                </a:solidFill>
              </a:endParaRPr>
            </a:p>
          </p:txBody>
        </p:sp>
        <p:sp>
          <p:nvSpPr>
            <p:cNvPr id="23" name="文本框 22">
              <a:extLst>
                <a:ext uri="{FF2B5EF4-FFF2-40B4-BE49-F238E27FC236}">
                  <a16:creationId xmlns:a16="http://schemas.microsoft.com/office/drawing/2014/main" id="{161621C7-87F5-95AB-A83E-51A84DFBBFB6}"/>
                </a:ext>
              </a:extLst>
            </p:cNvPr>
            <p:cNvSpPr txBox="1"/>
            <p:nvPr/>
          </p:nvSpPr>
          <p:spPr>
            <a:xfrm>
              <a:off x="7820821" y="639987"/>
              <a:ext cx="1763111" cy="307777"/>
            </a:xfrm>
            <a:prstGeom prst="rect">
              <a:avLst/>
            </a:prstGeom>
            <a:noFill/>
          </p:spPr>
          <p:txBody>
            <a:bodyPr wrap="none" rtlCol="0">
              <a:spAutoFit/>
            </a:bodyPr>
            <a:lstStyle/>
            <a:p>
              <a:r>
                <a:rPr lang="en-US" altLang="zh-CN" sz="1400" b="1" dirty="0">
                  <a:solidFill>
                    <a:srgbClr val="92D050"/>
                  </a:solidFill>
                </a:rPr>
                <a:t>(Parallel Template)</a:t>
              </a:r>
              <a:endParaRPr lang="zh-CN" altLang="en-US" sz="1400" b="1" dirty="0">
                <a:solidFill>
                  <a:srgbClr val="92D050"/>
                </a:solidFill>
              </a:endParaRPr>
            </a:p>
          </p:txBody>
        </p:sp>
        <p:sp>
          <p:nvSpPr>
            <p:cNvPr id="24" name="文本框 23">
              <a:extLst>
                <a:ext uri="{FF2B5EF4-FFF2-40B4-BE49-F238E27FC236}">
                  <a16:creationId xmlns:a16="http://schemas.microsoft.com/office/drawing/2014/main" id="{5CBAF666-C94D-65C8-CD3A-B6F0E78A852A}"/>
                </a:ext>
              </a:extLst>
            </p:cNvPr>
            <p:cNvSpPr txBox="1"/>
            <p:nvPr/>
          </p:nvSpPr>
          <p:spPr>
            <a:xfrm>
              <a:off x="7818473" y="958848"/>
              <a:ext cx="1604927" cy="307777"/>
            </a:xfrm>
            <a:prstGeom prst="rect">
              <a:avLst/>
            </a:prstGeom>
            <a:noFill/>
          </p:spPr>
          <p:txBody>
            <a:bodyPr wrap="none" rtlCol="0">
              <a:spAutoFit/>
            </a:bodyPr>
            <a:lstStyle/>
            <a:p>
              <a:r>
                <a:rPr lang="en-US" altLang="zh-CN" sz="1400" b="1" dirty="0">
                  <a:solidFill>
                    <a:srgbClr val="92D050"/>
                  </a:solidFill>
                </a:rPr>
                <a:t>Ranking Criterion</a:t>
              </a:r>
              <a:endParaRPr lang="zh-CN" altLang="en-US" sz="1400" b="1" dirty="0">
                <a:solidFill>
                  <a:srgbClr val="92D050"/>
                </a:solidFill>
              </a:endParaRPr>
            </a:p>
          </p:txBody>
        </p:sp>
        <p:sp>
          <p:nvSpPr>
            <p:cNvPr id="25" name="文本框 24">
              <a:extLst>
                <a:ext uri="{FF2B5EF4-FFF2-40B4-BE49-F238E27FC236}">
                  <a16:creationId xmlns:a16="http://schemas.microsoft.com/office/drawing/2014/main" id="{28516583-15B8-A141-F4F9-D394A77B1D7A}"/>
                </a:ext>
              </a:extLst>
            </p:cNvPr>
            <p:cNvSpPr txBox="1"/>
            <p:nvPr/>
          </p:nvSpPr>
          <p:spPr>
            <a:xfrm>
              <a:off x="1758578" y="3902859"/>
              <a:ext cx="1670650" cy="307777"/>
            </a:xfrm>
            <a:prstGeom prst="rect">
              <a:avLst/>
            </a:prstGeom>
            <a:noFill/>
          </p:spPr>
          <p:txBody>
            <a:bodyPr wrap="none" rtlCol="0">
              <a:spAutoFit/>
            </a:bodyPr>
            <a:lstStyle/>
            <a:p>
              <a:r>
                <a:rPr lang="en-US" altLang="zh-CN" sz="1400" b="1" dirty="0"/>
                <a:t>Parallel over </a:t>
              </a:r>
              <a:r>
                <a:rPr lang="en-US" altLang="zh-CN" sz="1400" b="1" dirty="0" err="1"/>
                <a:t>oCFG</a:t>
              </a:r>
              <a:endParaRPr lang="zh-CN" altLang="en-US" sz="1400" b="1" dirty="0"/>
            </a:p>
          </p:txBody>
        </p:sp>
      </p:grpSp>
      <p:sp>
        <p:nvSpPr>
          <p:cNvPr id="26" name="文本框 25">
            <a:extLst>
              <a:ext uri="{FF2B5EF4-FFF2-40B4-BE49-F238E27FC236}">
                <a16:creationId xmlns:a16="http://schemas.microsoft.com/office/drawing/2014/main" id="{583054DC-E9D9-D53C-4934-0198CB2A850F}"/>
              </a:ext>
            </a:extLst>
          </p:cNvPr>
          <p:cNvSpPr txBox="1"/>
          <p:nvPr/>
        </p:nvSpPr>
        <p:spPr>
          <a:xfrm>
            <a:off x="440029" y="505784"/>
            <a:ext cx="3472425" cy="707886"/>
          </a:xfrm>
          <a:prstGeom prst="rect">
            <a:avLst/>
          </a:prstGeom>
          <a:noFill/>
        </p:spPr>
        <p:txBody>
          <a:bodyPr wrap="none" rtlCol="0">
            <a:spAutoFit/>
          </a:bodyPr>
          <a:lstStyle/>
          <a:p>
            <a:pPr algn="ctr"/>
            <a:r>
              <a:rPr lang="en-US" altLang="zh-CN" sz="2000" b="1" u="sng"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Automatic Compilation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of </a:t>
            </a:r>
          </a:p>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 Methods</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9810075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Further Reference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2669DE10-D351-0E9F-1F6A-D7C73AB6D1A1}"/>
              </a:ext>
            </a:extLst>
          </p:cNvPr>
          <p:cNvSpPr txBox="1"/>
          <p:nvPr/>
        </p:nvSpPr>
        <p:spPr>
          <a:xfrm>
            <a:off x="1128632" y="1648215"/>
            <a:ext cx="2746649"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YouTube Channel </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CCFBD421-3016-548D-EB04-AABE47B21877}"/>
              </a:ext>
            </a:extLst>
          </p:cNvPr>
          <p:cNvSpPr txBox="1"/>
          <p:nvPr/>
        </p:nvSpPr>
        <p:spPr>
          <a:xfrm>
            <a:off x="2032907" y="2269973"/>
            <a:ext cx="6097248" cy="2585323"/>
          </a:xfrm>
          <a:prstGeom prst="rect">
            <a:avLst/>
          </a:prstGeom>
          <a:noFill/>
        </p:spPr>
        <p:txBody>
          <a:bodyPr wrap="square">
            <a:spAutoFit/>
          </a:bodyPr>
          <a:lstStyle/>
          <a:p>
            <a:r>
              <a:rPr lang="zh-CN" altLang="en-US" dirty="0">
                <a:hlinkClick r:id="rId3"/>
              </a:rPr>
              <a:t>https://www.youtube.com/@CppCon</a:t>
            </a:r>
            <a:r>
              <a:rPr lang="zh-CN" altLang="en-US" dirty="0"/>
              <a:t> </a:t>
            </a:r>
            <a:endParaRPr lang="en-US" altLang="zh-CN" dirty="0"/>
          </a:p>
          <a:p>
            <a:endParaRPr lang="en-US" altLang="zh-CN" dirty="0"/>
          </a:p>
          <a:p>
            <a:r>
              <a:rPr lang="en-US" altLang="zh-CN" dirty="0">
                <a:hlinkClick r:id="rId4"/>
              </a:rPr>
              <a:t>https://cppcon.org/</a:t>
            </a:r>
            <a:endParaRPr lang="en-US" altLang="zh-CN" dirty="0"/>
          </a:p>
          <a:p>
            <a:endParaRPr lang="en-US" altLang="zh-CN" dirty="0"/>
          </a:p>
          <a:p>
            <a:r>
              <a:rPr lang="en-US" altLang="zh-CN" dirty="0">
                <a:hlinkClick r:id="rId5"/>
              </a:rPr>
              <a:t>https://www.youtube.com/@cppweekly</a:t>
            </a:r>
            <a:endParaRPr lang="en-US" altLang="zh-CN" dirty="0"/>
          </a:p>
          <a:p>
            <a:endParaRPr lang="en-US" altLang="zh-CN" dirty="0"/>
          </a:p>
          <a:p>
            <a:endParaRPr lang="en-US" altLang="zh-CN" dirty="0"/>
          </a:p>
          <a:p>
            <a:endParaRPr lang="en-US" altLang="zh-CN" dirty="0"/>
          </a:p>
          <a:p>
            <a:endParaRPr lang="zh-CN" altLang="en-US" dirty="0"/>
          </a:p>
        </p:txBody>
      </p:sp>
      <p:sp>
        <p:nvSpPr>
          <p:cNvPr id="3" name="矩形 2">
            <a:extLst>
              <a:ext uri="{FF2B5EF4-FFF2-40B4-BE49-F238E27FC236}">
                <a16:creationId xmlns:a16="http://schemas.microsoft.com/office/drawing/2014/main" id="{C35325AB-D48A-0226-D0EE-42F4D8A6888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418997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F41B27-E3CE-A3A7-2BCA-43FAD905606C}"/>
              </a:ext>
            </a:extLst>
          </p:cNvPr>
          <p:cNvPicPr>
            <a:picLocks noChangeAspect="1"/>
          </p:cNvPicPr>
          <p:nvPr/>
        </p:nvPicPr>
        <p:blipFill>
          <a:blip r:embed="rId2"/>
          <a:stretch>
            <a:fillRect/>
          </a:stretch>
        </p:blipFill>
        <p:spPr>
          <a:xfrm>
            <a:off x="1976657" y="645129"/>
            <a:ext cx="8238685" cy="5567741"/>
          </a:xfrm>
          <a:prstGeom prst="rect">
            <a:avLst/>
          </a:prstGeom>
        </p:spPr>
      </p:pic>
    </p:spTree>
    <p:extLst>
      <p:ext uri="{BB962C8B-B14F-4D97-AF65-F5344CB8AC3E}">
        <p14:creationId xmlns:p14="http://schemas.microsoft.com/office/powerpoint/2010/main" val="15660908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7417CF-C53C-6ECB-14B6-AB82A06B1AB5}"/>
              </a:ext>
            </a:extLst>
          </p:cNvPr>
          <p:cNvPicPr>
            <a:picLocks noChangeAspect="1"/>
          </p:cNvPicPr>
          <p:nvPr/>
        </p:nvPicPr>
        <p:blipFill>
          <a:blip r:embed="rId2"/>
          <a:stretch>
            <a:fillRect/>
          </a:stretch>
        </p:blipFill>
        <p:spPr>
          <a:xfrm>
            <a:off x="1246761" y="1075020"/>
            <a:ext cx="9698477" cy="4707960"/>
          </a:xfrm>
          <a:prstGeom prst="rect">
            <a:avLst/>
          </a:prstGeom>
        </p:spPr>
      </p:pic>
    </p:spTree>
    <p:extLst>
      <p:ext uri="{BB962C8B-B14F-4D97-AF65-F5344CB8AC3E}">
        <p14:creationId xmlns:p14="http://schemas.microsoft.com/office/powerpoint/2010/main" val="41994823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7D6BDB-A7CC-D78A-67F3-ADA45182DC47}"/>
              </a:ext>
            </a:extLst>
          </p:cNvPr>
          <p:cNvPicPr>
            <a:picLocks noChangeAspect="1"/>
          </p:cNvPicPr>
          <p:nvPr/>
        </p:nvPicPr>
        <p:blipFill>
          <a:blip r:embed="rId2"/>
          <a:stretch>
            <a:fillRect/>
          </a:stretch>
        </p:blipFill>
        <p:spPr>
          <a:xfrm>
            <a:off x="2111340" y="608022"/>
            <a:ext cx="7969320" cy="5641955"/>
          </a:xfrm>
          <a:prstGeom prst="rect">
            <a:avLst/>
          </a:prstGeom>
        </p:spPr>
      </p:pic>
    </p:spTree>
    <p:extLst>
      <p:ext uri="{BB962C8B-B14F-4D97-AF65-F5344CB8AC3E}">
        <p14:creationId xmlns:p14="http://schemas.microsoft.com/office/powerpoint/2010/main" val="1675518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Further Reference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2669DE10-D351-0E9F-1F6A-D7C73AB6D1A1}"/>
              </a:ext>
            </a:extLst>
          </p:cNvPr>
          <p:cNvSpPr txBox="1"/>
          <p:nvPr/>
        </p:nvSpPr>
        <p:spPr>
          <a:xfrm>
            <a:off x="1128632" y="1648215"/>
            <a:ext cx="2069797"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err="1">
                <a:latin typeface="Arial" panose="020B0604020202020204" pitchFamily="34" charset="0"/>
                <a:ea typeface="微软雅黑" panose="020B0503020204020204" pitchFamily="34" charset="-122"/>
                <a:cs typeface="+mn-ea"/>
                <a:sym typeface="Arial" panose="020B0604020202020204" pitchFamily="34" charset="0"/>
              </a:rPr>
              <a:t>Github</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Repo</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组合 14">
            <a:extLst>
              <a:ext uri="{FF2B5EF4-FFF2-40B4-BE49-F238E27FC236}">
                <a16:creationId xmlns:a16="http://schemas.microsoft.com/office/drawing/2014/main" id="{1CE395C9-6D03-4043-A0BB-FC9D7DFFCAF6}"/>
              </a:ext>
            </a:extLst>
          </p:cNvPr>
          <p:cNvGrpSpPr/>
          <p:nvPr/>
        </p:nvGrpSpPr>
        <p:grpSpPr>
          <a:xfrm>
            <a:off x="1911137" y="2222634"/>
            <a:ext cx="8369726" cy="677108"/>
            <a:chOff x="1911137" y="2222634"/>
            <a:chExt cx="8369726" cy="677108"/>
          </a:xfrm>
        </p:grpSpPr>
        <p:sp>
          <p:nvSpPr>
            <p:cNvPr id="5" name="文本框 4">
              <a:extLst>
                <a:ext uri="{FF2B5EF4-FFF2-40B4-BE49-F238E27FC236}">
                  <a16:creationId xmlns:a16="http://schemas.microsoft.com/office/drawing/2014/main" id="{EE337E9A-61BA-D6CA-9523-E5B9A348FA23}"/>
                </a:ext>
              </a:extLst>
            </p:cNvPr>
            <p:cNvSpPr txBox="1"/>
            <p:nvPr/>
          </p:nvSpPr>
          <p:spPr>
            <a:xfrm>
              <a:off x="1911137" y="2222634"/>
              <a:ext cx="7082961" cy="677108"/>
            </a:xfrm>
            <a:prstGeom prst="rect">
              <a:avLst/>
            </a:prstGeom>
            <a:noFill/>
          </p:spPr>
          <p:txBody>
            <a:bodyPr wrap="square" rtlCol="0">
              <a:spAutoFit/>
            </a:bodyPr>
            <a:lstStyle/>
            <a:p>
              <a:r>
                <a:rPr lang="en-US" altLang="zh-CN" dirty="0">
                  <a:latin typeface="Arial" panose="020B0604020202020204" pitchFamily="34" charset="0"/>
                  <a:ea typeface="微软雅黑" panose="020B0503020204020204" pitchFamily="34" charset="-122"/>
                  <a:cs typeface="+mn-ea"/>
                  <a:sym typeface="Arial" panose="020B0604020202020204" pitchFamily="34" charset="0"/>
                  <a:hlinkClick r:id="rId3"/>
                </a:rPr>
                <a:t>https://github.com/BenBrock/matrix-cpos</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EF266AB-F69C-8AC4-C3D8-A02327DB6F38}"/>
                </a:ext>
              </a:extLst>
            </p:cNvPr>
            <p:cNvSpPr txBox="1"/>
            <p:nvPr/>
          </p:nvSpPr>
          <p:spPr>
            <a:xfrm>
              <a:off x="7162702" y="2222634"/>
              <a:ext cx="3118161"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稀疏矩阵的现代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实现</a:t>
              </a:r>
            </a:p>
          </p:txBody>
        </p:sp>
      </p:grpSp>
      <p:grpSp>
        <p:nvGrpSpPr>
          <p:cNvPr id="14" name="组合 13">
            <a:extLst>
              <a:ext uri="{FF2B5EF4-FFF2-40B4-BE49-F238E27FC236}">
                <a16:creationId xmlns:a16="http://schemas.microsoft.com/office/drawing/2014/main" id="{405640DF-E08A-3803-AA19-BD4167EB422A}"/>
              </a:ext>
            </a:extLst>
          </p:cNvPr>
          <p:cNvGrpSpPr/>
          <p:nvPr/>
        </p:nvGrpSpPr>
        <p:grpSpPr>
          <a:xfrm>
            <a:off x="1925864" y="2763320"/>
            <a:ext cx="7944631" cy="666084"/>
            <a:chOff x="1925864" y="3093100"/>
            <a:chExt cx="7944631" cy="666084"/>
          </a:xfrm>
        </p:grpSpPr>
        <p:sp>
          <p:nvSpPr>
            <p:cNvPr id="8" name="文本框 7">
              <a:extLst>
                <a:ext uri="{FF2B5EF4-FFF2-40B4-BE49-F238E27FC236}">
                  <a16:creationId xmlns:a16="http://schemas.microsoft.com/office/drawing/2014/main" id="{21920A44-4D98-EE52-EADC-D7FD13B1457D}"/>
                </a:ext>
              </a:extLst>
            </p:cNvPr>
            <p:cNvSpPr txBox="1"/>
            <p:nvPr/>
          </p:nvSpPr>
          <p:spPr>
            <a:xfrm>
              <a:off x="1925864" y="3112853"/>
              <a:ext cx="6097248" cy="646331"/>
            </a:xfrm>
            <a:prstGeom prst="rect">
              <a:avLst/>
            </a:prstGeom>
            <a:noFill/>
          </p:spPr>
          <p:txBody>
            <a:bodyPr wrap="square">
              <a:spAutoFit/>
            </a:bodyPr>
            <a:lstStyle/>
            <a:p>
              <a:r>
                <a:rPr lang="zh-CN" altLang="en-US" dirty="0">
                  <a:hlinkClick r:id="rId4"/>
                </a:rPr>
                <a:t>https://github.com/kokkos</a:t>
              </a:r>
              <a:endParaRPr lang="en-US" altLang="zh-CN" dirty="0"/>
            </a:p>
            <a:p>
              <a:endParaRPr lang="en-US" altLang="zh-CN" dirty="0"/>
            </a:p>
          </p:txBody>
        </p:sp>
        <p:sp>
          <p:nvSpPr>
            <p:cNvPr id="9" name="文本框 8">
              <a:extLst>
                <a:ext uri="{FF2B5EF4-FFF2-40B4-BE49-F238E27FC236}">
                  <a16:creationId xmlns:a16="http://schemas.microsoft.com/office/drawing/2014/main" id="{37D16156-F09F-F87F-0F08-72EEE727BD71}"/>
                </a:ext>
              </a:extLst>
            </p:cNvPr>
            <p:cNvSpPr txBox="1"/>
            <p:nvPr/>
          </p:nvSpPr>
          <p:spPr>
            <a:xfrm>
              <a:off x="7162702" y="3093100"/>
              <a:ext cx="2707793"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CPU/GPU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的统一实现</a:t>
              </a:r>
            </a:p>
          </p:txBody>
        </p:sp>
      </p:grpSp>
      <p:grpSp>
        <p:nvGrpSpPr>
          <p:cNvPr id="13" name="组合 12">
            <a:extLst>
              <a:ext uri="{FF2B5EF4-FFF2-40B4-BE49-F238E27FC236}">
                <a16:creationId xmlns:a16="http://schemas.microsoft.com/office/drawing/2014/main" id="{38648F85-6319-044D-ACEA-C49E7A3373C1}"/>
              </a:ext>
            </a:extLst>
          </p:cNvPr>
          <p:cNvGrpSpPr/>
          <p:nvPr/>
        </p:nvGrpSpPr>
        <p:grpSpPr>
          <a:xfrm>
            <a:off x="1925864" y="3325176"/>
            <a:ext cx="7714098" cy="677147"/>
            <a:chOff x="1911137" y="4006855"/>
            <a:chExt cx="7714098" cy="677147"/>
          </a:xfrm>
        </p:grpSpPr>
        <p:sp>
          <p:nvSpPr>
            <p:cNvPr id="11" name="文本框 10">
              <a:extLst>
                <a:ext uri="{FF2B5EF4-FFF2-40B4-BE49-F238E27FC236}">
                  <a16:creationId xmlns:a16="http://schemas.microsoft.com/office/drawing/2014/main" id="{A8DE7447-D5EA-B981-7FAF-6CCA8F1CC205}"/>
                </a:ext>
              </a:extLst>
            </p:cNvPr>
            <p:cNvSpPr txBox="1"/>
            <p:nvPr/>
          </p:nvSpPr>
          <p:spPr>
            <a:xfrm>
              <a:off x="1911137" y="4037671"/>
              <a:ext cx="6097248" cy="646331"/>
            </a:xfrm>
            <a:prstGeom prst="rect">
              <a:avLst/>
            </a:prstGeom>
            <a:noFill/>
          </p:spPr>
          <p:txBody>
            <a:bodyPr wrap="square">
              <a:spAutoFit/>
            </a:bodyPr>
            <a:lstStyle/>
            <a:p>
              <a:r>
                <a:rPr lang="zh-CN" altLang="en-US" dirty="0">
                  <a:hlinkClick r:id="rId5"/>
                </a:rPr>
                <a:t>https://github.com/dpilger26/NumCpp</a:t>
              </a:r>
              <a:endParaRPr lang="en-US" altLang="zh-CN" dirty="0"/>
            </a:p>
            <a:p>
              <a:endParaRPr lang="en-US" altLang="zh-CN" dirty="0"/>
            </a:p>
          </p:txBody>
        </p:sp>
        <p:sp>
          <p:nvSpPr>
            <p:cNvPr id="12" name="文本框 11">
              <a:extLst>
                <a:ext uri="{FF2B5EF4-FFF2-40B4-BE49-F238E27FC236}">
                  <a16:creationId xmlns:a16="http://schemas.microsoft.com/office/drawing/2014/main" id="{7AD183D8-87B7-843D-C2C4-96C15A7CC68F}"/>
                </a:ext>
              </a:extLst>
            </p:cNvPr>
            <p:cNvSpPr txBox="1"/>
            <p:nvPr/>
          </p:nvSpPr>
          <p:spPr>
            <a:xfrm>
              <a:off x="7162702" y="4006855"/>
              <a:ext cx="2462533" cy="400110"/>
            </a:xfrm>
            <a:prstGeom prst="rect">
              <a:avLst/>
            </a:prstGeom>
            <a:noFill/>
          </p:spPr>
          <p:txBody>
            <a:bodyPr wrap="none" rtlCol="0">
              <a:spAutoFit/>
            </a:bodyPr>
            <a:lstStyle/>
            <a:p>
              <a:pPr algn="ct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Numpy</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版本</a:t>
              </a:r>
            </a:p>
          </p:txBody>
        </p:sp>
      </p:grpSp>
      <p:grpSp>
        <p:nvGrpSpPr>
          <p:cNvPr id="19" name="组合 18">
            <a:extLst>
              <a:ext uri="{FF2B5EF4-FFF2-40B4-BE49-F238E27FC236}">
                <a16:creationId xmlns:a16="http://schemas.microsoft.com/office/drawing/2014/main" id="{3DC4EF3B-78BB-C574-9CE2-3102C2DCF6BA}"/>
              </a:ext>
            </a:extLst>
          </p:cNvPr>
          <p:cNvGrpSpPr/>
          <p:nvPr/>
        </p:nvGrpSpPr>
        <p:grpSpPr>
          <a:xfrm>
            <a:off x="1925864" y="3974481"/>
            <a:ext cx="7244418" cy="949798"/>
            <a:chOff x="1925864" y="3974481"/>
            <a:chExt cx="7244418" cy="949798"/>
          </a:xfrm>
        </p:grpSpPr>
        <p:sp>
          <p:nvSpPr>
            <p:cNvPr id="17" name="文本框 16">
              <a:extLst>
                <a:ext uri="{FF2B5EF4-FFF2-40B4-BE49-F238E27FC236}">
                  <a16:creationId xmlns:a16="http://schemas.microsoft.com/office/drawing/2014/main" id="{EC68DFC9-0C2E-7FC9-72BB-CC062A9FDCA5}"/>
                </a:ext>
              </a:extLst>
            </p:cNvPr>
            <p:cNvSpPr txBox="1"/>
            <p:nvPr/>
          </p:nvSpPr>
          <p:spPr>
            <a:xfrm>
              <a:off x="1925864" y="4000949"/>
              <a:ext cx="6097248" cy="923330"/>
            </a:xfrm>
            <a:prstGeom prst="rect">
              <a:avLst/>
            </a:prstGeom>
            <a:noFill/>
          </p:spPr>
          <p:txBody>
            <a:bodyPr wrap="square">
              <a:spAutoFit/>
            </a:bodyPr>
            <a:lstStyle/>
            <a:p>
              <a:r>
                <a:rPr lang="zh-CN" altLang="en-US" dirty="0">
                  <a:hlinkClick r:id="rId6"/>
                </a:rPr>
                <a:t>https://github.com/p12tic/libsimdpp</a:t>
              </a:r>
              <a:endParaRPr lang="en-US" altLang="zh-CN" dirty="0"/>
            </a:p>
            <a:p>
              <a:endParaRPr lang="en-US" altLang="zh-CN" dirty="0"/>
            </a:p>
            <a:p>
              <a:endParaRPr lang="en-US" altLang="zh-CN" dirty="0"/>
            </a:p>
          </p:txBody>
        </p:sp>
        <p:sp>
          <p:nvSpPr>
            <p:cNvPr id="18" name="文本框 17">
              <a:extLst>
                <a:ext uri="{FF2B5EF4-FFF2-40B4-BE49-F238E27FC236}">
                  <a16:creationId xmlns:a16="http://schemas.microsoft.com/office/drawing/2014/main" id="{46F0651F-737A-CB8B-1A00-8C0CE3172B61}"/>
                </a:ext>
              </a:extLst>
            </p:cNvPr>
            <p:cNvSpPr txBox="1"/>
            <p:nvPr/>
          </p:nvSpPr>
          <p:spPr>
            <a:xfrm>
              <a:off x="7177429" y="3974481"/>
              <a:ext cx="1992853"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抽象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SIMD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指令</a:t>
              </a:r>
            </a:p>
          </p:txBody>
        </p:sp>
      </p:grpSp>
      <p:grpSp>
        <p:nvGrpSpPr>
          <p:cNvPr id="22" name="组合 21">
            <a:extLst>
              <a:ext uri="{FF2B5EF4-FFF2-40B4-BE49-F238E27FC236}">
                <a16:creationId xmlns:a16="http://schemas.microsoft.com/office/drawing/2014/main" id="{54B34DE5-AA0D-2A08-01EE-A1B2410E94DB}"/>
              </a:ext>
            </a:extLst>
          </p:cNvPr>
          <p:cNvGrpSpPr/>
          <p:nvPr/>
        </p:nvGrpSpPr>
        <p:grpSpPr>
          <a:xfrm>
            <a:off x="1925864" y="4609363"/>
            <a:ext cx="8001036" cy="738664"/>
            <a:chOff x="1925864" y="4609363"/>
            <a:chExt cx="8001036" cy="738664"/>
          </a:xfrm>
        </p:grpSpPr>
        <p:sp>
          <p:nvSpPr>
            <p:cNvPr id="20" name="文本框 19">
              <a:extLst>
                <a:ext uri="{FF2B5EF4-FFF2-40B4-BE49-F238E27FC236}">
                  <a16:creationId xmlns:a16="http://schemas.microsoft.com/office/drawing/2014/main" id="{F4BA1758-4D46-6681-DE7F-F21DEC0E57ED}"/>
                </a:ext>
              </a:extLst>
            </p:cNvPr>
            <p:cNvSpPr txBox="1"/>
            <p:nvPr/>
          </p:nvSpPr>
          <p:spPr>
            <a:xfrm>
              <a:off x="1925864" y="4670919"/>
              <a:ext cx="3480440" cy="677108"/>
            </a:xfrm>
            <a:prstGeom prst="rect">
              <a:avLst/>
            </a:prstGeom>
            <a:noFill/>
          </p:spPr>
          <p:txBody>
            <a:bodyPr wrap="none" rtlCol="0">
              <a:spAutoFit/>
            </a:bodyPr>
            <a:lstStyle/>
            <a:p>
              <a:pPr algn="ctr"/>
              <a:r>
                <a:rPr lang="en-US" altLang="zh-CN" dirty="0">
                  <a:latin typeface="Arial" panose="020B0604020202020204" pitchFamily="34" charset="0"/>
                  <a:ea typeface="微软雅黑" panose="020B0503020204020204" pitchFamily="34" charset="-122"/>
                  <a:cs typeface="+mn-ea"/>
                  <a:sym typeface="Arial" panose="020B0604020202020204" pitchFamily="34" charset="0"/>
                  <a:hlinkClick r:id="rId7"/>
                </a:rPr>
                <a:t>https://github.com/wichtounet/etl</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文本框 20">
              <a:extLst>
                <a:ext uri="{FF2B5EF4-FFF2-40B4-BE49-F238E27FC236}">
                  <a16:creationId xmlns:a16="http://schemas.microsoft.com/office/drawing/2014/main" id="{6909A2A8-ECF2-CE05-2432-F26CF997CB62}"/>
                </a:ext>
              </a:extLst>
            </p:cNvPr>
            <p:cNvSpPr txBox="1"/>
            <p:nvPr/>
          </p:nvSpPr>
          <p:spPr>
            <a:xfrm>
              <a:off x="7177429" y="4609363"/>
              <a:ext cx="2749471"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现代高性能表达式模板</a:t>
              </a:r>
            </a:p>
          </p:txBody>
        </p:sp>
      </p:grpSp>
      <p:grpSp>
        <p:nvGrpSpPr>
          <p:cNvPr id="27" name="组合 26">
            <a:extLst>
              <a:ext uri="{FF2B5EF4-FFF2-40B4-BE49-F238E27FC236}">
                <a16:creationId xmlns:a16="http://schemas.microsoft.com/office/drawing/2014/main" id="{38DDBCEF-D365-076D-B054-5043DD640F03}"/>
              </a:ext>
            </a:extLst>
          </p:cNvPr>
          <p:cNvGrpSpPr/>
          <p:nvPr/>
        </p:nvGrpSpPr>
        <p:grpSpPr>
          <a:xfrm>
            <a:off x="1925864" y="5235809"/>
            <a:ext cx="7490622" cy="726950"/>
            <a:chOff x="1925864" y="5295769"/>
            <a:chExt cx="7490622" cy="726950"/>
          </a:xfrm>
        </p:grpSpPr>
        <p:sp>
          <p:nvSpPr>
            <p:cNvPr id="24" name="文本框 23">
              <a:extLst>
                <a:ext uri="{FF2B5EF4-FFF2-40B4-BE49-F238E27FC236}">
                  <a16:creationId xmlns:a16="http://schemas.microsoft.com/office/drawing/2014/main" id="{69E5823B-220B-3A17-7C71-4271E8DC76D8}"/>
                </a:ext>
              </a:extLst>
            </p:cNvPr>
            <p:cNvSpPr txBox="1"/>
            <p:nvPr/>
          </p:nvSpPr>
          <p:spPr>
            <a:xfrm>
              <a:off x="1925864" y="5376388"/>
              <a:ext cx="6097248" cy="646331"/>
            </a:xfrm>
            <a:prstGeom prst="rect">
              <a:avLst/>
            </a:prstGeom>
            <a:noFill/>
          </p:spPr>
          <p:txBody>
            <a:bodyPr wrap="square">
              <a:spAutoFit/>
            </a:bodyPr>
            <a:lstStyle/>
            <a:p>
              <a:r>
                <a:rPr lang="zh-CN" altLang="en-US" dirty="0">
                  <a:hlinkClick r:id="rId8"/>
                </a:rPr>
                <a:t>https://github.com/boostorg/hana</a:t>
              </a:r>
              <a:endParaRPr lang="en-US" altLang="zh-CN" dirty="0"/>
            </a:p>
            <a:p>
              <a:endParaRPr lang="en-US" altLang="zh-CN" dirty="0"/>
            </a:p>
          </p:txBody>
        </p:sp>
        <p:sp>
          <p:nvSpPr>
            <p:cNvPr id="26" name="文本框 25">
              <a:extLst>
                <a:ext uri="{FF2B5EF4-FFF2-40B4-BE49-F238E27FC236}">
                  <a16:creationId xmlns:a16="http://schemas.microsoft.com/office/drawing/2014/main" id="{A7EDDE66-10AE-DE62-C674-5CFF0708A6D6}"/>
                </a:ext>
              </a:extLst>
            </p:cNvPr>
            <p:cNvSpPr txBox="1"/>
            <p:nvPr/>
          </p:nvSpPr>
          <p:spPr>
            <a:xfrm>
              <a:off x="7179976" y="5295769"/>
              <a:ext cx="2236510"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现代模板元编程库</a:t>
              </a:r>
            </a:p>
          </p:txBody>
        </p:sp>
      </p:grpSp>
      <p:sp>
        <p:nvSpPr>
          <p:cNvPr id="4" name="文本框 3">
            <a:extLst>
              <a:ext uri="{FF2B5EF4-FFF2-40B4-BE49-F238E27FC236}">
                <a16:creationId xmlns:a16="http://schemas.microsoft.com/office/drawing/2014/main" id="{6ED12260-1060-4581-83E7-6C7A9C3F1426}"/>
              </a:ext>
            </a:extLst>
          </p:cNvPr>
          <p:cNvSpPr txBox="1"/>
          <p:nvPr/>
        </p:nvSpPr>
        <p:spPr>
          <a:xfrm>
            <a:off x="1928734" y="5894224"/>
            <a:ext cx="6094378" cy="646331"/>
          </a:xfrm>
          <a:prstGeom prst="rect">
            <a:avLst/>
          </a:prstGeom>
          <a:noFill/>
        </p:spPr>
        <p:txBody>
          <a:bodyPr wrap="square">
            <a:spAutoFit/>
          </a:bodyPr>
          <a:lstStyle/>
          <a:p>
            <a:r>
              <a:rPr lang="zh-CN" altLang="en-US" dirty="0">
                <a:hlinkClick r:id="rId9"/>
              </a:rPr>
              <a:t>https://github.com/dmlc/mshadow</a:t>
            </a:r>
            <a:endParaRPr lang="en-US" altLang="zh-CN" dirty="0"/>
          </a:p>
          <a:p>
            <a:endParaRPr lang="zh-CN" altLang="en-US" dirty="0"/>
          </a:p>
        </p:txBody>
      </p:sp>
      <p:sp>
        <p:nvSpPr>
          <p:cNvPr id="7" name="文本框 6">
            <a:extLst>
              <a:ext uri="{FF2B5EF4-FFF2-40B4-BE49-F238E27FC236}">
                <a16:creationId xmlns:a16="http://schemas.microsoft.com/office/drawing/2014/main" id="{73123D88-7BD4-04B3-F1BF-EFD515108A2B}"/>
              </a:ext>
            </a:extLst>
          </p:cNvPr>
          <p:cNvSpPr txBox="1"/>
          <p:nvPr/>
        </p:nvSpPr>
        <p:spPr>
          <a:xfrm>
            <a:off x="7177429" y="5832509"/>
            <a:ext cx="3518912"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容易理解的高性能表达式模板</a:t>
            </a:r>
          </a:p>
        </p:txBody>
      </p:sp>
      <p:sp>
        <p:nvSpPr>
          <p:cNvPr id="10" name="矩形 9">
            <a:extLst>
              <a:ext uri="{FF2B5EF4-FFF2-40B4-BE49-F238E27FC236}">
                <a16:creationId xmlns:a16="http://schemas.microsoft.com/office/drawing/2014/main" id="{1E88055C-94AA-C32D-4DFD-BED55C5D50D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225412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网站&#10;&#10;中度可信度描述已自动生成">
            <a:extLst>
              <a:ext uri="{FF2B5EF4-FFF2-40B4-BE49-F238E27FC236}">
                <a16:creationId xmlns:a16="http://schemas.microsoft.com/office/drawing/2014/main" id="{E792F237-DCF4-E521-5A58-4AD25D647F91}"/>
              </a:ext>
            </a:extLst>
          </p:cNvPr>
          <p:cNvPicPr>
            <a:picLocks noChangeAspect="1"/>
          </p:cNvPicPr>
          <p:nvPr/>
        </p:nvPicPr>
        <p:blipFill>
          <a:blip r:embed="rId3"/>
          <a:stretch>
            <a:fillRect/>
          </a:stretch>
        </p:blipFill>
        <p:spPr>
          <a:xfrm>
            <a:off x="1537538" y="1571889"/>
            <a:ext cx="3441894" cy="42492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5" name="图片 4" descr="图片包含 桌子, 蛋糕, 男人, 电话&#10;&#10;描述已自动生成">
            <a:extLst>
              <a:ext uri="{FF2B5EF4-FFF2-40B4-BE49-F238E27FC236}">
                <a16:creationId xmlns:a16="http://schemas.microsoft.com/office/drawing/2014/main" id="{F4020D7C-DB3C-5D7D-64B4-B89CA6494473}"/>
              </a:ext>
            </a:extLst>
          </p:cNvPr>
          <p:cNvPicPr>
            <a:picLocks noChangeAspect="1"/>
          </p:cNvPicPr>
          <p:nvPr/>
        </p:nvPicPr>
        <p:blipFill rotWithShape="1">
          <a:blip r:embed="rId4"/>
          <a:srcRect l="8424" r="1718" b="-4"/>
          <a:stretch/>
        </p:blipFill>
        <p:spPr>
          <a:xfrm>
            <a:off x="7102950" y="1605226"/>
            <a:ext cx="3213306" cy="4182578"/>
          </a:xfrm>
          <a:prstGeom prst="rect">
            <a:avLst/>
          </a:prstGeom>
        </p:spPr>
      </p:pic>
      <p:sp>
        <p:nvSpPr>
          <p:cNvPr id="2" name="文本框 1">
            <a:extLst>
              <a:ext uri="{FF2B5EF4-FFF2-40B4-BE49-F238E27FC236}">
                <a16:creationId xmlns:a16="http://schemas.microsoft.com/office/drawing/2014/main" id="{19BF1F91-31A9-F0A0-6808-5B49B56F86EC}"/>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Further Reference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矩形 3">
            <a:extLst>
              <a:ext uri="{FF2B5EF4-FFF2-40B4-BE49-F238E27FC236}">
                <a16:creationId xmlns:a16="http://schemas.microsoft.com/office/drawing/2014/main" id="{168800B1-36B3-06BD-901E-F84544DC2D99}"/>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755059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手机屏幕的截图&#10;&#10;低可信度描述已自动生成">
            <a:extLst>
              <a:ext uri="{FF2B5EF4-FFF2-40B4-BE49-F238E27FC236}">
                <a16:creationId xmlns:a16="http://schemas.microsoft.com/office/drawing/2014/main" id="{ED23251F-6637-0965-1A6F-61E233EFB40B}"/>
              </a:ext>
            </a:extLst>
          </p:cNvPr>
          <p:cNvPicPr>
            <a:picLocks noChangeAspect="1"/>
          </p:cNvPicPr>
          <p:nvPr/>
        </p:nvPicPr>
        <p:blipFill>
          <a:blip r:embed="rId3"/>
          <a:stretch>
            <a:fillRect/>
          </a:stretch>
        </p:blipFill>
        <p:spPr>
          <a:xfrm>
            <a:off x="7318486" y="1460853"/>
            <a:ext cx="2804506" cy="42492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4" name="图片 3" descr="电脑萤幕画面&#10;&#10;描述已自动生成">
            <a:extLst>
              <a:ext uri="{FF2B5EF4-FFF2-40B4-BE49-F238E27FC236}">
                <a16:creationId xmlns:a16="http://schemas.microsoft.com/office/drawing/2014/main" id="{5CAF98B1-CF7A-F65B-93DE-90EC027D4FB6}"/>
              </a:ext>
            </a:extLst>
          </p:cNvPr>
          <p:cNvPicPr>
            <a:picLocks noChangeAspect="1"/>
          </p:cNvPicPr>
          <p:nvPr/>
        </p:nvPicPr>
        <p:blipFill>
          <a:blip r:embed="rId4"/>
          <a:stretch>
            <a:fillRect/>
          </a:stretch>
        </p:blipFill>
        <p:spPr>
          <a:xfrm>
            <a:off x="1537538" y="1504104"/>
            <a:ext cx="3441894" cy="42492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文本框 2">
            <a:extLst>
              <a:ext uri="{FF2B5EF4-FFF2-40B4-BE49-F238E27FC236}">
                <a16:creationId xmlns:a16="http://schemas.microsoft.com/office/drawing/2014/main" id="{6E3687A7-FEBB-5CED-7B3B-B6C53856F63E}"/>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Further Reference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矩形 4">
            <a:extLst>
              <a:ext uri="{FF2B5EF4-FFF2-40B4-BE49-F238E27FC236}">
                <a16:creationId xmlns:a16="http://schemas.microsoft.com/office/drawing/2014/main" id="{CDBCC1D9-CC89-7952-053A-33DA543AC839}"/>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67884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a:extLst>
              <a:ext uri="{FF2B5EF4-FFF2-40B4-BE49-F238E27FC236}">
                <a16:creationId xmlns:a16="http://schemas.microsoft.com/office/drawing/2014/main" id="{2C4ECC96-5743-2CEF-3402-68D4C9740A51}"/>
              </a:ext>
            </a:extLst>
          </p:cNvPr>
          <p:cNvGrpSpPr/>
          <p:nvPr/>
        </p:nvGrpSpPr>
        <p:grpSpPr>
          <a:xfrm>
            <a:off x="3382251" y="1884578"/>
            <a:ext cx="5419670" cy="3088844"/>
            <a:chOff x="2763905" y="1930298"/>
            <a:chExt cx="5419670" cy="3088844"/>
          </a:xfrm>
        </p:grpSpPr>
        <p:sp>
          <p:nvSpPr>
            <p:cNvPr id="5" name="矩形: 圆角 4">
              <a:extLst>
                <a:ext uri="{FF2B5EF4-FFF2-40B4-BE49-F238E27FC236}">
                  <a16:creationId xmlns:a16="http://schemas.microsoft.com/office/drawing/2014/main" id="{697B8B3E-4F55-5660-C338-EF7A018F1ED8}"/>
                </a:ext>
              </a:extLst>
            </p:cNvPr>
            <p:cNvSpPr>
              <a:spLocks noChangeAspect="1"/>
            </p:cNvSpPr>
            <p:nvPr/>
          </p:nvSpPr>
          <p:spPr>
            <a:xfrm>
              <a:off x="4750140" y="1930298"/>
              <a:ext cx="1447200" cy="900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Algorithm</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5F6848D5-748C-4034-4AD6-94AA55EE7C47}"/>
                </a:ext>
              </a:extLst>
            </p:cNvPr>
            <p:cNvSpPr>
              <a:spLocks noChangeAspect="1"/>
            </p:cNvSpPr>
            <p:nvPr/>
          </p:nvSpPr>
          <p:spPr>
            <a:xfrm>
              <a:off x="3302940" y="4119142"/>
              <a:ext cx="1447200" cy="900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Quantum Chemistry</a:t>
              </a:r>
              <a:endParaRPr lang="zh-CN" altLang="en-US" b="1" dirty="0">
                <a:solidFill>
                  <a:schemeClr val="tx1"/>
                </a:solidFill>
              </a:endParaRPr>
            </a:p>
          </p:txBody>
        </p:sp>
        <p:sp>
          <p:nvSpPr>
            <p:cNvPr id="8" name="矩形: 圆角 7">
              <a:extLst>
                <a:ext uri="{FF2B5EF4-FFF2-40B4-BE49-F238E27FC236}">
                  <a16:creationId xmlns:a16="http://schemas.microsoft.com/office/drawing/2014/main" id="{73694BA3-A484-1D69-41E3-99C62D7F9BD6}"/>
                </a:ext>
              </a:extLst>
            </p:cNvPr>
            <p:cNvSpPr>
              <a:spLocks noChangeAspect="1"/>
            </p:cNvSpPr>
            <p:nvPr/>
          </p:nvSpPr>
          <p:spPr>
            <a:xfrm>
              <a:off x="6197340" y="4119142"/>
              <a:ext cx="1447200" cy="900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Infra</a:t>
              </a:r>
            </a:p>
            <a:p>
              <a:pPr algn="ctr"/>
              <a:r>
                <a:rPr lang="en-US" altLang="zh-CN" b="1" dirty="0">
                  <a:solidFill>
                    <a:schemeClr val="tx1"/>
                  </a:solidFill>
                </a:rPr>
                <a:t>structure</a:t>
              </a:r>
              <a:endParaRPr lang="zh-CN" altLang="en-US" b="1" dirty="0">
                <a:solidFill>
                  <a:schemeClr val="tx1"/>
                </a:solidFill>
              </a:endParaRPr>
            </a:p>
          </p:txBody>
        </p:sp>
        <p:sp>
          <p:nvSpPr>
            <p:cNvPr id="9" name="矩形 8">
              <a:extLst>
                <a:ext uri="{FF2B5EF4-FFF2-40B4-BE49-F238E27FC236}">
                  <a16:creationId xmlns:a16="http://schemas.microsoft.com/office/drawing/2014/main" id="{68D667C7-778B-1C37-A024-48C2893FF5E9}"/>
                </a:ext>
              </a:extLst>
            </p:cNvPr>
            <p:cNvSpPr/>
            <p:nvPr/>
          </p:nvSpPr>
          <p:spPr>
            <a:xfrm>
              <a:off x="2763905" y="3280297"/>
              <a:ext cx="5419670" cy="3888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latin typeface="Times New Roman" panose="02020603050405020304" pitchFamily="18" charset="0"/>
                  <a:cs typeface="Times New Roman" panose="02020603050405020304" pitchFamily="18" charset="0"/>
                </a:rPr>
                <a:t>C++ Techniques</a:t>
              </a:r>
              <a:endParaRPr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C881F2F9-D65E-9DF9-A50A-0AC95F9937BF}"/>
                </a:ext>
              </a:extLst>
            </p:cNvPr>
            <p:cNvCxnSpPr>
              <a:stCxn id="8" idx="1"/>
              <a:endCxn id="7" idx="3"/>
            </p:cNvCxnSpPr>
            <p:nvPr/>
          </p:nvCxnSpPr>
          <p:spPr>
            <a:xfrm flipH="1">
              <a:off x="4750140" y="4569142"/>
              <a:ext cx="144720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6037013A-6BBD-F2C0-EBC4-DB37508FD2DB}"/>
                </a:ext>
              </a:extLst>
            </p:cNvPr>
            <p:cNvCxnSpPr>
              <a:cxnSpLocks/>
              <a:stCxn id="7" idx="0"/>
            </p:cNvCxnSpPr>
            <p:nvPr/>
          </p:nvCxnSpPr>
          <p:spPr>
            <a:xfrm flipV="1">
              <a:off x="4026540" y="3669143"/>
              <a:ext cx="0" cy="449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9872D9ED-1BA8-1899-8CD3-9569A5E01821}"/>
                </a:ext>
              </a:extLst>
            </p:cNvPr>
            <p:cNvCxnSpPr>
              <a:cxnSpLocks/>
              <a:stCxn id="8" idx="0"/>
            </p:cNvCxnSpPr>
            <p:nvPr/>
          </p:nvCxnSpPr>
          <p:spPr>
            <a:xfrm flipV="1">
              <a:off x="6920940" y="3665310"/>
              <a:ext cx="0" cy="45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a:extLst>
                <a:ext uri="{FF2B5EF4-FFF2-40B4-BE49-F238E27FC236}">
                  <a16:creationId xmlns:a16="http://schemas.microsoft.com/office/drawing/2014/main" id="{D5C2E5E0-1A22-2740-8733-F5EA30F0AD50}"/>
                </a:ext>
              </a:extLst>
            </p:cNvPr>
            <p:cNvCxnSpPr>
              <a:cxnSpLocks/>
              <a:stCxn id="9" idx="0"/>
              <a:endCxn id="5" idx="2"/>
            </p:cNvCxnSpPr>
            <p:nvPr/>
          </p:nvCxnSpPr>
          <p:spPr>
            <a:xfrm flipV="1">
              <a:off x="5473740" y="2830298"/>
              <a:ext cx="0" cy="449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1EA0CC7B-C013-3B3E-9AE3-268C87B2BEE9}"/>
              </a:ext>
            </a:extLst>
          </p:cNvPr>
          <p:cNvSpPr txBox="1"/>
          <p:nvPr/>
        </p:nvSpPr>
        <p:spPr>
          <a:xfrm>
            <a:off x="4746204" y="5309995"/>
            <a:ext cx="2691764"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Skeleton of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MetaWFN</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85CF4400-5030-A300-090D-A5B44D2399C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981191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Further Reference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图形用户界面, 文本&#10;&#10;描述已自动生成">
            <a:extLst>
              <a:ext uri="{FF2B5EF4-FFF2-40B4-BE49-F238E27FC236}">
                <a16:creationId xmlns:a16="http://schemas.microsoft.com/office/drawing/2014/main" id="{855A11A2-6038-F93A-7FD5-6FA36A332AA4}"/>
              </a:ext>
            </a:extLst>
          </p:cNvPr>
          <p:cNvPicPr>
            <a:picLocks noChangeAspect="1"/>
          </p:cNvPicPr>
          <p:nvPr/>
        </p:nvPicPr>
        <p:blipFill>
          <a:blip r:embed="rId3"/>
          <a:stretch>
            <a:fillRect/>
          </a:stretch>
        </p:blipFill>
        <p:spPr>
          <a:xfrm>
            <a:off x="4632900" y="1645956"/>
            <a:ext cx="3321747" cy="4178299"/>
          </a:xfrm>
          <a:prstGeom prst="rect">
            <a:avLst/>
          </a:prstGeom>
        </p:spPr>
      </p:pic>
      <p:pic>
        <p:nvPicPr>
          <p:cNvPr id="4" name="图片 3" descr="文本, 日程表&#10;&#10;描述已自动生成">
            <a:extLst>
              <a:ext uri="{FF2B5EF4-FFF2-40B4-BE49-F238E27FC236}">
                <a16:creationId xmlns:a16="http://schemas.microsoft.com/office/drawing/2014/main" id="{74494E5B-0900-8275-7642-EF5722D73719}"/>
              </a:ext>
            </a:extLst>
          </p:cNvPr>
          <p:cNvPicPr>
            <a:picLocks noChangeAspect="1"/>
          </p:cNvPicPr>
          <p:nvPr/>
        </p:nvPicPr>
        <p:blipFill>
          <a:blip r:embed="rId4"/>
          <a:stretch>
            <a:fillRect/>
          </a:stretch>
        </p:blipFill>
        <p:spPr>
          <a:xfrm>
            <a:off x="679922" y="1666900"/>
            <a:ext cx="3321747" cy="4174329"/>
          </a:xfrm>
          <a:prstGeom prst="rect">
            <a:avLst/>
          </a:prstGeom>
        </p:spPr>
      </p:pic>
      <p:pic>
        <p:nvPicPr>
          <p:cNvPr id="6" name="图片 5" descr="手机屏幕截图&#10;&#10;低可信度描述已自动生成">
            <a:extLst>
              <a:ext uri="{FF2B5EF4-FFF2-40B4-BE49-F238E27FC236}">
                <a16:creationId xmlns:a16="http://schemas.microsoft.com/office/drawing/2014/main" id="{F6B15A54-33A9-B042-D6B8-14C8A134D9D8}"/>
              </a:ext>
            </a:extLst>
          </p:cNvPr>
          <p:cNvPicPr>
            <a:picLocks noChangeAspect="1"/>
          </p:cNvPicPr>
          <p:nvPr/>
        </p:nvPicPr>
        <p:blipFill>
          <a:blip r:embed="rId5"/>
          <a:stretch>
            <a:fillRect/>
          </a:stretch>
        </p:blipFill>
        <p:spPr>
          <a:xfrm>
            <a:off x="8585879" y="1645957"/>
            <a:ext cx="3185952" cy="4178299"/>
          </a:xfrm>
          <a:prstGeom prst="rect">
            <a:avLst/>
          </a:prstGeom>
        </p:spPr>
      </p:pic>
      <p:sp>
        <p:nvSpPr>
          <p:cNvPr id="3" name="矩形 2">
            <a:extLst>
              <a:ext uri="{FF2B5EF4-FFF2-40B4-BE49-F238E27FC236}">
                <a16:creationId xmlns:a16="http://schemas.microsoft.com/office/drawing/2014/main" id="{7A88E7F8-415E-D239-3773-AE6223A108E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147302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Summary</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75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191280C5-0318-C985-79A7-723473FE05F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2669DE10-D351-0E9F-1F6A-D7C73AB6D1A1}"/>
              </a:ext>
            </a:extLst>
          </p:cNvPr>
          <p:cNvSpPr txBox="1"/>
          <p:nvPr/>
        </p:nvSpPr>
        <p:spPr>
          <a:xfrm>
            <a:off x="1537194" y="1405020"/>
            <a:ext cx="9622787"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C++ is extremely powerful in developing high-performance </a:t>
            </a:r>
          </a:p>
          <a:p>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generic</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scientific computation package </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C++ is all you need ! </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Polymorphism in C++ : (1) overloading (2) template (3) virtual function</a:t>
            </a: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More advanced features/idioms in (modern) C++ </a:t>
            </a:r>
          </a:p>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p>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(1) type traits; (2) concept; (3) expression templates </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(3) CRTP ; (4) </a:t>
            </a:r>
            <a:r>
              <a:rPr lang="en-US" altLang="zh-CN" sz="2000" b="1" dirty="0" err="1">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Mixin</a:t>
            </a:r>
            <a:r>
              <a:rPr lang="en-US" altLang="zh-CN" sz="20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rPr>
              <a:t>; (6) SFINAE ……. </a:t>
            </a:r>
            <a:endParaRPr lang="zh-CN" altLang="en-US" sz="2000" b="1" dirty="0">
              <a:solidFill>
                <a:schemeClr val="tx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69402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DBA0868-5AB5-AF5E-0E99-FA12B9E60C35}"/>
              </a:ext>
            </a:extLst>
          </p:cNvPr>
          <p:cNvSpPr txBox="1"/>
          <p:nvPr/>
        </p:nvSpPr>
        <p:spPr>
          <a:xfrm>
            <a:off x="1530222" y="1360596"/>
            <a:ext cx="6615914" cy="1938992"/>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 Package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(Hamiltonian * Method) * Implementation</a:t>
            </a: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Large “Entropy” </a:t>
            </a:r>
          </a:p>
        </p:txBody>
      </p:sp>
      <p:sp>
        <p:nvSpPr>
          <p:cNvPr id="2" name="矩形 1">
            <a:extLst>
              <a:ext uri="{FF2B5EF4-FFF2-40B4-BE49-F238E27FC236}">
                <a16:creationId xmlns:a16="http://schemas.microsoft.com/office/drawing/2014/main" id="{71C371F9-7983-4336-1A4C-FF52228D9DB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8900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DBA0868-5AB5-AF5E-0E99-FA12B9E60C35}"/>
              </a:ext>
            </a:extLst>
          </p:cNvPr>
          <p:cNvSpPr txBox="1"/>
          <p:nvPr/>
        </p:nvSpPr>
        <p:spPr>
          <a:xfrm>
            <a:off x="1530222" y="1360596"/>
            <a:ext cx="6615914" cy="1938992"/>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 Package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(Hamiltonian * Method) * Implementation</a:t>
            </a: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Large “Entropy”</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文本框 1">
            <a:extLst>
              <a:ext uri="{FF2B5EF4-FFF2-40B4-BE49-F238E27FC236}">
                <a16:creationId xmlns:a16="http://schemas.microsoft.com/office/drawing/2014/main" id="{C88EC450-FA07-F70A-82D4-299EC2E75810}"/>
              </a:ext>
            </a:extLst>
          </p:cNvPr>
          <p:cNvSpPr txBox="1"/>
          <p:nvPr/>
        </p:nvSpPr>
        <p:spPr>
          <a:xfrm>
            <a:off x="2497197" y="3429000"/>
            <a:ext cx="2951898" cy="1631216"/>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Macro level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Micro level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Too much copy/paste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85179ED3-C267-0C9E-BD12-B495818D2750}"/>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7427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B2770891-216E-4FD7-4E73-5B8ED3CBD760}"/>
              </a:ext>
            </a:extLst>
          </p:cNvPr>
          <p:cNvPicPr>
            <a:picLocks noChangeAspect="1"/>
          </p:cNvPicPr>
          <p:nvPr/>
        </p:nvPicPr>
        <p:blipFill>
          <a:blip r:embed="rId3"/>
          <a:stretch>
            <a:fillRect/>
          </a:stretch>
        </p:blipFill>
        <p:spPr>
          <a:xfrm>
            <a:off x="1971767" y="1292005"/>
            <a:ext cx="8452337" cy="3029247"/>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49B9C8C-191C-0865-6968-EDF95F6D2EC8}"/>
                  </a:ext>
                </a:extLst>
              </p:cNvPr>
              <p:cNvSpPr txBox="1"/>
              <p:nvPr/>
            </p:nvSpPr>
            <p:spPr>
              <a:xfrm>
                <a:off x="1971767" y="4475456"/>
                <a:ext cx="4907113"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Qr: 26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种</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d : 4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种</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mn-ea"/>
                        <a:sym typeface="Arial" panose="020B0604020202020204" pitchFamily="34" charset="0"/>
                      </a:rPr>
                      <m:t>△</m:t>
                    </m:r>
                  </m:oMath>
                </a14:m>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b : 5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种</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b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是整数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mc:Choice>
        <mc:Fallback xmlns="">
          <p:sp>
            <p:nvSpPr>
              <p:cNvPr id="5" name="文本框 4">
                <a:extLst>
                  <a:ext uri="{FF2B5EF4-FFF2-40B4-BE49-F238E27FC236}">
                    <a16:creationId xmlns:a16="http://schemas.microsoft.com/office/drawing/2014/main" id="{F49B9C8C-191C-0865-6968-EDF95F6D2EC8}"/>
                  </a:ext>
                </a:extLst>
              </p:cNvPr>
              <p:cNvSpPr txBox="1">
                <a:spLocks noRot="1" noChangeAspect="1" noMove="1" noResize="1" noEditPoints="1" noAdjustHandles="1" noChangeArrowheads="1" noChangeShapeType="1" noTextEdit="1"/>
              </p:cNvSpPr>
              <p:nvPr/>
            </p:nvSpPr>
            <p:spPr>
              <a:xfrm>
                <a:off x="1971767" y="4475456"/>
                <a:ext cx="4907113" cy="400110"/>
              </a:xfrm>
              <a:prstGeom prst="rect">
                <a:avLst/>
              </a:prstGeom>
              <a:blipFill>
                <a:blip r:embed="rId4"/>
                <a:stretch>
                  <a:fillRect l="-1118" t="-7576" r="-497" b="-25758"/>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41431C4C-3284-0990-6EC5-1C392CA97DAE}"/>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97240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EA705607-8FC5-9C6F-38BD-C8D2F47D59F5}"/>
              </a:ext>
            </a:extLst>
          </p:cNvPr>
          <p:cNvPicPr>
            <a:picLocks noChangeAspect="1"/>
          </p:cNvPicPr>
          <p:nvPr/>
        </p:nvPicPr>
        <p:blipFill>
          <a:blip r:embed="rId3"/>
          <a:stretch>
            <a:fillRect/>
          </a:stretch>
        </p:blipFill>
        <p:spPr>
          <a:xfrm>
            <a:off x="2724270" y="1348380"/>
            <a:ext cx="6714933" cy="4772597"/>
          </a:xfrm>
          <a:prstGeom prst="rect">
            <a:avLst/>
          </a:prstGeom>
        </p:spPr>
      </p:pic>
      <p:sp>
        <p:nvSpPr>
          <p:cNvPr id="2" name="矩形 1">
            <a:extLst>
              <a:ext uri="{FF2B5EF4-FFF2-40B4-BE49-F238E27FC236}">
                <a16:creationId xmlns:a16="http://schemas.microsoft.com/office/drawing/2014/main" id="{C15E3ABD-D451-86A3-E7D0-5D8984CBAF0A}"/>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5569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Who am I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F8FF9692-9BFC-71CB-E196-6B24FAAF04E2}"/>
              </a:ext>
            </a:extLst>
          </p:cNvPr>
          <p:cNvSpPr txBox="1"/>
          <p:nvPr/>
        </p:nvSpPr>
        <p:spPr>
          <a:xfrm>
            <a:off x="1537538" y="1476581"/>
            <a:ext cx="4988866" cy="4708981"/>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mj-ea"/>
                <a:ea typeface="+mj-ea"/>
                <a:cs typeface="+mn-ea"/>
                <a:sym typeface="Arial" panose="020B0604020202020204" pitchFamily="34" charset="0"/>
              </a:rPr>
              <a:t>教育经历 </a:t>
            </a:r>
            <a:endParaRPr lang="en-US" altLang="zh-CN" sz="2000" b="1" dirty="0">
              <a:latin typeface="+mj-ea"/>
              <a:ea typeface="+mj-ea"/>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研究兴趣</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第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9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届中国化学会理论化学优秀博士奖 </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0D2DA938-C3B7-8094-1F9B-966E4AFBAC0E}"/>
              </a:ext>
            </a:extLst>
          </p:cNvPr>
          <p:cNvSpPr txBox="1"/>
          <p:nvPr/>
        </p:nvSpPr>
        <p:spPr>
          <a:xfrm>
            <a:off x="2178097" y="1997066"/>
            <a:ext cx="5319085"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mn-ea"/>
                <a:cs typeface="+mn-ea"/>
                <a:sym typeface="Arial" panose="020B0604020202020204" pitchFamily="34" charset="0"/>
              </a:rPr>
              <a:t>2014-2018  </a:t>
            </a:r>
            <a:r>
              <a:rPr lang="zh-CN" altLang="en-US" dirty="0">
                <a:latin typeface="+mn-ea"/>
                <a:cs typeface="+mn-ea"/>
                <a:sym typeface="Arial" panose="020B0604020202020204" pitchFamily="34" charset="0"/>
              </a:rPr>
              <a:t>学士 北京大学化学与分子工程学院</a:t>
            </a:r>
            <a:endParaRPr lang="en-US" altLang="zh-CN" dirty="0">
              <a:latin typeface="+mn-ea"/>
              <a:cs typeface="+mn-ea"/>
              <a:sym typeface="Arial" panose="020B0604020202020204" pitchFamily="34" charset="0"/>
            </a:endParaRPr>
          </a:p>
          <a:p>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buFont typeface="Arial" panose="020B0604020202020204" pitchFamily="34" charset="0"/>
              <a:buChar char="•"/>
            </a:pPr>
            <a:r>
              <a:rPr lang="en-US" altLang="zh-CN" dirty="0">
                <a:latin typeface="+mn-ea"/>
                <a:cs typeface="+mn-ea"/>
                <a:sym typeface="Arial" panose="020B0604020202020204" pitchFamily="34" charset="0"/>
              </a:rPr>
              <a:t>2018-2023  </a:t>
            </a:r>
            <a:r>
              <a:rPr lang="zh-CN" altLang="en-US" dirty="0">
                <a:latin typeface="+mn-ea"/>
                <a:cs typeface="+mn-ea"/>
                <a:sym typeface="Arial" panose="020B0604020202020204" pitchFamily="34" charset="0"/>
              </a:rPr>
              <a:t>博士 北京大学化学与分子工程学院</a:t>
            </a:r>
          </a:p>
        </p:txBody>
      </p:sp>
      <p:sp>
        <p:nvSpPr>
          <p:cNvPr id="4" name="文本框 3">
            <a:extLst>
              <a:ext uri="{FF2B5EF4-FFF2-40B4-BE49-F238E27FC236}">
                <a16:creationId xmlns:a16="http://schemas.microsoft.com/office/drawing/2014/main" id="{5D908BE5-E18D-3ED0-9567-B5E1CD6A0151}"/>
              </a:ext>
            </a:extLst>
          </p:cNvPr>
          <p:cNvSpPr txBox="1"/>
          <p:nvPr/>
        </p:nvSpPr>
        <p:spPr>
          <a:xfrm>
            <a:off x="2683951" y="3043363"/>
            <a:ext cx="8515473" cy="1477328"/>
          </a:xfrm>
          <a:prstGeom prst="rect">
            <a:avLst/>
          </a:prstGeom>
          <a:noFill/>
        </p:spPr>
        <p:txBody>
          <a:bodyPr wrap="none" rtlCol="0">
            <a:spAutoFit/>
          </a:bodyPr>
          <a:lstStyle/>
          <a:p>
            <a:pPr marL="342900" indent="-342900">
              <a:buFont typeface="Arial" panose="020B0604020202020204" pitchFamily="34" charset="0"/>
              <a:buChar char="•"/>
            </a:pPr>
            <a:r>
              <a:rPr lang="zh-CN" altLang="en-US" dirty="0">
                <a:latin typeface="+mn-ea"/>
                <a:cs typeface="+mn-ea"/>
                <a:sym typeface="Arial" panose="020B0604020202020204" pitchFamily="34" charset="0"/>
              </a:rPr>
              <a:t>导师         ： 刘文剑教授，肖云龙教授</a:t>
            </a:r>
            <a:endParaRPr lang="en-US" altLang="zh-CN" dirty="0">
              <a:latin typeface="+mn-ea"/>
              <a:cs typeface="+mn-ea"/>
              <a:sym typeface="Arial" panose="020B0604020202020204" pitchFamily="34" charset="0"/>
            </a:endParaRPr>
          </a:p>
          <a:p>
            <a:pPr marL="342900" indent="-342900">
              <a:buFont typeface="Arial" panose="020B0604020202020204" pitchFamily="34" charset="0"/>
              <a:buChar char="•"/>
            </a:pPr>
            <a:endParaRPr lang="en-US" altLang="zh-CN" dirty="0">
              <a:latin typeface="+mn-ea"/>
              <a:cs typeface="+mn-ea"/>
              <a:sym typeface="Arial" panose="020B0604020202020204" pitchFamily="34" charset="0"/>
            </a:endParaRPr>
          </a:p>
          <a:p>
            <a:pPr marL="342900" indent="-342900">
              <a:buFont typeface="Arial" panose="020B0604020202020204" pitchFamily="34" charset="0"/>
              <a:buChar char="•"/>
            </a:pPr>
            <a:r>
              <a:rPr lang="zh-CN" altLang="en-US" dirty="0">
                <a:latin typeface="+mn-ea"/>
                <a:cs typeface="+mn-ea"/>
                <a:sym typeface="Arial" panose="020B0604020202020204" pitchFamily="34" charset="0"/>
              </a:rPr>
              <a:t>研究方向  ： </a:t>
            </a:r>
            <a:r>
              <a:rPr lang="en-US" altLang="zh-CN" dirty="0">
                <a:latin typeface="+mn-ea"/>
                <a:cs typeface="+mn-ea"/>
                <a:sym typeface="Arial" panose="020B0604020202020204" pitchFamily="34" charset="0"/>
              </a:rPr>
              <a:t>(1) </a:t>
            </a:r>
            <a:r>
              <a:rPr lang="zh-CN" altLang="en-US" dirty="0">
                <a:latin typeface="+mn-ea"/>
                <a:cs typeface="+mn-ea"/>
                <a:sym typeface="Arial" panose="020B0604020202020204" pitchFamily="34" charset="0"/>
              </a:rPr>
              <a:t>发展新一代强关联体系计算方法  </a:t>
            </a:r>
            <a:r>
              <a:rPr lang="en-US" altLang="zh-CN" dirty="0">
                <a:latin typeface="+mn-ea"/>
                <a:cs typeface="+mn-ea"/>
                <a:sym typeface="Arial" panose="020B0604020202020204" pitchFamily="34" charset="0"/>
              </a:rPr>
              <a:t>(2) </a:t>
            </a:r>
            <a:r>
              <a:rPr lang="zh-CN" altLang="en-US" dirty="0">
                <a:latin typeface="+mn-ea"/>
                <a:cs typeface="+mn-ea"/>
                <a:sym typeface="Arial" panose="020B0604020202020204" pitchFamily="34" charset="0"/>
              </a:rPr>
              <a:t>开发高性能通用计算软件</a:t>
            </a:r>
            <a:endParaRPr lang="en-US" altLang="zh-CN" dirty="0">
              <a:latin typeface="+mn-ea"/>
              <a:cs typeface="+mn-ea"/>
              <a:sym typeface="Arial" panose="020B0604020202020204" pitchFamily="34" charset="0"/>
            </a:endParaRPr>
          </a:p>
          <a:p>
            <a:pPr marL="342900" indent="-342900">
              <a:buFont typeface="Arial" panose="020B0604020202020204" pitchFamily="34" charset="0"/>
              <a:buChar char="•"/>
            </a:pPr>
            <a:endParaRPr lang="en-US" altLang="zh-CN" dirty="0">
              <a:latin typeface="+mn-ea"/>
              <a:cs typeface="+mn-ea"/>
              <a:sym typeface="Arial" panose="020B0604020202020204" pitchFamily="34" charset="0"/>
            </a:endParaRPr>
          </a:p>
          <a:p>
            <a:pPr lvl="3"/>
            <a:r>
              <a:rPr lang="en-US" altLang="zh-CN" dirty="0">
                <a:latin typeface="+mn-ea"/>
                <a:cs typeface="+mn-ea"/>
                <a:sym typeface="Arial" panose="020B0604020202020204" pitchFamily="34" charset="0"/>
              </a:rPr>
              <a:t>     </a:t>
            </a:r>
            <a:r>
              <a:rPr lang="en-US" altLang="zh-CN" b="1" dirty="0">
                <a:latin typeface="+mn-ea"/>
                <a:cs typeface="+mn-ea"/>
                <a:sym typeface="Arial" panose="020B0604020202020204" pitchFamily="34" charset="0"/>
              </a:rPr>
              <a:t>iCIPT2 / </a:t>
            </a:r>
            <a:r>
              <a:rPr lang="en-US" altLang="zh-CN" b="1" dirty="0" err="1">
                <a:latin typeface="+mn-ea"/>
                <a:cs typeface="+mn-ea"/>
                <a:sym typeface="Arial" panose="020B0604020202020204" pitchFamily="34" charset="0"/>
              </a:rPr>
              <a:t>SOiCI</a:t>
            </a:r>
            <a:r>
              <a:rPr lang="en-US" altLang="zh-CN" b="1" dirty="0">
                <a:latin typeface="+mn-ea"/>
                <a:cs typeface="+mn-ea"/>
                <a:sym typeface="Arial" panose="020B0604020202020204" pitchFamily="34" charset="0"/>
              </a:rPr>
              <a:t>, </a:t>
            </a:r>
            <a:r>
              <a:rPr lang="en-US" altLang="zh-CN" b="1" dirty="0" err="1">
                <a:latin typeface="+mn-ea"/>
                <a:cs typeface="+mn-ea"/>
                <a:sym typeface="Arial" panose="020B0604020202020204" pitchFamily="34" charset="0"/>
              </a:rPr>
              <a:t>iCISO</a:t>
            </a:r>
            <a:r>
              <a:rPr lang="en-US" altLang="zh-CN" b="1" dirty="0">
                <a:latin typeface="+mn-ea"/>
                <a:cs typeface="+mn-ea"/>
                <a:sym typeface="Arial" panose="020B0604020202020204" pitchFamily="34" charset="0"/>
              </a:rPr>
              <a:t> / </a:t>
            </a:r>
            <a:r>
              <a:rPr lang="en-US" altLang="zh-CN" dirty="0">
                <a:latin typeface="+mn-ea"/>
                <a:cs typeface="+mn-ea"/>
                <a:sym typeface="Arial" panose="020B0604020202020204" pitchFamily="34" charset="0"/>
              </a:rPr>
              <a:t>4C-iCIPT2,        </a:t>
            </a:r>
            <a:r>
              <a:rPr lang="en-US" altLang="zh-CN" b="1" dirty="0" err="1">
                <a:latin typeface="+mn-ea"/>
                <a:cs typeface="+mn-ea"/>
                <a:sym typeface="Arial" panose="020B0604020202020204" pitchFamily="34" charset="0"/>
              </a:rPr>
              <a:t>metaWFN</a:t>
            </a:r>
            <a:endParaRPr lang="zh-CN" altLang="en-US" b="1" dirty="0">
              <a:latin typeface="+mn-ea"/>
              <a:cs typeface="+mn-ea"/>
              <a:sym typeface="Arial" panose="020B0604020202020204" pitchFamily="34" charset="0"/>
            </a:endParaRPr>
          </a:p>
        </p:txBody>
      </p:sp>
      <p:sp>
        <p:nvSpPr>
          <p:cNvPr id="6" name="文本框 5">
            <a:extLst>
              <a:ext uri="{FF2B5EF4-FFF2-40B4-BE49-F238E27FC236}">
                <a16:creationId xmlns:a16="http://schemas.microsoft.com/office/drawing/2014/main" id="{512A6ADE-0C40-BB31-0375-330A76E98516}"/>
              </a:ext>
            </a:extLst>
          </p:cNvPr>
          <p:cNvSpPr txBox="1"/>
          <p:nvPr/>
        </p:nvSpPr>
        <p:spPr>
          <a:xfrm>
            <a:off x="2178097" y="4860684"/>
            <a:ext cx="8321509"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强关联体系电子结构，相对论量子化学，</a:t>
            </a:r>
            <a:r>
              <a:rPr lang="zh-CN" altLang="en-US"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通用</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高性能科学计算软件</a:t>
            </a:r>
            <a:r>
              <a:rPr lang="zh-CN" altLang="en-US"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设计</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与开发</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矩形 6">
            <a:extLst>
              <a:ext uri="{FF2B5EF4-FFF2-40B4-BE49-F238E27FC236}">
                <a16:creationId xmlns:a16="http://schemas.microsoft.com/office/drawing/2014/main" id="{E0AD5C11-6277-700E-DD66-09E28D0AF33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536311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DBA0868-5AB5-AF5E-0E99-FA12B9E60C35}"/>
              </a:ext>
            </a:extLst>
          </p:cNvPr>
          <p:cNvSpPr txBox="1"/>
          <p:nvPr/>
        </p:nvSpPr>
        <p:spPr>
          <a:xfrm>
            <a:off x="1530222" y="1360596"/>
            <a:ext cx="6615914" cy="1938992"/>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 Package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(Hamiltonian * Method) * Implementation</a:t>
            </a: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Large “Entropy”</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文本框 1">
            <a:extLst>
              <a:ext uri="{FF2B5EF4-FFF2-40B4-BE49-F238E27FC236}">
                <a16:creationId xmlns:a16="http://schemas.microsoft.com/office/drawing/2014/main" id="{C88EC450-FA07-F70A-82D4-299EC2E75810}"/>
              </a:ext>
            </a:extLst>
          </p:cNvPr>
          <p:cNvSpPr txBox="1"/>
          <p:nvPr/>
        </p:nvSpPr>
        <p:spPr>
          <a:xfrm>
            <a:off x="2497197" y="3429000"/>
            <a:ext cx="7919156" cy="1631216"/>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Macro level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Micro level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dgemm</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sparse matrix, molecular integrals, UGA,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Too much copy/paste  or cannot be extendible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E22A607B-B6DC-CFC8-BE53-676661E1B59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94542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11320159"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Complexity of Quantum Chemistry Package</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8DBA0868-5AB5-AF5E-0E99-FA12B9E60C35}"/>
              </a:ext>
            </a:extLst>
          </p:cNvPr>
          <p:cNvSpPr txBox="1"/>
          <p:nvPr/>
        </p:nvSpPr>
        <p:spPr>
          <a:xfrm>
            <a:off x="1530222" y="1360596"/>
            <a:ext cx="7285969" cy="452431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 Package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(Hamiltonian * Method) * Implementation</a:t>
            </a: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Large “Entropy” </a:t>
            </a: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Gap</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between Code and Formulas, not human-readable</a:t>
            </a: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Decouple</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different aspects (as much as possible)</a:t>
            </a:r>
          </a:p>
        </p:txBody>
      </p:sp>
      <p:sp>
        <p:nvSpPr>
          <p:cNvPr id="15" name="文本框 14">
            <a:extLst>
              <a:ext uri="{FF2B5EF4-FFF2-40B4-BE49-F238E27FC236}">
                <a16:creationId xmlns:a16="http://schemas.microsoft.com/office/drawing/2014/main" id="{8553ACC8-B667-6AF8-52F1-4FBAFCA4B698}"/>
              </a:ext>
            </a:extLst>
          </p:cNvPr>
          <p:cNvSpPr txBox="1"/>
          <p:nvPr/>
        </p:nvSpPr>
        <p:spPr>
          <a:xfrm>
            <a:off x="2266159" y="4250953"/>
            <a:ext cx="5551713"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matrix matrix multiplication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triple for loop</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CCSD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 </a:t>
            </a:r>
          </a:p>
        </p:txBody>
      </p:sp>
      <p:sp>
        <p:nvSpPr>
          <p:cNvPr id="2" name="文本框 1">
            <a:extLst>
              <a:ext uri="{FF2B5EF4-FFF2-40B4-BE49-F238E27FC236}">
                <a16:creationId xmlns:a16="http://schemas.microsoft.com/office/drawing/2014/main" id="{A618B007-A650-9416-03C7-89236AC0E28E}"/>
              </a:ext>
            </a:extLst>
          </p:cNvPr>
          <p:cNvSpPr txBox="1"/>
          <p:nvPr/>
        </p:nvSpPr>
        <p:spPr>
          <a:xfrm>
            <a:off x="8360773" y="4404841"/>
            <a:ext cx="3329758" cy="707886"/>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分子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固体</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电子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声子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质子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相对论效应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响应性质</a:t>
            </a:r>
          </a:p>
        </p:txBody>
      </p:sp>
      <p:sp>
        <p:nvSpPr>
          <p:cNvPr id="4" name="矩形 3">
            <a:extLst>
              <a:ext uri="{FF2B5EF4-FFF2-40B4-BE49-F238E27FC236}">
                <a16:creationId xmlns:a16="http://schemas.microsoft.com/office/drawing/2014/main" id="{604E5935-C975-8998-D5AE-8556DB4FBE42}"/>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39852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itle 5">
            <a:extLst>
              <a:ext uri="{FF2B5EF4-FFF2-40B4-BE49-F238E27FC236}">
                <a16:creationId xmlns:a16="http://schemas.microsoft.com/office/drawing/2014/main" id="{19CEE36C-41ED-180F-9BF2-9EAAF5CB59C5}"/>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8" name="Subtitle 6">
            <a:extLst>
              <a:ext uri="{FF2B5EF4-FFF2-40B4-BE49-F238E27FC236}">
                <a16:creationId xmlns:a16="http://schemas.microsoft.com/office/drawing/2014/main" id="{B043EF9B-7319-1E8D-D1B0-56A99C5BF7D8}"/>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endParaRPr lang="en-US" sz="16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53F2329-8934-B64B-9198-5B7F1FF14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F757C232-FB26-4B06-6327-32598B76B386}"/>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41F4E178-9309-6ED8-D28E-762FE247681F}"/>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29981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itle 5">
            <a:extLst>
              <a:ext uri="{FF2B5EF4-FFF2-40B4-BE49-F238E27FC236}">
                <a16:creationId xmlns:a16="http://schemas.microsoft.com/office/drawing/2014/main" id="{19CEE36C-41ED-180F-9BF2-9EAAF5CB59C5}"/>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8" name="Subtitle 6">
            <a:extLst>
              <a:ext uri="{FF2B5EF4-FFF2-40B4-BE49-F238E27FC236}">
                <a16:creationId xmlns:a16="http://schemas.microsoft.com/office/drawing/2014/main" id="{B043EF9B-7319-1E8D-D1B0-56A99C5BF7D8}"/>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Object-Oriented C++</a:t>
            </a:r>
          </a:p>
          <a:p>
            <a:pPr>
              <a:lnSpc>
                <a:spcPct val="100000"/>
              </a:lnSpc>
            </a:pPr>
            <a:endParaRPr 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53F2329-8934-B64B-9198-5B7F1FF14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F757C232-FB26-4B06-6327-32598B76B386}"/>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文本框 10">
            <a:extLst>
              <a:ext uri="{FF2B5EF4-FFF2-40B4-BE49-F238E27FC236}">
                <a16:creationId xmlns:a16="http://schemas.microsoft.com/office/drawing/2014/main" id="{53A22C31-C84A-30E6-6D30-D8CF5F70EB1A}"/>
              </a:ext>
            </a:extLst>
          </p:cNvPr>
          <p:cNvSpPr txBox="1"/>
          <p:nvPr/>
        </p:nvSpPr>
        <p:spPr>
          <a:xfrm>
            <a:off x="2099750" y="3626225"/>
            <a:ext cx="4703532"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Classes, encapsulation, inheritance, polymorphism, virtual functions, etc. </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CE988505-A42D-B76A-1C5E-B13476DB6455}"/>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9078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itle 5">
            <a:extLst>
              <a:ext uri="{FF2B5EF4-FFF2-40B4-BE49-F238E27FC236}">
                <a16:creationId xmlns:a16="http://schemas.microsoft.com/office/drawing/2014/main" id="{19CEE36C-41ED-180F-9BF2-9EAAF5CB59C5}"/>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8" name="Subtitle 6">
            <a:extLst>
              <a:ext uri="{FF2B5EF4-FFF2-40B4-BE49-F238E27FC236}">
                <a16:creationId xmlns:a16="http://schemas.microsoft.com/office/drawing/2014/main" id="{B043EF9B-7319-1E8D-D1B0-56A99C5BF7D8}"/>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Object-Oriented C++</a:t>
            </a: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solidFill>
                  <a:srgbClr val="FF0000"/>
                </a:solidFill>
                <a:latin typeface="Arial" panose="020B0604020202020204" pitchFamily="34" charset="0"/>
                <a:cs typeface="Arial" panose="020B0604020202020204" pitchFamily="34" charset="0"/>
              </a:rPr>
              <a:t>Template C++ , Generic C++</a:t>
            </a:r>
            <a:endParaRPr lang="en-US" sz="2000" b="1" dirty="0">
              <a:solidFill>
                <a:srgbClr val="222A35"/>
              </a:solidFill>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53F2329-8934-B64B-9198-5B7F1FF14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F757C232-FB26-4B06-6327-32598B76B386}"/>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文本框 10">
            <a:extLst>
              <a:ext uri="{FF2B5EF4-FFF2-40B4-BE49-F238E27FC236}">
                <a16:creationId xmlns:a16="http://schemas.microsoft.com/office/drawing/2014/main" id="{53A22C31-C84A-30E6-6D30-D8CF5F70EB1A}"/>
              </a:ext>
            </a:extLst>
          </p:cNvPr>
          <p:cNvSpPr txBox="1"/>
          <p:nvPr/>
        </p:nvSpPr>
        <p:spPr>
          <a:xfrm>
            <a:off x="2099750" y="3626225"/>
            <a:ext cx="4703532"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Classes, encapsulation, inheritance, polymorphism, virtual functions, etc. </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E8B782A5-D51C-9F3A-899E-B5B05B650CCB}"/>
              </a:ext>
            </a:extLst>
          </p:cNvPr>
          <p:cNvSpPr txBox="1"/>
          <p:nvPr/>
        </p:nvSpPr>
        <p:spPr>
          <a:xfrm>
            <a:off x="2099750" y="4406456"/>
            <a:ext cx="2395656"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metaprogramming (TMP)</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A94A6079-E908-8EDA-4B27-43ABEDF21A3B}"/>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59647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itle 5">
            <a:extLst>
              <a:ext uri="{FF2B5EF4-FFF2-40B4-BE49-F238E27FC236}">
                <a16:creationId xmlns:a16="http://schemas.microsoft.com/office/drawing/2014/main" id="{19CEE36C-41ED-180F-9BF2-9EAAF5CB59C5}"/>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8" name="Subtitle 6">
            <a:extLst>
              <a:ext uri="{FF2B5EF4-FFF2-40B4-BE49-F238E27FC236}">
                <a16:creationId xmlns:a16="http://schemas.microsoft.com/office/drawing/2014/main" id="{B043EF9B-7319-1E8D-D1B0-56A99C5BF7D8}"/>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Object-Oriented C++</a:t>
            </a: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solidFill>
                  <a:srgbClr val="FF0000"/>
                </a:solidFill>
                <a:latin typeface="Arial" panose="020B0604020202020204" pitchFamily="34" charset="0"/>
                <a:cs typeface="Arial" panose="020B0604020202020204" pitchFamily="34" charset="0"/>
              </a:rPr>
              <a:t>Template C++ , Generic C++</a:t>
            </a:r>
            <a:endParaRPr lang="en-US" sz="2000" b="1" dirty="0">
              <a:solidFill>
                <a:srgbClr val="222A35"/>
              </a:solidFill>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latin typeface="Arial" panose="020B0604020202020204" pitchFamily="34" charset="0"/>
                <a:cs typeface="Arial" panose="020B0604020202020204" pitchFamily="34" charset="0"/>
              </a:rPr>
              <a:t>The STL</a:t>
            </a:r>
          </a:p>
          <a:p>
            <a:pPr>
              <a:lnSpc>
                <a:spcPct val="100000"/>
              </a:lnSpc>
            </a:pPr>
            <a:endParaRPr lang="en-US" sz="16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53F2329-8934-B64B-9198-5B7F1FF14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F757C232-FB26-4B06-6327-32598B76B386}"/>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文本框 10">
            <a:extLst>
              <a:ext uri="{FF2B5EF4-FFF2-40B4-BE49-F238E27FC236}">
                <a16:creationId xmlns:a16="http://schemas.microsoft.com/office/drawing/2014/main" id="{53A22C31-C84A-30E6-6D30-D8CF5F70EB1A}"/>
              </a:ext>
            </a:extLst>
          </p:cNvPr>
          <p:cNvSpPr txBox="1"/>
          <p:nvPr/>
        </p:nvSpPr>
        <p:spPr>
          <a:xfrm>
            <a:off x="2099750" y="3626225"/>
            <a:ext cx="4703532"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Classes, encapsulation, inheritance, polymorphism, virtual functions, etc. </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E8B782A5-D51C-9F3A-899E-B5B05B650CCB}"/>
              </a:ext>
            </a:extLst>
          </p:cNvPr>
          <p:cNvSpPr txBox="1"/>
          <p:nvPr/>
        </p:nvSpPr>
        <p:spPr>
          <a:xfrm>
            <a:off x="2099750" y="4406456"/>
            <a:ext cx="2395656"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metaprogramming (TMP)</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文本框 12">
            <a:extLst>
              <a:ext uri="{FF2B5EF4-FFF2-40B4-BE49-F238E27FC236}">
                <a16:creationId xmlns:a16="http://schemas.microsoft.com/office/drawing/2014/main" id="{D7DD3636-2D9A-A817-D704-BB325BC0EA75}"/>
              </a:ext>
            </a:extLst>
          </p:cNvPr>
          <p:cNvSpPr txBox="1"/>
          <p:nvPr/>
        </p:nvSpPr>
        <p:spPr>
          <a:xfrm>
            <a:off x="2099750" y="5186687"/>
            <a:ext cx="1209434"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library</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72FA445B-E3E8-B8FF-9E56-4135FED41E0E}"/>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61937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899" y="6366222"/>
            <a:ext cx="966932"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itle 5">
            <a:extLst>
              <a:ext uri="{FF2B5EF4-FFF2-40B4-BE49-F238E27FC236}">
                <a16:creationId xmlns:a16="http://schemas.microsoft.com/office/drawing/2014/main" id="{E84C383F-416A-B1FB-14A4-6C2DCC21F25F}"/>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5" name="Subtitle 6">
            <a:extLst>
              <a:ext uri="{FF2B5EF4-FFF2-40B4-BE49-F238E27FC236}">
                <a16:creationId xmlns:a16="http://schemas.microsoft.com/office/drawing/2014/main" id="{B479E990-9F78-294D-E596-74651AE7182D}"/>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Object-Oriented C++</a:t>
            </a: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solidFill>
                  <a:srgbClr val="FF0000"/>
                </a:solidFill>
                <a:latin typeface="Arial" panose="020B0604020202020204" pitchFamily="34" charset="0"/>
                <a:cs typeface="Arial" panose="020B0604020202020204" pitchFamily="34" charset="0"/>
              </a:rPr>
              <a:t>Template C++ , Generic C++</a:t>
            </a:r>
            <a:endParaRPr lang="en-US" sz="2000" b="1" dirty="0">
              <a:solidFill>
                <a:srgbClr val="222A35"/>
              </a:solidFill>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latin typeface="Arial" panose="020B0604020202020204" pitchFamily="34" charset="0"/>
                <a:cs typeface="Arial" panose="020B0604020202020204" pitchFamily="34" charset="0"/>
              </a:rPr>
              <a:t>The STL</a:t>
            </a:r>
          </a:p>
          <a:p>
            <a:pPr>
              <a:lnSpc>
                <a:spcPct val="100000"/>
              </a:lnSpc>
            </a:pPr>
            <a:endParaRPr lang="en-US" sz="1600" dirty="0">
              <a:latin typeface="Arial" panose="020B0604020202020204" pitchFamily="34" charset="0"/>
              <a:cs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2EE2C05-F3E0-7319-CDE5-0EDA6D576C5D}"/>
              </a:ext>
            </a:extLst>
          </p:cNvPr>
          <p:cNvSpPr txBox="1"/>
          <p:nvPr/>
        </p:nvSpPr>
        <p:spPr>
          <a:xfrm>
            <a:off x="7626825" y="2343711"/>
            <a:ext cx="2701381"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Why not C / Fortran ?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7AAB3C3E-5177-5538-6F0F-542854A65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EF955978-F043-D69D-7464-40676261F9B3}"/>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文本框 12">
            <a:extLst>
              <a:ext uri="{FF2B5EF4-FFF2-40B4-BE49-F238E27FC236}">
                <a16:creationId xmlns:a16="http://schemas.microsoft.com/office/drawing/2014/main" id="{0404601D-77D7-0DFE-BEC0-4843A24C04A1}"/>
              </a:ext>
            </a:extLst>
          </p:cNvPr>
          <p:cNvSpPr txBox="1"/>
          <p:nvPr/>
        </p:nvSpPr>
        <p:spPr>
          <a:xfrm>
            <a:off x="2099750" y="3626225"/>
            <a:ext cx="4703532"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Classes, encapsulation, inheritance, polymorphism, virtual functions, etc. </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文本框 13">
            <a:extLst>
              <a:ext uri="{FF2B5EF4-FFF2-40B4-BE49-F238E27FC236}">
                <a16:creationId xmlns:a16="http://schemas.microsoft.com/office/drawing/2014/main" id="{67DF2127-2D64-6C30-46A5-D00DAA779E95}"/>
              </a:ext>
            </a:extLst>
          </p:cNvPr>
          <p:cNvSpPr txBox="1"/>
          <p:nvPr/>
        </p:nvSpPr>
        <p:spPr>
          <a:xfrm>
            <a:off x="2099750" y="4406456"/>
            <a:ext cx="2395656"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metaprogramming (TMP)</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50C2A645-C804-1A32-7A41-3EDCA1B90BF2}"/>
              </a:ext>
            </a:extLst>
          </p:cNvPr>
          <p:cNvSpPr txBox="1"/>
          <p:nvPr/>
        </p:nvSpPr>
        <p:spPr>
          <a:xfrm>
            <a:off x="2099750" y="5186687"/>
            <a:ext cx="1209434"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library</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331783A9-4ABF-A33C-E4E3-1960FA74CD3D}"/>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79331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itle 5">
            <a:extLst>
              <a:ext uri="{FF2B5EF4-FFF2-40B4-BE49-F238E27FC236}">
                <a16:creationId xmlns:a16="http://schemas.microsoft.com/office/drawing/2014/main" id="{E84C383F-416A-B1FB-14A4-6C2DCC21F25F}"/>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5" name="Subtitle 6">
            <a:extLst>
              <a:ext uri="{FF2B5EF4-FFF2-40B4-BE49-F238E27FC236}">
                <a16:creationId xmlns:a16="http://schemas.microsoft.com/office/drawing/2014/main" id="{B479E990-9F78-294D-E596-74651AE7182D}"/>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Object-Oriented C++</a:t>
            </a: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solidFill>
                  <a:srgbClr val="FF0000"/>
                </a:solidFill>
                <a:latin typeface="Arial" panose="020B0604020202020204" pitchFamily="34" charset="0"/>
                <a:cs typeface="Arial" panose="020B0604020202020204" pitchFamily="34" charset="0"/>
              </a:rPr>
              <a:t>Template C++ , Generic C++</a:t>
            </a:r>
            <a:endParaRPr lang="en-US" sz="2000" b="1" dirty="0">
              <a:solidFill>
                <a:srgbClr val="222A35"/>
              </a:solidFill>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latin typeface="Arial" panose="020B0604020202020204" pitchFamily="34" charset="0"/>
                <a:cs typeface="Arial" panose="020B0604020202020204" pitchFamily="34" charset="0"/>
              </a:rPr>
              <a:t>The STL</a:t>
            </a:r>
          </a:p>
          <a:p>
            <a:pPr>
              <a:lnSpc>
                <a:spcPct val="100000"/>
              </a:lnSpc>
            </a:pPr>
            <a:endParaRPr lang="en-US" sz="1600" dirty="0">
              <a:latin typeface="Arial" panose="020B0604020202020204" pitchFamily="34" charset="0"/>
              <a:cs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2EE2C05-F3E0-7319-CDE5-0EDA6D576C5D}"/>
              </a:ext>
            </a:extLst>
          </p:cNvPr>
          <p:cNvSpPr txBox="1"/>
          <p:nvPr/>
        </p:nvSpPr>
        <p:spPr>
          <a:xfrm>
            <a:off x="7626825" y="2343711"/>
            <a:ext cx="2701381"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Why not C / Fortran ?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43BA240A-B455-94FA-50CA-1C8DF035BD03}"/>
              </a:ext>
            </a:extLst>
          </p:cNvPr>
          <p:cNvSpPr txBox="1"/>
          <p:nvPr/>
        </p:nvSpPr>
        <p:spPr>
          <a:xfrm>
            <a:off x="7626825" y="3089426"/>
            <a:ext cx="2177199"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Why not python?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7AAB3C3E-5177-5538-6F0F-542854A65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EF955978-F043-D69D-7464-40676261F9B3}"/>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文本框 12">
            <a:extLst>
              <a:ext uri="{FF2B5EF4-FFF2-40B4-BE49-F238E27FC236}">
                <a16:creationId xmlns:a16="http://schemas.microsoft.com/office/drawing/2014/main" id="{0404601D-77D7-0DFE-BEC0-4843A24C04A1}"/>
              </a:ext>
            </a:extLst>
          </p:cNvPr>
          <p:cNvSpPr txBox="1"/>
          <p:nvPr/>
        </p:nvSpPr>
        <p:spPr>
          <a:xfrm>
            <a:off x="2099750" y="3626225"/>
            <a:ext cx="4703532"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Classes, encapsulation, inheritance, polymorphism, virtual functions, etc. </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文本框 13">
            <a:extLst>
              <a:ext uri="{FF2B5EF4-FFF2-40B4-BE49-F238E27FC236}">
                <a16:creationId xmlns:a16="http://schemas.microsoft.com/office/drawing/2014/main" id="{67DF2127-2D64-6C30-46A5-D00DAA779E95}"/>
              </a:ext>
            </a:extLst>
          </p:cNvPr>
          <p:cNvSpPr txBox="1"/>
          <p:nvPr/>
        </p:nvSpPr>
        <p:spPr>
          <a:xfrm>
            <a:off x="2099750" y="4406456"/>
            <a:ext cx="2395656"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metaprogramming (TMP)</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50C2A645-C804-1A32-7A41-3EDCA1B90BF2}"/>
              </a:ext>
            </a:extLst>
          </p:cNvPr>
          <p:cNvSpPr txBox="1"/>
          <p:nvPr/>
        </p:nvSpPr>
        <p:spPr>
          <a:xfrm>
            <a:off x="2099750" y="5186687"/>
            <a:ext cx="1209434"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library</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57FC5448-B70A-6253-0118-D2D0E00A7C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03097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itle 5">
            <a:extLst>
              <a:ext uri="{FF2B5EF4-FFF2-40B4-BE49-F238E27FC236}">
                <a16:creationId xmlns:a16="http://schemas.microsoft.com/office/drawing/2014/main" id="{E84C383F-416A-B1FB-14A4-6C2DCC21F25F}"/>
              </a:ext>
            </a:extLst>
          </p:cNvPr>
          <p:cNvSpPr txBox="1">
            <a:spLocks/>
          </p:cNvSpPr>
          <p:nvPr/>
        </p:nvSpPr>
        <p:spPr>
          <a:xfrm>
            <a:off x="1180476" y="1561257"/>
            <a:ext cx="6858000" cy="92918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solidFill>
                  <a:schemeClr val="tx1">
                    <a:lumMod val="75000"/>
                    <a:lumOff val="25000"/>
                  </a:schemeClr>
                </a:solidFill>
                <a:latin typeface="Arial" panose="020B0604020202020204" pitchFamily="34" charset="0"/>
                <a:cs typeface="Arial" panose="020B0604020202020204" pitchFamily="34" charset="0"/>
              </a:rPr>
              <a:t>C++ as a Federation of Languages</a:t>
            </a:r>
          </a:p>
        </p:txBody>
      </p:sp>
      <p:sp>
        <p:nvSpPr>
          <p:cNvPr id="5" name="Subtitle 6">
            <a:extLst>
              <a:ext uri="{FF2B5EF4-FFF2-40B4-BE49-F238E27FC236}">
                <a16:creationId xmlns:a16="http://schemas.microsoft.com/office/drawing/2014/main" id="{B479E990-9F78-294D-E596-74651AE7182D}"/>
              </a:ext>
            </a:extLst>
          </p:cNvPr>
          <p:cNvSpPr txBox="1">
            <a:spLocks/>
          </p:cNvSpPr>
          <p:nvPr/>
        </p:nvSpPr>
        <p:spPr>
          <a:xfrm>
            <a:off x="1682755" y="2347326"/>
            <a:ext cx="6858000"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000" dirty="0">
                <a:latin typeface="Arial" panose="020B0604020202020204" pitchFamily="34" charset="0"/>
                <a:cs typeface="Arial" panose="020B0604020202020204" pitchFamily="34" charset="0"/>
              </a:rPr>
              <a:t>C </a:t>
            </a:r>
          </a:p>
          <a:p>
            <a:pPr marL="0" indent="0">
              <a:lnSpc>
                <a:spcPct val="100000"/>
              </a:lnSpc>
              <a:buNone/>
            </a:pPr>
            <a:endParaRPr lang="en-US" sz="2000" dirty="0">
              <a:latin typeface="Arial" panose="020B0604020202020204" pitchFamily="34" charset="0"/>
              <a:cs typeface="Arial" panose="020B0604020202020204" pitchFamily="34" charset="0"/>
            </a:endParaRPr>
          </a:p>
          <a:p>
            <a:pPr>
              <a:lnSpc>
                <a:spcPct val="100000"/>
              </a:lnSpc>
            </a:pPr>
            <a:r>
              <a:rPr lang="en-US" sz="2000" dirty="0">
                <a:latin typeface="Arial" panose="020B0604020202020204" pitchFamily="34" charset="0"/>
                <a:cs typeface="Arial" panose="020B0604020202020204" pitchFamily="34" charset="0"/>
              </a:rPr>
              <a:t>Object-Oriented C++</a:t>
            </a: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solidFill>
                  <a:srgbClr val="FF0000"/>
                </a:solidFill>
                <a:latin typeface="Arial" panose="020B0604020202020204" pitchFamily="34" charset="0"/>
                <a:cs typeface="Arial" panose="020B0604020202020204" pitchFamily="34" charset="0"/>
              </a:rPr>
              <a:t>Template C++ , Generic C++</a:t>
            </a:r>
            <a:endParaRPr lang="en-US" sz="2000" b="1" dirty="0">
              <a:solidFill>
                <a:srgbClr val="222A35"/>
              </a:solidFill>
              <a:latin typeface="Arial" panose="020B0604020202020204" pitchFamily="34" charset="0"/>
              <a:cs typeface="Arial" panose="020B0604020202020204" pitchFamily="34" charset="0"/>
            </a:endParaRPr>
          </a:p>
          <a:p>
            <a:pPr>
              <a:lnSpc>
                <a:spcPct val="100000"/>
              </a:lnSpc>
            </a:pPr>
            <a:endParaRPr lang="en-US" sz="2000" dirty="0">
              <a:latin typeface="Arial" panose="020B0604020202020204" pitchFamily="34" charset="0"/>
              <a:cs typeface="Arial" panose="020B0604020202020204" pitchFamily="34" charset="0"/>
            </a:endParaRPr>
          </a:p>
          <a:p>
            <a:pPr>
              <a:lnSpc>
                <a:spcPct val="100000"/>
              </a:lnSpc>
            </a:pPr>
            <a:r>
              <a:rPr lang="en-US" sz="2000" b="1" dirty="0">
                <a:latin typeface="Arial" panose="020B0604020202020204" pitchFamily="34" charset="0"/>
                <a:cs typeface="Arial" panose="020B0604020202020204" pitchFamily="34" charset="0"/>
              </a:rPr>
              <a:t>The STL</a:t>
            </a:r>
          </a:p>
          <a:p>
            <a:pPr>
              <a:lnSpc>
                <a:spcPct val="100000"/>
              </a:lnSpc>
            </a:pPr>
            <a:endParaRPr lang="en-US" sz="1600" dirty="0">
              <a:latin typeface="Arial" panose="020B0604020202020204" pitchFamily="34" charset="0"/>
              <a:cs typeface="Arial" panose="020B0604020202020204" pitchFamily="34" charset="0"/>
            </a:endParaRPr>
          </a:p>
        </p:txBody>
      </p:sp>
      <p:cxnSp>
        <p:nvCxnSpPr>
          <p:cNvPr id="2" name="直接连接符 1">
            <a:extLst>
              <a:ext uri="{FF2B5EF4-FFF2-40B4-BE49-F238E27FC236}">
                <a16:creationId xmlns:a16="http://schemas.microsoft.com/office/drawing/2014/main" id="{6C8A4FC2-E7DB-19EA-FDEC-09FA7BB1BDEE}"/>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2EE2C05-F3E0-7319-CDE5-0EDA6D576C5D}"/>
              </a:ext>
            </a:extLst>
          </p:cNvPr>
          <p:cNvSpPr txBox="1"/>
          <p:nvPr/>
        </p:nvSpPr>
        <p:spPr>
          <a:xfrm>
            <a:off x="7626825" y="2343711"/>
            <a:ext cx="2701381"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Why not C / Fortran ?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43BA240A-B455-94FA-50CA-1C8DF035BD03}"/>
              </a:ext>
            </a:extLst>
          </p:cNvPr>
          <p:cNvSpPr txBox="1"/>
          <p:nvPr/>
        </p:nvSpPr>
        <p:spPr>
          <a:xfrm>
            <a:off x="7626825" y="3089426"/>
            <a:ext cx="2177199"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Why not python?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BE7FDD83-D88A-3AD8-2101-7062548DD7B6}"/>
              </a:ext>
            </a:extLst>
          </p:cNvPr>
          <p:cNvSpPr txBox="1"/>
          <p:nvPr/>
        </p:nvSpPr>
        <p:spPr>
          <a:xfrm>
            <a:off x="7628018" y="4430540"/>
            <a:ext cx="1436612" cy="400110"/>
          </a:xfrm>
          <a:prstGeom prst="rect">
            <a:avLst/>
          </a:prstGeom>
          <a:noFill/>
        </p:spPr>
        <p:txBody>
          <a:bodyPr wrap="none" rtlCol="0">
            <a:spAutoFit/>
          </a:bodyPr>
          <a:lstStyle/>
          <a:p>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Why C++! </a:t>
            </a:r>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7AAB3C3E-5177-5538-6F0F-542854A65B5B}"/>
              </a:ext>
            </a:extLst>
          </p:cNvPr>
          <p:cNvSpPr txBox="1"/>
          <p:nvPr/>
        </p:nvSpPr>
        <p:spPr>
          <a:xfrm>
            <a:off x="8038476" y="1677292"/>
            <a:ext cx="1722395" cy="276999"/>
          </a:xfrm>
          <a:prstGeom prst="rect">
            <a:avLst/>
          </a:prstGeom>
          <a:noFill/>
        </p:spPr>
        <p:txBody>
          <a:bodyPr wrap="none" rtlCol="0">
            <a:spAutoFit/>
          </a:bodyPr>
          <a:lstStyle/>
          <a:p>
            <a:pPr algn="ct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(Effective C++, Item 1)</a:t>
            </a:r>
            <a:endParaRPr lang="zh-CN"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EF955978-F043-D69D-7464-40676261F9B3}"/>
              </a:ext>
            </a:extLst>
          </p:cNvPr>
          <p:cNvSpPr txBox="1"/>
          <p:nvPr/>
        </p:nvSpPr>
        <p:spPr>
          <a:xfrm>
            <a:off x="2099750" y="2780792"/>
            <a:ext cx="5019451" cy="276999"/>
          </a:xfrm>
          <a:prstGeom prst="rect">
            <a:avLst/>
          </a:prstGeom>
          <a:noFill/>
        </p:spPr>
        <p:txBody>
          <a:bodyPr wrap="none" rtlCol="0">
            <a:spAutoFit/>
          </a:bodyPr>
          <a:lstStyle/>
          <a:p>
            <a:r>
              <a:rPr lang="en-US" altLang="zh-CN" sz="1200" b="0" i="0" dirty="0">
                <a:solidFill>
                  <a:srgbClr val="3B4045"/>
                </a:solidFill>
                <a:effectLst/>
                <a:latin typeface="Times New Roman" panose="02020603050405020304" pitchFamily="18" charset="0"/>
                <a:cs typeface="Times New Roman" panose="02020603050405020304" pitchFamily="18" charset="0"/>
              </a:rPr>
              <a:t>Blocks, statements, the preprocessor, built-in data types, arrays, pointers, etc.</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文本框 12">
            <a:extLst>
              <a:ext uri="{FF2B5EF4-FFF2-40B4-BE49-F238E27FC236}">
                <a16:creationId xmlns:a16="http://schemas.microsoft.com/office/drawing/2014/main" id="{0404601D-77D7-0DFE-BEC0-4843A24C04A1}"/>
              </a:ext>
            </a:extLst>
          </p:cNvPr>
          <p:cNvSpPr txBox="1"/>
          <p:nvPr/>
        </p:nvSpPr>
        <p:spPr>
          <a:xfrm>
            <a:off x="2099750" y="3626225"/>
            <a:ext cx="4703532"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Classes, encapsulation, inheritance, polymorphism, virtual functions, etc. </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文本框 13">
            <a:extLst>
              <a:ext uri="{FF2B5EF4-FFF2-40B4-BE49-F238E27FC236}">
                <a16:creationId xmlns:a16="http://schemas.microsoft.com/office/drawing/2014/main" id="{67DF2127-2D64-6C30-46A5-D00DAA779E95}"/>
              </a:ext>
            </a:extLst>
          </p:cNvPr>
          <p:cNvSpPr txBox="1"/>
          <p:nvPr/>
        </p:nvSpPr>
        <p:spPr>
          <a:xfrm>
            <a:off x="2099750" y="4406456"/>
            <a:ext cx="2395656"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metaprogramming (TMP)</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文本框 14">
            <a:extLst>
              <a:ext uri="{FF2B5EF4-FFF2-40B4-BE49-F238E27FC236}">
                <a16:creationId xmlns:a16="http://schemas.microsoft.com/office/drawing/2014/main" id="{50C2A645-C804-1A32-7A41-3EDCA1B90BF2}"/>
              </a:ext>
            </a:extLst>
          </p:cNvPr>
          <p:cNvSpPr txBox="1"/>
          <p:nvPr/>
        </p:nvSpPr>
        <p:spPr>
          <a:xfrm>
            <a:off x="2099750" y="5186687"/>
            <a:ext cx="1209434" cy="276999"/>
          </a:xfrm>
          <a:prstGeom prst="rect">
            <a:avLst/>
          </a:prstGeom>
          <a:noFill/>
        </p:spPr>
        <p:txBody>
          <a:bodyPr wrap="non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library</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DBE0E83C-1540-359D-635B-F5E8A55BA9F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35139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23943" y="6366222"/>
            <a:ext cx="947888"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a:extLst>
              <a:ext uri="{FF2B5EF4-FFF2-40B4-BE49-F238E27FC236}">
                <a16:creationId xmlns:a16="http://schemas.microsoft.com/office/drawing/2014/main" id="{1AF90687-2591-2044-54E3-5C613C3ADEC1}"/>
              </a:ext>
            </a:extLst>
          </p:cNvPr>
          <p:cNvGrpSpPr/>
          <p:nvPr/>
        </p:nvGrpSpPr>
        <p:grpSpPr>
          <a:xfrm>
            <a:off x="1537538" y="1376096"/>
            <a:ext cx="9410075" cy="4105808"/>
            <a:chOff x="1450300" y="1908515"/>
            <a:chExt cx="9410075" cy="4105808"/>
          </a:xfrm>
        </p:grpSpPr>
        <p:sp>
          <p:nvSpPr>
            <p:cNvPr id="6" name="Subtitle 6">
              <a:extLst>
                <a:ext uri="{FF2B5EF4-FFF2-40B4-BE49-F238E27FC236}">
                  <a16:creationId xmlns:a16="http://schemas.microsoft.com/office/drawing/2014/main" id="{9966A93E-3369-2E12-7571-5569A443672D}"/>
                </a:ext>
              </a:extLst>
            </p:cNvPr>
            <p:cNvSpPr txBox="1">
              <a:spLocks/>
            </p:cNvSpPr>
            <p:nvPr/>
          </p:nvSpPr>
          <p:spPr>
            <a:xfrm>
              <a:off x="1450300" y="1908515"/>
              <a:ext cx="9410075"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altLang="zh-CN" sz="2000" dirty="0">
                <a:solidFill>
                  <a:srgbClr val="374151"/>
                </a:solidFill>
                <a:latin typeface="Times New Roman" panose="02020603050405020304" pitchFamily="18" charset="0"/>
                <a:cs typeface="Times New Roman" panose="02020603050405020304" pitchFamily="18" charset="0"/>
              </a:endParaRPr>
            </a:p>
            <a:p>
              <a:pPr>
                <a:lnSpc>
                  <a:spcPct val="100000"/>
                </a:lnSpc>
              </a:pPr>
              <a:r>
                <a:rPr lang="en-US" altLang="zh-CN" sz="2000" dirty="0">
                  <a:solidFill>
                    <a:srgbClr val="374151"/>
                  </a:solidFill>
                  <a:latin typeface="Times New Roman" panose="02020603050405020304" pitchFamily="18" charset="0"/>
                  <a:cs typeface="Times New Roman" panose="02020603050405020304" pitchFamily="18" charset="0"/>
                </a:rPr>
                <a:t>How to implement y = ax + y  in C / Fortran with the same name?   </a:t>
              </a:r>
            </a:p>
            <a:p>
              <a:pPr marL="0" indent="0">
                <a:lnSpc>
                  <a:spcPct val="100000"/>
                </a:lnSpc>
                <a:buNone/>
              </a:pPr>
              <a:r>
                <a:rPr lang="en-US" altLang="zh-CN" sz="2000" dirty="0">
                  <a:solidFill>
                    <a:srgbClr val="374151"/>
                  </a:solidFill>
                  <a:latin typeface="Times New Roman" panose="02020603050405020304" pitchFamily="18" charset="0"/>
                  <a:cs typeface="Times New Roman" panose="02020603050405020304" pitchFamily="18" charset="0"/>
                </a:rPr>
                <a:t>    C impossible, Fortran interface</a:t>
              </a:r>
            </a:p>
          </p:txBody>
        </p:sp>
        <p:sp>
          <p:nvSpPr>
            <p:cNvPr id="7" name="文本框 6">
              <a:extLst>
                <a:ext uri="{FF2B5EF4-FFF2-40B4-BE49-F238E27FC236}">
                  <a16:creationId xmlns:a16="http://schemas.microsoft.com/office/drawing/2014/main" id="{334F5D44-C413-7829-72D3-5AC2E1BECB00}"/>
                </a:ext>
              </a:extLst>
            </p:cNvPr>
            <p:cNvSpPr txBox="1"/>
            <p:nvPr/>
          </p:nvSpPr>
          <p:spPr>
            <a:xfrm>
              <a:off x="2101268" y="3429000"/>
              <a:ext cx="6097604" cy="2585323"/>
            </a:xfrm>
            <a:prstGeom prst="rect">
              <a:avLst/>
            </a:prstGeom>
            <a:noFill/>
          </p:spPr>
          <p:txBody>
            <a:bodyPr wrap="square">
              <a:spAutoFit/>
            </a:bodyPr>
            <a:lstStyle/>
            <a:p>
              <a:r>
                <a:rPr lang="en-US" altLang="zh-CN" b="0" dirty="0" err="1">
                  <a:solidFill>
                    <a:srgbClr val="8250DF"/>
                  </a:solidFill>
                  <a:effectLst/>
                  <a:highlight>
                    <a:srgbClr val="FFFFFF"/>
                  </a:highlight>
                  <a:latin typeface="Consolas" panose="020B0609020204030204" pitchFamily="49" charset="0"/>
                </a:rPr>
                <a:t>cblas_saxpy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incy</a:t>
              </a:r>
              <a:r>
                <a:rPr lang="en-US" altLang="zh-CN" b="0" dirty="0">
                  <a:solidFill>
                    <a:srgbClr val="1F2328"/>
                  </a:solidFill>
                  <a:effectLst/>
                  <a:highlight>
                    <a:srgbClr val="FFFFFF"/>
                  </a:highlight>
                  <a:latin typeface="Consolas" panose="020B0609020204030204" pitchFamily="49" charset="0"/>
                </a:rPr>
                <a:t>);</a:t>
              </a:r>
            </a:p>
            <a:p>
              <a:r>
                <a:rPr lang="es-ES" altLang="zh-CN" b="0" dirty="0">
                  <a:solidFill>
                    <a:srgbClr val="8250DF"/>
                  </a:solidFill>
                  <a:effectLst/>
                  <a:highlight>
                    <a:srgbClr val="FFFFFF"/>
                  </a:highlight>
                  <a:latin typeface="Consolas" panose="020B0609020204030204" pitchFamily="49" charset="0"/>
                </a:rPr>
                <a:t>cblas_daxpy</a:t>
              </a:r>
              <a:r>
                <a:rPr lang="es-ES" altLang="zh-CN" b="0" dirty="0">
                  <a:solidFill>
                    <a:srgbClr val="1F2328"/>
                  </a:solidFill>
                  <a:effectLst/>
                  <a:highlight>
                    <a:srgbClr val="FFFFFF"/>
                  </a:highlight>
                  <a:latin typeface="Consolas" panose="020B0609020204030204" pitchFamily="49" charset="0"/>
                </a:rPr>
                <a:t>(</a:t>
              </a:r>
              <a:r>
                <a:rPr lang="es-ES" altLang="zh-CN" b="0" dirty="0">
                  <a:solidFill>
                    <a:srgbClr val="953800"/>
                  </a:solidFill>
                  <a:effectLst/>
                  <a:highlight>
                    <a:srgbClr val="FFFFFF"/>
                  </a:highlight>
                  <a:latin typeface="Consolas" panose="020B0609020204030204" pitchFamily="49" charset="0"/>
                </a:rPr>
                <a:t>n</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a</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y</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incy</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8250DF"/>
                  </a:solidFill>
                  <a:effectLst/>
                  <a:highlight>
                    <a:srgbClr val="FFFFFF"/>
                  </a:highlight>
                  <a:latin typeface="Consolas" panose="020B0609020204030204" pitchFamily="49" charset="0"/>
                </a:rPr>
                <a:t>cblas_caxpy</a:t>
              </a:r>
              <a:r>
                <a:rPr lang="es-ES" altLang="zh-CN" b="0" dirty="0">
                  <a:solidFill>
                    <a:srgbClr val="1F2328"/>
                  </a:solidFill>
                  <a:effectLst/>
                  <a:highlight>
                    <a:srgbClr val="FFFFFF"/>
                  </a:highlight>
                  <a:latin typeface="Consolas" panose="020B0609020204030204" pitchFamily="49" charset="0"/>
                </a:rPr>
                <a:t>(</a:t>
              </a:r>
              <a:r>
                <a:rPr lang="es-ES" altLang="zh-CN" b="0" dirty="0">
                  <a:solidFill>
                    <a:srgbClr val="953800"/>
                  </a:solidFill>
                  <a:effectLst/>
                  <a:highlight>
                    <a:srgbClr val="FFFFFF"/>
                  </a:highlight>
                  <a:latin typeface="Consolas" panose="020B0609020204030204" pitchFamily="49" charset="0"/>
                </a:rPr>
                <a:t>n</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&amp;</a:t>
              </a:r>
              <a:r>
                <a:rPr lang="es-ES" altLang="zh-CN" b="0" dirty="0">
                  <a:solidFill>
                    <a:srgbClr val="953800"/>
                  </a:solidFill>
                  <a:effectLst/>
                  <a:highlight>
                    <a:srgbClr val="FFFFFF"/>
                  </a:highlight>
                  <a:latin typeface="Consolas" panose="020B0609020204030204" pitchFamily="49" charset="0"/>
                </a:rPr>
                <a:t>a</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y</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incy</a:t>
              </a:r>
              <a:r>
                <a:rPr lang="es-ES" altLang="zh-CN" b="0" dirty="0">
                  <a:solidFill>
                    <a:srgbClr val="1F2328"/>
                  </a:solidFill>
                  <a:effectLst/>
                  <a:highlight>
                    <a:srgbClr val="FFFFFF"/>
                  </a:highlight>
                  <a:latin typeface="Consolas" panose="020B0609020204030204" pitchFamily="49" charset="0"/>
                </a:rPr>
                <a:t>);</a:t>
              </a:r>
              <a:endParaRPr lang="es-ES" altLang="zh-CN" dirty="0">
                <a:solidFill>
                  <a:srgbClr val="1F2328"/>
                </a:solidFill>
                <a:highlight>
                  <a:srgbClr val="FFFFFF"/>
                </a:highlight>
                <a:latin typeface="Consolas" panose="020B0609020204030204" pitchFamily="49" charset="0"/>
              </a:endParaRPr>
            </a:p>
            <a:p>
              <a:r>
                <a:rPr lang="en-US" altLang="zh-CN" b="0" dirty="0" err="1">
                  <a:solidFill>
                    <a:srgbClr val="8250DF"/>
                  </a:solidFill>
                  <a:effectLst/>
                  <a:highlight>
                    <a:srgbClr val="FFFFFF"/>
                  </a:highlight>
                  <a:latin typeface="Consolas" panose="020B0609020204030204" pitchFamily="49" charset="0"/>
                </a:rPr>
                <a:t>cblas_zaxpy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&amp;</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incy</a:t>
              </a:r>
              <a:r>
                <a:rPr lang="en-US" altLang="zh-CN" b="0" dirty="0">
                  <a:solidFill>
                    <a:srgbClr val="1F2328"/>
                  </a:solidFill>
                  <a:effectLst/>
                  <a:highlight>
                    <a:srgbClr val="FFFFFF"/>
                  </a:highlight>
                  <a:latin typeface="Consolas" panose="020B0609020204030204" pitchFamily="49" charset="0"/>
                </a:rPr>
                <a:t>);</a:t>
              </a:r>
              <a:endParaRPr lang="en-US" altLang="zh-CN" dirty="0">
                <a:solidFill>
                  <a:srgbClr val="1F2328"/>
                </a:solidFill>
                <a:highlight>
                  <a:srgbClr val="FFFFFF"/>
                </a:highlight>
                <a:latin typeface="Consolas" panose="020B0609020204030204" pitchFamily="49" charset="0"/>
              </a:endParaRPr>
            </a:p>
            <a:p>
              <a:endParaRPr lang="en-US" altLang="zh-CN" b="0" dirty="0">
                <a:solidFill>
                  <a:srgbClr val="1F2328"/>
                </a:solidFill>
                <a:effectLst/>
                <a:highlight>
                  <a:srgbClr val="FFFFFF"/>
                </a:highlight>
                <a:latin typeface="Consolas" panose="020B0609020204030204" pitchFamily="49" charset="0"/>
              </a:endParaRPr>
            </a:p>
            <a:p>
              <a:r>
                <a:rPr lang="es-ES" altLang="zh-CN" b="0" dirty="0">
                  <a:solidFill>
                    <a:srgbClr val="1F2328"/>
                  </a:solidFill>
                  <a:effectLst/>
                  <a:latin typeface="Consolas" panose="020B0609020204030204" pitchFamily="49" charset="0"/>
                </a:rPr>
                <a:t>y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a:t>
              </a:r>
            </a:p>
            <a:p>
              <a:r>
                <a:rPr lang="es-ES" altLang="zh-CN" b="0" dirty="0">
                  <a:solidFill>
                    <a:srgbClr val="1F2328"/>
                  </a:solidFill>
                  <a:effectLst/>
                  <a:latin typeface="Consolas" panose="020B0609020204030204" pitchFamily="49" charset="0"/>
                </a:rPr>
                <a:t>y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y;</a:t>
              </a:r>
            </a:p>
            <a:p>
              <a:r>
                <a:rPr lang="es-ES" altLang="zh-CN" b="0" dirty="0">
                  <a:solidFill>
                    <a:srgbClr val="1F2328"/>
                  </a:solidFill>
                  <a:effectLst/>
                  <a:latin typeface="Consolas" panose="020B0609020204030204" pitchFamily="49" charset="0"/>
                </a:rPr>
                <a:t>y</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a:t>
              </a:r>
            </a:p>
            <a:p>
              <a:r>
                <a:rPr lang="es-ES" altLang="zh-CN" b="0" dirty="0">
                  <a:solidFill>
                    <a:srgbClr val="1F2328"/>
                  </a:solidFill>
                  <a:effectLst/>
                  <a:latin typeface="Consolas" panose="020B0609020204030204" pitchFamily="49" charset="0"/>
                </a:rPr>
                <a:t>y</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x </a:t>
              </a:r>
              <a:r>
                <a:rPr lang="es-ES" altLang="zh-CN" b="0" dirty="0">
                  <a:solidFill>
                    <a:srgbClr val="CF222E"/>
                  </a:solidFill>
                  <a:effectLst/>
                  <a:latin typeface="Consolas" panose="020B0609020204030204" pitchFamily="49" charset="0"/>
                </a:rPr>
                <a:t>*</a:t>
              </a:r>
              <a:r>
                <a:rPr lang="es-ES" altLang="zh-CN" b="0" dirty="0">
                  <a:solidFill>
                    <a:srgbClr val="1F2328"/>
                  </a:solidFill>
                  <a:effectLst/>
                  <a:latin typeface="Consolas" panose="020B0609020204030204" pitchFamily="49" charset="0"/>
                </a:rPr>
                <a:t> a;</a:t>
              </a:r>
              <a:endParaRPr lang="en-US" altLang="zh-CN" b="0" dirty="0">
                <a:solidFill>
                  <a:srgbClr val="1F2328"/>
                </a:solidFill>
                <a:effectLst/>
                <a:highlight>
                  <a:srgbClr val="FFFFFF"/>
                </a:highlight>
                <a:latin typeface="Consolas" panose="020B0609020204030204" pitchFamily="49" charset="0"/>
              </a:endParaRPr>
            </a:p>
          </p:txBody>
        </p:sp>
      </p:grpSp>
      <p:sp>
        <p:nvSpPr>
          <p:cNvPr id="2" name="文本框 1">
            <a:extLst>
              <a:ext uri="{FF2B5EF4-FFF2-40B4-BE49-F238E27FC236}">
                <a16:creationId xmlns:a16="http://schemas.microsoft.com/office/drawing/2014/main" id="{D37829E7-0920-3ACE-B58C-75CB8EFCE0D5}"/>
              </a:ext>
            </a:extLst>
          </p:cNvPr>
          <p:cNvSpPr txBox="1"/>
          <p:nvPr/>
        </p:nvSpPr>
        <p:spPr>
          <a:xfrm>
            <a:off x="7505979" y="4764240"/>
            <a:ext cx="2706190"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more human-readable</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DDFE6E05-72AC-5078-5823-E64A1421A170}"/>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08713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Package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 name="直接连接符 5">
            <a:extLst>
              <a:ext uri="{FF2B5EF4-FFF2-40B4-BE49-F238E27FC236}">
                <a16:creationId xmlns:a16="http://schemas.microsoft.com/office/drawing/2014/main" id="{5F90ABD4-67ED-4A71-2788-ECD90B646C4D}"/>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2510672-1B53-A367-6ED9-2A532AAC331F}"/>
              </a:ext>
            </a:extLst>
          </p:cNvPr>
          <p:cNvSpPr txBox="1"/>
          <p:nvPr/>
        </p:nvSpPr>
        <p:spPr>
          <a:xfrm>
            <a:off x="2266160" y="1963893"/>
            <a:ext cx="7295587"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Near-exact quantum chemistry methods</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Selected configuration interaction plus perturbation theory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60C77E70-7FB8-D7D9-66DF-127C078C332F}"/>
              </a:ext>
            </a:extLst>
          </p:cNvPr>
          <p:cNvSpPr txBox="1"/>
          <p:nvPr/>
        </p:nvSpPr>
        <p:spPr>
          <a:xfrm>
            <a:off x="1530222" y="3157606"/>
            <a:ext cx="3264035"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Feature of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MetaWFN</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文本框 7">
            <a:extLst>
              <a:ext uri="{FF2B5EF4-FFF2-40B4-BE49-F238E27FC236}">
                <a16:creationId xmlns:a16="http://schemas.microsoft.com/office/drawing/2014/main" id="{99A5B73E-C7FE-556B-D1EA-97FC38CB4B4D}"/>
              </a:ext>
            </a:extLst>
          </p:cNvPr>
          <p:cNvSpPr txBox="1"/>
          <p:nvPr/>
        </p:nvSpPr>
        <p:spPr>
          <a:xfrm>
            <a:off x="2266160" y="3797321"/>
            <a:ext cx="9174499" cy="224676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Unified implementation, fully templated (C</a:t>
            </a:r>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 </a:t>
            </a:r>
            <a:r>
              <a:rPr lang="en-US" altLang="zh-CN" sz="2000" b="1" dirty="0">
                <a:latin typeface="Arial" panose="020B0604020202020204" pitchFamily="34" charset="0"/>
                <a:ea typeface="微软雅黑" panose="020B0503020204020204" pitchFamily="34" charset="-122"/>
                <a:cs typeface="+mn-ea"/>
                <a:sym typeface="Wingdings" panose="05000000000000000000" pitchFamily="2" charset="2"/>
              </a:rPr>
              <a:t>C with class </a:t>
            </a:r>
            <a:r>
              <a:rPr lang="en-US" altLang="zh-CN" sz="2000" dirty="0">
                <a:latin typeface="Arial" panose="020B0604020202020204" pitchFamily="34" charset="0"/>
                <a:ea typeface="微软雅黑" panose="020B0503020204020204" pitchFamily="34" charset="-122"/>
                <a:cs typeface="+mn-ea"/>
                <a:sym typeface="Wingdings" panose="05000000000000000000" pitchFamily="2" charset="2"/>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C++ with TMP</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Supports various kinds of Hamiltonian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Supports (almost) all Abelian symmetries and spin symmetries</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High performance, </a:t>
            </a: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but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easy to extend </a:t>
            </a:r>
          </a:p>
        </p:txBody>
      </p:sp>
      <p:sp>
        <p:nvSpPr>
          <p:cNvPr id="9" name="文本框 8">
            <a:extLst>
              <a:ext uri="{FF2B5EF4-FFF2-40B4-BE49-F238E27FC236}">
                <a16:creationId xmlns:a16="http://schemas.microsoft.com/office/drawing/2014/main" id="{E48A0051-93BE-06B4-06AF-70C848E63800}"/>
              </a:ext>
            </a:extLst>
          </p:cNvPr>
          <p:cNvSpPr txBox="1"/>
          <p:nvPr/>
        </p:nvSpPr>
        <p:spPr>
          <a:xfrm>
            <a:off x="1530222" y="1360596"/>
            <a:ext cx="1471877"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iCIPT2</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文本框 2">
            <a:extLst>
              <a:ext uri="{FF2B5EF4-FFF2-40B4-BE49-F238E27FC236}">
                <a16:creationId xmlns:a16="http://schemas.microsoft.com/office/drawing/2014/main" id="{E5172AE8-494D-EF2F-001F-0DE8C9818D38}"/>
              </a:ext>
            </a:extLst>
          </p:cNvPr>
          <p:cNvSpPr txBox="1"/>
          <p:nvPr/>
        </p:nvSpPr>
        <p:spPr>
          <a:xfrm>
            <a:off x="8066710" y="4113052"/>
            <a:ext cx="889987" cy="369332"/>
          </a:xfrm>
          <a:prstGeom prst="rect">
            <a:avLst/>
          </a:prstGeom>
          <a:noFill/>
        </p:spPr>
        <p:txBody>
          <a:bodyPr wrap="non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 BDF</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矩形 3">
            <a:extLst>
              <a:ext uri="{FF2B5EF4-FFF2-40B4-BE49-F238E27FC236}">
                <a16:creationId xmlns:a16="http://schemas.microsoft.com/office/drawing/2014/main" id="{A23DB894-D505-5B5B-2173-0763C670F9A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91518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 Polymorphism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a:extLst>
              <a:ext uri="{FF2B5EF4-FFF2-40B4-BE49-F238E27FC236}">
                <a16:creationId xmlns:a16="http://schemas.microsoft.com/office/drawing/2014/main" id="{ADD86F90-FE55-99B4-33E5-55B4735CCF3F}"/>
              </a:ext>
            </a:extLst>
          </p:cNvPr>
          <p:cNvGrpSpPr/>
          <p:nvPr/>
        </p:nvGrpSpPr>
        <p:grpSpPr>
          <a:xfrm>
            <a:off x="1383008" y="1136619"/>
            <a:ext cx="11928300" cy="2283269"/>
            <a:chOff x="1383008" y="1451409"/>
            <a:chExt cx="11928300" cy="2283269"/>
          </a:xfrm>
        </p:grpSpPr>
        <p:sp>
          <p:nvSpPr>
            <p:cNvPr id="14" name="Subtitle 6">
              <a:extLst>
                <a:ext uri="{FF2B5EF4-FFF2-40B4-BE49-F238E27FC236}">
                  <a16:creationId xmlns:a16="http://schemas.microsoft.com/office/drawing/2014/main" id="{36A77A23-0ADF-CAC2-415D-539A518C011E}"/>
                </a:ext>
              </a:extLst>
            </p:cNvPr>
            <p:cNvSpPr txBox="1">
              <a:spLocks/>
            </p:cNvSpPr>
            <p:nvPr/>
          </p:nvSpPr>
          <p:spPr>
            <a:xfrm>
              <a:off x="1383008" y="1451409"/>
              <a:ext cx="9455046"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a:t>
              </a:r>
              <a:r>
                <a:rPr lang="en-US" altLang="zh-CN" sz="2000" b="1" i="0" dirty="0">
                  <a:solidFill>
                    <a:srgbClr val="202122"/>
                  </a:solidFill>
                  <a:effectLst/>
                  <a:latin typeface="Times New Roman" panose="02020603050405020304" pitchFamily="18" charset="0"/>
                  <a:cs typeface="Times New Roman" panose="02020603050405020304" pitchFamily="18" charset="0"/>
                </a:rPr>
                <a:t>olymorphism</a:t>
              </a:r>
              <a:r>
                <a:rPr lang="en-US" altLang="zh-CN" sz="2000" b="0" i="0" dirty="0">
                  <a:solidFill>
                    <a:srgbClr val="202122"/>
                  </a:solidFill>
                  <a:effectLst/>
                  <a:latin typeface="Times New Roman" panose="02020603050405020304" pitchFamily="18" charset="0"/>
                  <a:cs typeface="Times New Roman" panose="02020603050405020304" pitchFamily="18" charset="0"/>
                </a:rPr>
                <a:t> is the provision of a single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interface</a:t>
              </a:r>
              <a:r>
                <a:rPr lang="en-US" altLang="zh-CN" sz="2000" b="0" i="0" dirty="0">
                  <a:solidFill>
                    <a:srgbClr val="202122"/>
                  </a:solidFill>
                  <a:effectLst/>
                  <a:latin typeface="Times New Roman" panose="02020603050405020304" pitchFamily="18" charset="0"/>
                  <a:cs typeface="Times New Roman" panose="02020603050405020304" pitchFamily="18" charset="0"/>
                </a:rPr>
                <a:t> to entities of different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types</a:t>
              </a:r>
              <a:r>
                <a:rPr lang="en-US" altLang="zh-CN" sz="2000" b="0" i="0" dirty="0">
                  <a:solidFill>
                    <a:srgbClr val="202122"/>
                  </a:solidFill>
                  <a:effectLst/>
                  <a:latin typeface="Times New Roman" panose="02020603050405020304" pitchFamily="18" charset="0"/>
                  <a:cs typeface="Times New Roman" panose="02020603050405020304" pitchFamily="18" charset="0"/>
                </a:rPr>
                <a:t> or the use of a </a:t>
              </a:r>
              <a:r>
                <a:rPr lang="en-US" altLang="zh-CN" sz="2000" b="0" i="0" dirty="0">
                  <a:solidFill>
                    <a:srgbClr val="0070C0"/>
                  </a:solidFill>
                  <a:effectLst/>
                  <a:latin typeface="Times New Roman" panose="02020603050405020304" pitchFamily="18" charset="0"/>
                  <a:cs typeface="Times New Roman" panose="02020603050405020304" pitchFamily="18" charset="0"/>
                </a:rPr>
                <a:t>single</a:t>
              </a:r>
              <a:r>
                <a:rPr lang="en-US" altLang="zh-CN" sz="2000" b="0" i="0" dirty="0">
                  <a:solidFill>
                    <a:srgbClr val="202122"/>
                  </a:solidFill>
                  <a:effectLst/>
                  <a:latin typeface="Times New Roman" panose="02020603050405020304" pitchFamily="18" charset="0"/>
                  <a:cs typeface="Times New Roman" panose="02020603050405020304" pitchFamily="18" charset="0"/>
                </a:rPr>
                <a:t> symbol to represent </a:t>
              </a:r>
              <a:r>
                <a:rPr lang="en-US" altLang="zh-CN" sz="2000" b="0" i="0" dirty="0">
                  <a:solidFill>
                    <a:srgbClr val="0070C0"/>
                  </a:solidFill>
                  <a:effectLst/>
                  <a:latin typeface="Times New Roman" panose="02020603050405020304" pitchFamily="18" charset="0"/>
                  <a:cs typeface="Times New Roman" panose="02020603050405020304" pitchFamily="18" charset="0"/>
                </a:rPr>
                <a:t>multiple</a:t>
              </a:r>
              <a:r>
                <a:rPr lang="en-US" altLang="zh-CN" sz="2000" b="0" i="0" dirty="0">
                  <a:solidFill>
                    <a:srgbClr val="202122"/>
                  </a:solidFill>
                  <a:effectLst/>
                  <a:latin typeface="Times New Roman" panose="02020603050405020304" pitchFamily="18" charset="0"/>
                  <a:cs typeface="Times New Roman" panose="02020603050405020304" pitchFamily="18" charset="0"/>
                </a:rPr>
                <a:t> different types.</a:t>
              </a:r>
            </a:p>
            <a:p>
              <a:pPr>
                <a:lnSpc>
                  <a:spcPct val="100000"/>
                </a:lnSpc>
              </a:pP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a:p>
              <a:pPr>
                <a:lnSpc>
                  <a:spcPct val="100000"/>
                </a:lnSpc>
              </a:pPr>
              <a:r>
                <a:rPr lang="en-US" altLang="zh-CN" sz="2000" dirty="0">
                  <a:solidFill>
                    <a:srgbClr val="202122"/>
                  </a:solidFill>
                  <a:latin typeface="Times New Roman" panose="02020603050405020304" pitchFamily="18" charset="0"/>
                  <a:cs typeface="Times New Roman" panose="02020603050405020304" pitchFamily="18" charset="0"/>
                </a:rPr>
                <a:t>For F(</a:t>
              </a:r>
              <a:r>
                <a:rPr lang="en-US" altLang="zh-CN" sz="2000" dirty="0" err="1">
                  <a:solidFill>
                    <a:srgbClr val="202122"/>
                  </a:solidFill>
                  <a:latin typeface="Times New Roman" panose="02020603050405020304" pitchFamily="18" charset="0"/>
                  <a:cs typeface="Times New Roman" panose="02020603050405020304" pitchFamily="18" charset="0"/>
                </a:rPr>
                <a:t>x,y</a:t>
              </a:r>
              <a:r>
                <a:rPr lang="en-US" altLang="zh-CN" sz="2000" dirty="0">
                  <a:solidFill>
                    <a:srgbClr val="202122"/>
                  </a:solidFill>
                  <a:latin typeface="Times New Roman" panose="02020603050405020304" pitchFamily="18" charset="0"/>
                  <a:cs typeface="Times New Roman" panose="02020603050405020304" pitchFamily="18" charset="0"/>
                </a:rPr>
                <a:t>), apply F on </a:t>
              </a:r>
              <a:r>
                <a:rPr lang="en-US" altLang="zh-CN" sz="2000" dirty="0" err="1">
                  <a:solidFill>
                    <a:srgbClr val="202122"/>
                  </a:solidFill>
                  <a:latin typeface="Times New Roman" panose="02020603050405020304" pitchFamily="18" charset="0"/>
                  <a:cs typeface="Times New Roman" panose="02020603050405020304" pitchFamily="18" charset="0"/>
                </a:rPr>
                <a:t>x,y</a:t>
              </a:r>
              <a:r>
                <a:rPr lang="en-US" altLang="zh-CN" sz="2000" dirty="0">
                  <a:solidFill>
                    <a:srgbClr val="202122"/>
                  </a:solidFill>
                  <a:latin typeface="Times New Roman" panose="02020603050405020304" pitchFamily="18" charset="0"/>
                  <a:cs typeface="Times New Roman" panose="02020603050405020304" pitchFamily="18" charset="0"/>
                </a:rPr>
                <a:t> (even on different sets of params) whenever it is possible.</a:t>
              </a:r>
              <a:r>
                <a:rPr lang="zh-CN" altLang="en-US" sz="2000" dirty="0">
                  <a:solidFill>
                    <a:srgbClr val="202122"/>
                  </a:solidFill>
                  <a:latin typeface="Times New Roman" panose="02020603050405020304" pitchFamily="18" charset="0"/>
                  <a:cs typeface="Times New Roman" panose="02020603050405020304" pitchFamily="18" charset="0"/>
                </a:rPr>
                <a:t> </a:t>
              </a:r>
              <a:endParaRPr lang="en-US" altLang="zh-CN" sz="2000" dirty="0">
                <a:solidFill>
                  <a:srgbClr val="202122"/>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000" dirty="0">
                  <a:solidFill>
                    <a:srgbClr val="202122"/>
                  </a:solidFill>
                  <a:latin typeface="Times New Roman" panose="02020603050405020304" pitchFamily="18" charset="0"/>
                  <a:cs typeface="Times New Roman" panose="02020603050405020304" pitchFamily="18" charset="0"/>
                </a:rPr>
                <a:t>      F can be any operator/function/……</a:t>
              </a: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Purpose</a:t>
              </a:r>
              <a:r>
                <a:rPr lang="en-US" altLang="zh-CN" sz="2000" dirty="0">
                  <a:solidFill>
                    <a:srgbClr val="202122"/>
                  </a:solidFill>
                  <a:latin typeface="Times New Roman" panose="02020603050405020304" pitchFamily="18" charset="0"/>
                  <a:cs typeface="Times New Roman" panose="02020603050405020304" pitchFamily="18" charset="0"/>
                </a:rPr>
                <a:t>: Avoid or even remove duplication of effort.</a:t>
              </a: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5E6FCC8-0B22-0A3C-E96B-032A393E7FA3}"/>
                </a:ext>
              </a:extLst>
            </p:cNvPr>
            <p:cNvSpPr txBox="1"/>
            <p:nvPr/>
          </p:nvSpPr>
          <p:spPr>
            <a:xfrm>
              <a:off x="6185959" y="2334294"/>
              <a:ext cx="7125349" cy="738664"/>
            </a:xfrm>
            <a:prstGeom prst="rect">
              <a:avLst/>
            </a:prstGeom>
            <a:noFill/>
          </p:spPr>
          <p:txBody>
            <a:bodyPr wrap="square">
              <a:spAutoFit/>
            </a:bodyPr>
            <a:lstStyle/>
            <a:p>
              <a:endParaRPr lang="en-US" altLang="zh-CN" dirty="0"/>
            </a:p>
            <a:p>
              <a:r>
                <a:rPr lang="zh-CN" altLang="en-US" sz="1200" dirty="0">
                  <a:hlinkClick r:id="rId3"/>
                </a:rPr>
                <a:t>https://en.wikipedia.org/wiki/Polymorphism_(computer_science)</a:t>
              </a:r>
              <a:endParaRPr lang="en-US" altLang="zh-CN" sz="1200" dirty="0"/>
            </a:p>
            <a:p>
              <a:endParaRPr lang="en-US" altLang="zh-CN" sz="1200" dirty="0"/>
            </a:p>
          </p:txBody>
        </p:sp>
      </p:grpSp>
      <p:sp>
        <p:nvSpPr>
          <p:cNvPr id="19" name="文本框 18">
            <a:extLst>
              <a:ext uri="{FF2B5EF4-FFF2-40B4-BE49-F238E27FC236}">
                <a16:creationId xmlns:a16="http://schemas.microsoft.com/office/drawing/2014/main" id="{47F28A66-64D9-B599-79C9-2E1AB594B1D0}"/>
              </a:ext>
            </a:extLst>
          </p:cNvPr>
          <p:cNvSpPr txBox="1"/>
          <p:nvPr/>
        </p:nvSpPr>
        <p:spPr>
          <a:xfrm>
            <a:off x="2098624" y="4036959"/>
            <a:ext cx="7255238" cy="2031325"/>
          </a:xfrm>
          <a:prstGeom prst="rect">
            <a:avLst/>
          </a:prstGeom>
          <a:noFill/>
        </p:spPr>
        <p:txBody>
          <a:bodyPr wrap="square">
            <a:spAutoFit/>
          </a:bodyPr>
          <a:lstStyle/>
          <a:p>
            <a:r>
              <a:rPr lang="en-US" altLang="zh-CN" dirty="0" err="1">
                <a:solidFill>
                  <a:srgbClr val="8250DF"/>
                </a:solidFill>
                <a:highlight>
                  <a:srgbClr val="FFFFFF"/>
                </a:highlight>
                <a:latin typeface="Consolas" panose="020B0609020204030204" pitchFamily="49" charset="0"/>
              </a:rPr>
              <a:t>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incy</a:t>
            </a:r>
            <a:r>
              <a:rPr lang="en-US" altLang="zh-CN" b="0" dirty="0">
                <a:solidFill>
                  <a:srgbClr val="1F2328"/>
                </a:solidFill>
                <a:effectLst/>
                <a:highlight>
                  <a:srgbClr val="FFFFFF"/>
                </a:highlight>
                <a:latin typeface="Consolas" panose="020B0609020204030204" pitchFamily="49" charset="0"/>
              </a:rPr>
              <a:t>);</a:t>
            </a:r>
          </a:p>
          <a:p>
            <a:endParaRPr lang="en-US" altLang="zh-CN" b="0" dirty="0">
              <a:solidFill>
                <a:srgbClr val="1F2328"/>
              </a:solidFill>
              <a:effectLst/>
              <a:highlight>
                <a:srgbClr val="FFFFFF"/>
              </a:highlight>
              <a:latin typeface="Consolas" panose="020B0609020204030204" pitchFamily="49" charset="0"/>
            </a:endParaRPr>
          </a:p>
          <a:p>
            <a:r>
              <a:rPr lang="en-US" altLang="zh-CN" dirty="0" err="1">
                <a:solidFill>
                  <a:srgbClr val="8250DF"/>
                </a:solidFill>
                <a:highlight>
                  <a:srgbClr val="FFFFFF"/>
                </a:highlight>
                <a:latin typeface="Consolas" panose="020B0609020204030204" pitchFamily="49" charset="0"/>
              </a:rPr>
              <a:t>axpy</a:t>
            </a:r>
            <a:r>
              <a:rPr lang="en-US" altLang="zh-CN" b="0" dirty="0">
                <a:solidFill>
                  <a:srgbClr val="1F2328"/>
                </a:solidFill>
                <a:effectLst/>
                <a:highlight>
                  <a:srgbClr val="FFFFFF"/>
                </a:highlight>
                <a:latin typeface="Consolas" panose="020B0609020204030204" pitchFamily="49" charset="0"/>
              </a:rPr>
              <a:t>(</a:t>
            </a:r>
            <a:r>
              <a:rPr lang="en-US" altLang="zh-CN" dirty="0">
                <a:solidFill>
                  <a:srgbClr val="953800"/>
                </a:solidFill>
                <a:highlight>
                  <a:srgbClr val="FFFFFF"/>
                </a:highlight>
                <a:latin typeface="Consolas" panose="020B0609020204030204" pitchFamily="49" charset="0"/>
              </a:rPr>
              <a:t>a, </a:t>
            </a:r>
            <a:r>
              <a:rPr lang="en-US" altLang="zh-CN" dirty="0" err="1">
                <a:solidFill>
                  <a:srgbClr val="953800"/>
                </a:solidFill>
                <a:highlight>
                  <a:srgbClr val="FFFFFF"/>
                </a:highlight>
                <a:latin typeface="Consolas" panose="020B0609020204030204" pitchFamily="49" charset="0"/>
              </a:rPr>
              <a:t>vecx</a:t>
            </a:r>
            <a:r>
              <a:rPr lang="en-US" altLang="zh-CN" dirty="0">
                <a:solidFill>
                  <a:srgbClr val="953800"/>
                </a:solidFill>
                <a:highlight>
                  <a:srgbClr val="FFFFFF"/>
                </a:highlight>
                <a:latin typeface="Consolas" panose="020B0609020204030204" pitchFamily="49" charset="0"/>
              </a:rPr>
              <a:t>, </a:t>
            </a:r>
            <a:r>
              <a:rPr lang="en-US" altLang="zh-CN" dirty="0" err="1">
                <a:solidFill>
                  <a:srgbClr val="953800"/>
                </a:solidFill>
                <a:highlight>
                  <a:srgbClr val="FFFFFF"/>
                </a:highlight>
                <a:latin typeface="Consolas" panose="020B0609020204030204" pitchFamily="49" charset="0"/>
              </a:rPr>
              <a:t>vecy</a:t>
            </a:r>
            <a:r>
              <a:rPr lang="en-US" altLang="zh-CN" b="0" dirty="0">
                <a:solidFill>
                  <a:srgbClr val="1F2328"/>
                </a:solidFill>
                <a:effectLst/>
                <a:highlight>
                  <a:srgbClr val="FFFFFF"/>
                </a:highlight>
                <a:latin typeface="Consolas" panose="020B0609020204030204" pitchFamily="49" charset="0"/>
              </a:rPr>
              <a:t>);</a:t>
            </a:r>
          </a:p>
          <a:p>
            <a:endParaRPr lang="en-US" altLang="zh-CN" dirty="0">
              <a:solidFill>
                <a:srgbClr val="1F2328"/>
              </a:solidFill>
              <a:highlight>
                <a:srgbClr val="FFFFFF"/>
              </a:highlight>
              <a:latin typeface="Consolas" panose="020B0609020204030204" pitchFamily="49" charset="0"/>
            </a:endParaRPr>
          </a:p>
          <a:p>
            <a:r>
              <a:rPr lang="en-US" altLang="zh-CN" dirty="0">
                <a:solidFill>
                  <a:srgbClr val="1F2328"/>
                </a:solidFill>
                <a:highlight>
                  <a:srgbClr val="FFFFFF"/>
                </a:highlight>
                <a:latin typeface="Consolas" panose="020B0609020204030204" pitchFamily="49" charset="0"/>
              </a:rPr>
              <a:t>y = a * x + y</a:t>
            </a:r>
          </a:p>
          <a:p>
            <a:endParaRPr lang="en-US" altLang="zh-CN" b="0" dirty="0">
              <a:solidFill>
                <a:srgbClr val="1F2328"/>
              </a:solidFill>
              <a:effectLst/>
              <a:highlight>
                <a:srgbClr val="FFFFFF"/>
              </a:highlight>
              <a:latin typeface="Consolas" panose="020B0609020204030204" pitchFamily="49" charset="0"/>
            </a:endParaRPr>
          </a:p>
          <a:p>
            <a:r>
              <a:rPr lang="en-US" altLang="zh-CN" dirty="0">
                <a:solidFill>
                  <a:srgbClr val="1F2328"/>
                </a:solidFill>
                <a:highlight>
                  <a:srgbClr val="FFFFFF"/>
                </a:highlight>
                <a:latin typeface="Consolas" panose="020B0609020204030204" pitchFamily="49" charset="0"/>
              </a:rPr>
              <a:t>y+= a * x</a:t>
            </a:r>
            <a:endParaRPr lang="en-US" altLang="zh-CN" b="0" dirty="0">
              <a:solidFill>
                <a:srgbClr val="1F2328"/>
              </a:solidFill>
              <a:effectLst/>
              <a:highlight>
                <a:srgbClr val="FFFFFF"/>
              </a:highlight>
              <a:latin typeface="Consolas" panose="020B0609020204030204" pitchFamily="49" charset="0"/>
            </a:endParaRPr>
          </a:p>
        </p:txBody>
      </p:sp>
      <p:sp>
        <p:nvSpPr>
          <p:cNvPr id="21" name="文本框 20">
            <a:extLst>
              <a:ext uri="{FF2B5EF4-FFF2-40B4-BE49-F238E27FC236}">
                <a16:creationId xmlns:a16="http://schemas.microsoft.com/office/drawing/2014/main" id="{53A89BAE-FC07-E68F-2A3D-772B069DD27B}"/>
              </a:ext>
            </a:extLst>
          </p:cNvPr>
          <p:cNvSpPr txBox="1"/>
          <p:nvPr/>
        </p:nvSpPr>
        <p:spPr>
          <a:xfrm>
            <a:off x="7209685" y="4208955"/>
            <a:ext cx="4288353" cy="1323439"/>
          </a:xfrm>
          <a:prstGeom prst="rect">
            <a:avLst/>
          </a:prstGeom>
          <a:noFill/>
        </p:spPr>
        <p:txBody>
          <a:bodyPr wrap="none" rtlCol="0">
            <a:spAutoFit/>
          </a:bodyPr>
          <a:lstStyle/>
          <a:p>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Hartree </a:t>
            </a:r>
            <a:r>
              <a:rPr lang="en-US" altLang="zh-CN" sz="1600" dirty="0" err="1">
                <a:latin typeface="Arial" panose="020B0604020202020204" pitchFamily="34" charset="0"/>
                <a:ea typeface="微软雅黑" panose="020B0503020204020204" pitchFamily="34" charset="-122"/>
                <a:cs typeface="+mn-ea"/>
                <a:sym typeface="Arial" panose="020B0604020202020204" pitchFamily="34" charset="0"/>
              </a:rPr>
              <a:t>Fock</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优化算法与哈密顿量无关</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不同的哈密顿量应该用同一套优化算法的代码</a:t>
            </a: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16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763ACC39-E0ED-B122-579A-0A39BE55CEE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83739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 Polymorphism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ubtitle 6">
            <a:extLst>
              <a:ext uri="{FF2B5EF4-FFF2-40B4-BE49-F238E27FC236}">
                <a16:creationId xmlns:a16="http://schemas.microsoft.com/office/drawing/2014/main" id="{36A77A23-0ADF-CAC2-415D-539A518C011E}"/>
              </a:ext>
            </a:extLst>
          </p:cNvPr>
          <p:cNvSpPr txBox="1">
            <a:spLocks/>
          </p:cNvSpPr>
          <p:nvPr/>
        </p:nvSpPr>
        <p:spPr>
          <a:xfrm>
            <a:off x="1383008" y="1451409"/>
            <a:ext cx="9455046" cy="48700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a:t>
            </a:r>
            <a:r>
              <a:rPr lang="en-US" altLang="zh-CN" sz="2000" b="1" i="0" dirty="0">
                <a:solidFill>
                  <a:srgbClr val="202122"/>
                </a:solidFill>
                <a:effectLst/>
                <a:latin typeface="Times New Roman" panose="02020603050405020304" pitchFamily="18" charset="0"/>
                <a:cs typeface="Times New Roman" panose="02020603050405020304" pitchFamily="18" charset="0"/>
              </a:rPr>
              <a:t>olymorphism</a:t>
            </a:r>
            <a:r>
              <a:rPr lang="en-US" altLang="zh-CN" sz="2000" b="0" i="0" dirty="0">
                <a:solidFill>
                  <a:srgbClr val="202122"/>
                </a:solidFill>
                <a:effectLst/>
                <a:latin typeface="Times New Roman" panose="02020603050405020304" pitchFamily="18" charset="0"/>
                <a:cs typeface="Times New Roman" panose="02020603050405020304" pitchFamily="18" charset="0"/>
              </a:rPr>
              <a:t> is the provision of a single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interface</a:t>
            </a:r>
            <a:r>
              <a:rPr lang="en-US" altLang="zh-CN" sz="2000" b="0" i="0" dirty="0">
                <a:solidFill>
                  <a:srgbClr val="202122"/>
                </a:solidFill>
                <a:effectLst/>
                <a:latin typeface="Times New Roman" panose="02020603050405020304" pitchFamily="18" charset="0"/>
                <a:cs typeface="Times New Roman" panose="02020603050405020304" pitchFamily="18" charset="0"/>
              </a:rPr>
              <a:t> to entities of different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types</a:t>
            </a:r>
            <a:r>
              <a:rPr lang="en-US" altLang="zh-CN" sz="2000" b="0" i="0" dirty="0">
                <a:solidFill>
                  <a:srgbClr val="202122"/>
                </a:solidFill>
                <a:effectLst/>
                <a:latin typeface="Times New Roman" panose="02020603050405020304" pitchFamily="18" charset="0"/>
                <a:cs typeface="Times New Roman" panose="02020603050405020304" pitchFamily="18" charset="0"/>
              </a:rPr>
              <a:t> or the use of a </a:t>
            </a:r>
            <a:r>
              <a:rPr lang="en-US" altLang="zh-CN" sz="2000" b="0" i="0" dirty="0">
                <a:solidFill>
                  <a:srgbClr val="0070C0"/>
                </a:solidFill>
                <a:effectLst/>
                <a:latin typeface="Times New Roman" panose="02020603050405020304" pitchFamily="18" charset="0"/>
                <a:cs typeface="Times New Roman" panose="02020603050405020304" pitchFamily="18" charset="0"/>
              </a:rPr>
              <a:t>single</a:t>
            </a:r>
            <a:r>
              <a:rPr lang="en-US" altLang="zh-CN" sz="2000" b="0" i="0" dirty="0">
                <a:solidFill>
                  <a:srgbClr val="202122"/>
                </a:solidFill>
                <a:effectLst/>
                <a:latin typeface="Times New Roman" panose="02020603050405020304" pitchFamily="18" charset="0"/>
                <a:cs typeface="Times New Roman" panose="02020603050405020304" pitchFamily="18" charset="0"/>
              </a:rPr>
              <a:t> symbol to represent </a:t>
            </a:r>
            <a:r>
              <a:rPr lang="en-US" altLang="zh-CN" sz="2000" b="0" i="0" dirty="0">
                <a:solidFill>
                  <a:srgbClr val="0070C0"/>
                </a:solidFill>
                <a:effectLst/>
                <a:latin typeface="Times New Roman" panose="02020603050405020304" pitchFamily="18" charset="0"/>
                <a:cs typeface="Times New Roman" panose="02020603050405020304" pitchFamily="18" charset="0"/>
              </a:rPr>
              <a:t>multiple</a:t>
            </a:r>
            <a:r>
              <a:rPr lang="en-US" altLang="zh-CN" sz="2000" b="0" i="0" dirty="0">
                <a:solidFill>
                  <a:srgbClr val="202122"/>
                </a:solidFill>
                <a:effectLst/>
                <a:latin typeface="Times New Roman" panose="02020603050405020304" pitchFamily="18" charset="0"/>
                <a:cs typeface="Times New Roman" panose="02020603050405020304" pitchFamily="18" charset="0"/>
              </a:rPr>
              <a:t> different types.</a:t>
            </a:r>
            <a:endParaRPr lang="en-US" altLang="zh-CN" sz="2000" dirty="0">
              <a:solidFill>
                <a:srgbClr val="202122"/>
              </a:solidFill>
              <a:latin typeface="Times New Roman" panose="02020603050405020304" pitchFamily="18" charset="0"/>
              <a:cs typeface="Times New Roman" panose="02020603050405020304" pitchFamily="18" charset="0"/>
            </a:endParaRPr>
          </a:p>
          <a:p>
            <a:pPr>
              <a:lnSpc>
                <a:spcPct val="100000"/>
              </a:lnSpc>
            </a:pP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Ad hoc polymorphism</a:t>
            </a:r>
            <a:r>
              <a:rPr lang="en-US" altLang="zh-CN" sz="2000" dirty="0">
                <a:solidFill>
                  <a:srgbClr val="202122"/>
                </a:solidFill>
                <a:latin typeface="Times New Roman" panose="02020603050405020304" pitchFamily="18" charset="0"/>
                <a:cs typeface="Times New Roman" panose="02020603050405020304" pitchFamily="18" charset="0"/>
              </a:rPr>
              <a:t>: defines a common interface for an arbitrary set of individually specific types. (</a:t>
            </a:r>
            <a:r>
              <a:rPr lang="en-US" altLang="zh-CN" sz="2000" b="1" dirty="0">
                <a:solidFill>
                  <a:srgbClr val="FF0000"/>
                </a:solidFill>
                <a:latin typeface="Times New Roman" panose="02020603050405020304" pitchFamily="18" charset="0"/>
                <a:cs typeface="Times New Roman" panose="02020603050405020304" pitchFamily="18" charset="0"/>
              </a:rPr>
              <a:t>Function overloading, operator overloading</a:t>
            </a:r>
            <a:r>
              <a:rPr lang="en-US" altLang="zh-CN" sz="2000" dirty="0">
                <a:solidFill>
                  <a:srgbClr val="202122"/>
                </a:solidFill>
                <a:latin typeface="Times New Roman" panose="02020603050405020304" pitchFamily="18" charset="0"/>
                <a:cs typeface="Times New Roman" panose="02020603050405020304" pitchFamily="18" charset="0"/>
              </a:rPr>
              <a:t>) </a:t>
            </a:r>
          </a:p>
          <a:p>
            <a:pPr>
              <a:lnSpc>
                <a:spcPct val="100000"/>
              </a:lnSpc>
            </a:pPr>
            <a:endParaRPr lang="en-US" altLang="zh-CN" sz="2000" dirty="0">
              <a:solidFill>
                <a:srgbClr val="202122"/>
              </a:solidFill>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Parametric polymorphism</a:t>
            </a:r>
            <a:r>
              <a:rPr lang="en-US" altLang="zh-CN" sz="2000" dirty="0">
                <a:solidFill>
                  <a:srgbClr val="202122"/>
                </a:solidFill>
                <a:latin typeface="Times New Roman" panose="02020603050405020304" pitchFamily="18" charset="0"/>
                <a:cs typeface="Times New Roman" panose="02020603050405020304" pitchFamily="18" charset="0"/>
              </a:rPr>
              <a:t>: not specifying concrete types and instead use abstract symbols that can substitute for any type (</a:t>
            </a:r>
            <a:r>
              <a:rPr lang="en-US" altLang="zh-CN" sz="2000" b="1" dirty="0">
                <a:solidFill>
                  <a:srgbClr val="FF0000"/>
                </a:solidFill>
                <a:latin typeface="Times New Roman" panose="02020603050405020304" pitchFamily="18" charset="0"/>
                <a:cs typeface="Times New Roman" panose="02020603050405020304" pitchFamily="18" charset="0"/>
              </a:rPr>
              <a:t>Template</a:t>
            </a:r>
            <a:r>
              <a:rPr lang="en-US" altLang="zh-CN" sz="2000" dirty="0">
                <a:solidFill>
                  <a:srgbClr val="202122"/>
                </a:solidFill>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5E6FCC8-0B22-0A3C-E96B-032A393E7FA3}"/>
              </a:ext>
            </a:extLst>
          </p:cNvPr>
          <p:cNvSpPr txBox="1"/>
          <p:nvPr/>
        </p:nvSpPr>
        <p:spPr>
          <a:xfrm>
            <a:off x="6510684" y="2316515"/>
            <a:ext cx="7125349" cy="861774"/>
          </a:xfrm>
          <a:prstGeom prst="rect">
            <a:avLst/>
          </a:prstGeom>
          <a:noFill/>
        </p:spPr>
        <p:txBody>
          <a:bodyPr wrap="square">
            <a:spAutoFit/>
          </a:bodyPr>
          <a:lstStyle/>
          <a:p>
            <a:endParaRPr lang="en-US" altLang="zh-CN" dirty="0"/>
          </a:p>
          <a:p>
            <a:r>
              <a:rPr lang="zh-CN" altLang="en-US" sz="1200" dirty="0">
                <a:hlinkClick r:id="rId3"/>
              </a:rPr>
              <a:t>https://en.wikipedia.org/wiki/Polymorphism_(computer_science)</a:t>
            </a:r>
            <a:endParaRPr lang="en-US" altLang="zh-CN" sz="1200" dirty="0"/>
          </a:p>
          <a:p>
            <a:endParaRPr lang="zh-CN" altLang="en-US" dirty="0"/>
          </a:p>
        </p:txBody>
      </p:sp>
      <p:sp>
        <p:nvSpPr>
          <p:cNvPr id="5" name="文本框 4">
            <a:extLst>
              <a:ext uri="{FF2B5EF4-FFF2-40B4-BE49-F238E27FC236}">
                <a16:creationId xmlns:a16="http://schemas.microsoft.com/office/drawing/2014/main" id="{A503766C-8CA7-384A-2F6D-23A8D39859EC}"/>
              </a:ext>
            </a:extLst>
          </p:cNvPr>
          <p:cNvSpPr txBox="1"/>
          <p:nvPr/>
        </p:nvSpPr>
        <p:spPr>
          <a:xfrm>
            <a:off x="2700987" y="5063775"/>
            <a:ext cx="6819088" cy="646331"/>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&gt;</a:t>
            </a:r>
          </a:p>
          <a:p>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operator</a:t>
            </a:r>
            <a:r>
              <a:rPr lang="fr-FR" altLang="zh-CN" b="0" dirty="0">
                <a:solidFill>
                  <a:srgbClr val="953800"/>
                </a:solidFill>
                <a:effectLst/>
                <a:latin typeface="Consolas" panose="020B0609020204030204" pitchFamily="49" charset="0"/>
              </a:rPr>
              <a:t>+</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&amp;</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&amp;</a:t>
            </a:r>
            <a:r>
              <a:rPr lang="fr-FR" altLang="zh-CN" b="0" dirty="0">
                <a:solidFill>
                  <a:srgbClr val="953800"/>
                </a:solidFill>
                <a:effectLst/>
                <a:latin typeface="Consolas" panose="020B0609020204030204" pitchFamily="49" charset="0"/>
              </a:rPr>
              <a:t>b</a:t>
            </a:r>
            <a:r>
              <a:rPr lang="fr-FR" altLang="zh-CN" b="0" dirty="0">
                <a:solidFill>
                  <a:srgbClr val="1F2328"/>
                </a:solidFill>
                <a:effectLst/>
                <a:latin typeface="Consolas" panose="020B0609020204030204" pitchFamily="49" charset="0"/>
              </a:rPr>
              <a:t>);</a:t>
            </a:r>
          </a:p>
        </p:txBody>
      </p:sp>
      <p:sp>
        <p:nvSpPr>
          <p:cNvPr id="6" name="矩形 5">
            <a:extLst>
              <a:ext uri="{FF2B5EF4-FFF2-40B4-BE49-F238E27FC236}">
                <a16:creationId xmlns:a16="http://schemas.microsoft.com/office/drawing/2014/main" id="{2157F027-6716-A7A3-A1EC-854B81403DE6}"/>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756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 Polymorphism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ubtitle 6">
            <a:extLst>
              <a:ext uri="{FF2B5EF4-FFF2-40B4-BE49-F238E27FC236}">
                <a16:creationId xmlns:a16="http://schemas.microsoft.com/office/drawing/2014/main" id="{36A77A23-0ADF-CAC2-415D-539A518C011E}"/>
              </a:ext>
            </a:extLst>
          </p:cNvPr>
          <p:cNvSpPr txBox="1">
            <a:spLocks/>
          </p:cNvSpPr>
          <p:nvPr/>
        </p:nvSpPr>
        <p:spPr>
          <a:xfrm>
            <a:off x="1383008" y="1451409"/>
            <a:ext cx="9455046" cy="22832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a:t>
            </a:r>
            <a:r>
              <a:rPr lang="en-US" altLang="zh-CN" sz="2000" b="1" i="0" dirty="0">
                <a:solidFill>
                  <a:srgbClr val="202122"/>
                </a:solidFill>
                <a:effectLst/>
                <a:latin typeface="Times New Roman" panose="02020603050405020304" pitchFamily="18" charset="0"/>
                <a:cs typeface="Times New Roman" panose="02020603050405020304" pitchFamily="18" charset="0"/>
              </a:rPr>
              <a:t>olymorphism</a:t>
            </a:r>
            <a:r>
              <a:rPr lang="en-US" altLang="zh-CN" sz="2000" b="0" i="0" dirty="0">
                <a:solidFill>
                  <a:srgbClr val="202122"/>
                </a:solidFill>
                <a:effectLst/>
                <a:latin typeface="Times New Roman" panose="02020603050405020304" pitchFamily="18" charset="0"/>
                <a:cs typeface="Times New Roman" panose="02020603050405020304" pitchFamily="18" charset="0"/>
              </a:rPr>
              <a:t> is the provision of a single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interface</a:t>
            </a:r>
            <a:r>
              <a:rPr lang="en-US" altLang="zh-CN" sz="2000" b="0" i="0" dirty="0">
                <a:solidFill>
                  <a:srgbClr val="202122"/>
                </a:solidFill>
                <a:effectLst/>
                <a:latin typeface="Times New Roman" panose="02020603050405020304" pitchFamily="18" charset="0"/>
                <a:cs typeface="Times New Roman" panose="02020603050405020304" pitchFamily="18" charset="0"/>
              </a:rPr>
              <a:t> to entities of different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types</a:t>
            </a:r>
            <a:r>
              <a:rPr lang="en-US" altLang="zh-CN" sz="2000" b="0" i="0" dirty="0">
                <a:solidFill>
                  <a:srgbClr val="202122"/>
                </a:solidFill>
                <a:effectLst/>
                <a:latin typeface="Times New Roman" panose="02020603050405020304" pitchFamily="18" charset="0"/>
                <a:cs typeface="Times New Roman" panose="02020603050405020304" pitchFamily="18" charset="0"/>
              </a:rPr>
              <a:t> or the use of a </a:t>
            </a:r>
            <a:r>
              <a:rPr lang="en-US" altLang="zh-CN" sz="2000" b="0" i="0" dirty="0">
                <a:solidFill>
                  <a:srgbClr val="0070C0"/>
                </a:solidFill>
                <a:effectLst/>
                <a:latin typeface="Times New Roman" panose="02020603050405020304" pitchFamily="18" charset="0"/>
                <a:cs typeface="Times New Roman" panose="02020603050405020304" pitchFamily="18" charset="0"/>
              </a:rPr>
              <a:t>single</a:t>
            </a:r>
            <a:r>
              <a:rPr lang="en-US" altLang="zh-CN" sz="2000" b="0" i="0" dirty="0">
                <a:solidFill>
                  <a:srgbClr val="202122"/>
                </a:solidFill>
                <a:effectLst/>
                <a:latin typeface="Times New Roman" panose="02020603050405020304" pitchFamily="18" charset="0"/>
                <a:cs typeface="Times New Roman" panose="02020603050405020304" pitchFamily="18" charset="0"/>
              </a:rPr>
              <a:t> symbol to represent </a:t>
            </a:r>
            <a:r>
              <a:rPr lang="en-US" altLang="zh-CN" sz="2000" b="0" i="0" dirty="0">
                <a:solidFill>
                  <a:srgbClr val="0070C0"/>
                </a:solidFill>
                <a:effectLst/>
                <a:latin typeface="Times New Roman" panose="02020603050405020304" pitchFamily="18" charset="0"/>
                <a:cs typeface="Times New Roman" panose="02020603050405020304" pitchFamily="18" charset="0"/>
              </a:rPr>
              <a:t>multiple</a:t>
            </a:r>
            <a:r>
              <a:rPr lang="en-US" altLang="zh-CN" sz="2000" b="0" i="0" dirty="0">
                <a:solidFill>
                  <a:srgbClr val="202122"/>
                </a:solidFill>
                <a:effectLst/>
                <a:latin typeface="Times New Roman" panose="02020603050405020304" pitchFamily="18" charset="0"/>
                <a:cs typeface="Times New Roman" panose="02020603050405020304" pitchFamily="18" charset="0"/>
              </a:rPr>
              <a:t> different types.</a:t>
            </a:r>
            <a:endParaRPr lang="en-US" altLang="zh-CN" sz="2000" dirty="0">
              <a:solidFill>
                <a:srgbClr val="202122"/>
              </a:solidFill>
              <a:latin typeface="Times New Roman" panose="02020603050405020304" pitchFamily="18" charset="0"/>
              <a:cs typeface="Times New Roman" panose="02020603050405020304" pitchFamily="18" charset="0"/>
            </a:endParaRPr>
          </a:p>
          <a:p>
            <a:pPr>
              <a:lnSpc>
                <a:spcPct val="100000"/>
              </a:lnSpc>
            </a:pP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Ad hoc polymorphism</a:t>
            </a:r>
            <a:r>
              <a:rPr lang="en-US" altLang="zh-CN" sz="2000" dirty="0">
                <a:solidFill>
                  <a:srgbClr val="202122"/>
                </a:solidFill>
                <a:latin typeface="Times New Roman" panose="02020603050405020304" pitchFamily="18" charset="0"/>
                <a:cs typeface="Times New Roman" panose="02020603050405020304" pitchFamily="18" charset="0"/>
              </a:rPr>
              <a:t>: defines a common interface for an arbitrary set of individually specific types. (</a:t>
            </a:r>
            <a:r>
              <a:rPr lang="en-US" altLang="zh-CN" sz="2000" b="1" dirty="0">
                <a:solidFill>
                  <a:srgbClr val="FF0000"/>
                </a:solidFill>
                <a:latin typeface="Times New Roman" panose="02020603050405020304" pitchFamily="18" charset="0"/>
                <a:cs typeface="Times New Roman" panose="02020603050405020304" pitchFamily="18" charset="0"/>
              </a:rPr>
              <a:t>Function overloading, operator overloading</a:t>
            </a:r>
            <a:r>
              <a:rPr lang="en-US" altLang="zh-CN" sz="2000" dirty="0">
                <a:solidFill>
                  <a:srgbClr val="202122"/>
                </a:solidFill>
                <a:latin typeface="Times New Roman" panose="02020603050405020304" pitchFamily="18" charset="0"/>
                <a:cs typeface="Times New Roman" panose="02020603050405020304" pitchFamily="18" charset="0"/>
              </a:rPr>
              <a:t>) </a:t>
            </a:r>
          </a:p>
          <a:p>
            <a:pPr>
              <a:lnSpc>
                <a:spcPct val="100000"/>
              </a:lnSpc>
            </a:pPr>
            <a:endParaRPr lang="en-US" altLang="zh-CN" sz="2000" dirty="0">
              <a:solidFill>
                <a:srgbClr val="202122"/>
              </a:solidFill>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Parametric polymorphism</a:t>
            </a:r>
            <a:r>
              <a:rPr lang="en-US" altLang="zh-CN" sz="2000" dirty="0">
                <a:solidFill>
                  <a:srgbClr val="202122"/>
                </a:solidFill>
                <a:latin typeface="Times New Roman" panose="02020603050405020304" pitchFamily="18" charset="0"/>
                <a:cs typeface="Times New Roman" panose="02020603050405020304" pitchFamily="18" charset="0"/>
              </a:rPr>
              <a:t>: not specifying concrete types and instead use abstract symbols that can substitute for any type (</a:t>
            </a:r>
            <a:r>
              <a:rPr lang="en-US" altLang="zh-CN" sz="2000" b="1" dirty="0">
                <a:solidFill>
                  <a:srgbClr val="FF0000"/>
                </a:solidFill>
                <a:latin typeface="Times New Roman" panose="02020603050405020304" pitchFamily="18" charset="0"/>
                <a:cs typeface="Times New Roman" panose="02020603050405020304" pitchFamily="18" charset="0"/>
              </a:rPr>
              <a:t>Template</a:t>
            </a:r>
            <a:r>
              <a:rPr lang="en-US" altLang="zh-CN" sz="2000" dirty="0">
                <a:solidFill>
                  <a:srgbClr val="202122"/>
                </a:solidFill>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nSpc>
                <a:spcPct val="100000"/>
              </a:lnSpc>
            </a:pP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Subtyping</a:t>
            </a:r>
            <a:r>
              <a:rPr lang="en-US" altLang="zh-CN" sz="2000" dirty="0">
                <a:solidFill>
                  <a:srgbClr val="202122"/>
                </a:solidFill>
                <a:latin typeface="Times New Roman" panose="02020603050405020304" pitchFamily="18" charset="0"/>
                <a:cs typeface="Times New Roman" panose="02020603050405020304" pitchFamily="18" charset="0"/>
              </a:rPr>
              <a:t>: when a name denotes instances of many different classes related by some common superclass (</a:t>
            </a:r>
            <a:r>
              <a:rPr lang="en-US" altLang="zh-CN" sz="2000" b="1" dirty="0">
                <a:solidFill>
                  <a:srgbClr val="FF0000"/>
                </a:solidFill>
                <a:latin typeface="Times New Roman" panose="02020603050405020304" pitchFamily="18" charset="0"/>
                <a:cs typeface="Times New Roman" panose="02020603050405020304" pitchFamily="18" charset="0"/>
              </a:rPr>
              <a:t>Abstract base class</a:t>
            </a:r>
            <a:r>
              <a:rPr lang="en-US" altLang="zh-CN" sz="2000" dirty="0">
                <a:solidFill>
                  <a:srgbClr val="202122"/>
                </a:solidFill>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virtual function</a:t>
            </a:r>
            <a:r>
              <a:rPr lang="en-US" altLang="zh-CN" sz="2000" dirty="0">
                <a:solidFill>
                  <a:srgbClr val="202122"/>
                </a:solidFill>
                <a:latin typeface="Times New Roman" panose="02020603050405020304" pitchFamily="18" charset="0"/>
                <a:cs typeface="Times New Roman" panose="02020603050405020304" pitchFamily="18" charset="0"/>
              </a:rPr>
              <a:t>)</a:t>
            </a:r>
          </a:p>
          <a:p>
            <a:pPr>
              <a:lnSpc>
                <a:spcPct val="100000"/>
              </a:lnSpc>
            </a:pP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5E6FCC8-0B22-0A3C-E96B-032A393E7FA3}"/>
              </a:ext>
            </a:extLst>
          </p:cNvPr>
          <p:cNvSpPr txBox="1"/>
          <p:nvPr/>
        </p:nvSpPr>
        <p:spPr>
          <a:xfrm>
            <a:off x="6510684" y="2316515"/>
            <a:ext cx="7125349" cy="861774"/>
          </a:xfrm>
          <a:prstGeom prst="rect">
            <a:avLst/>
          </a:prstGeom>
          <a:noFill/>
        </p:spPr>
        <p:txBody>
          <a:bodyPr wrap="square">
            <a:spAutoFit/>
          </a:bodyPr>
          <a:lstStyle/>
          <a:p>
            <a:endParaRPr lang="en-US" altLang="zh-CN" dirty="0"/>
          </a:p>
          <a:p>
            <a:r>
              <a:rPr lang="zh-CN" altLang="en-US" sz="1200" dirty="0">
                <a:hlinkClick r:id="rId3"/>
              </a:rPr>
              <a:t>https://en.wikipedia.org/wiki/Polymorphism_(computer_science)</a:t>
            </a:r>
            <a:endParaRPr lang="en-US" altLang="zh-CN" sz="1200" dirty="0"/>
          </a:p>
          <a:p>
            <a:endParaRPr lang="zh-CN" altLang="en-US" dirty="0"/>
          </a:p>
        </p:txBody>
      </p:sp>
      <p:sp>
        <p:nvSpPr>
          <p:cNvPr id="3" name="矩形 2">
            <a:extLst>
              <a:ext uri="{FF2B5EF4-FFF2-40B4-BE49-F238E27FC236}">
                <a16:creationId xmlns:a16="http://schemas.microsoft.com/office/drawing/2014/main" id="{16607B69-31E3-3CBE-4967-B26B752602CB}"/>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603283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Why C++ ? – Polymorphism </a:t>
            </a:r>
            <a:endParaRPr lang="zh-CN" altLang="en-US" sz="3600" b="1" dirty="0">
              <a:solidFill>
                <a:srgbClr val="C00000"/>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ubtitle 6">
            <a:extLst>
              <a:ext uri="{FF2B5EF4-FFF2-40B4-BE49-F238E27FC236}">
                <a16:creationId xmlns:a16="http://schemas.microsoft.com/office/drawing/2014/main" id="{36A77A23-0ADF-CAC2-415D-539A518C011E}"/>
              </a:ext>
            </a:extLst>
          </p:cNvPr>
          <p:cNvSpPr txBox="1">
            <a:spLocks/>
          </p:cNvSpPr>
          <p:nvPr/>
        </p:nvSpPr>
        <p:spPr>
          <a:xfrm>
            <a:off x="1383007" y="1451409"/>
            <a:ext cx="9904585" cy="425869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P</a:t>
            </a:r>
            <a:r>
              <a:rPr lang="en-US" altLang="zh-CN" sz="2000" b="1" i="0" dirty="0">
                <a:solidFill>
                  <a:srgbClr val="202122"/>
                </a:solidFill>
                <a:effectLst/>
                <a:latin typeface="Times New Roman" panose="02020603050405020304" pitchFamily="18" charset="0"/>
                <a:cs typeface="Times New Roman" panose="02020603050405020304" pitchFamily="18" charset="0"/>
              </a:rPr>
              <a:t>olymorphism</a:t>
            </a:r>
            <a:r>
              <a:rPr lang="en-US" altLang="zh-CN" sz="2000" b="0" i="0" dirty="0">
                <a:solidFill>
                  <a:srgbClr val="202122"/>
                </a:solidFill>
                <a:effectLst/>
                <a:latin typeface="Times New Roman" panose="02020603050405020304" pitchFamily="18" charset="0"/>
                <a:cs typeface="Times New Roman" panose="02020603050405020304" pitchFamily="18" charset="0"/>
              </a:rPr>
              <a:t> is the provision of a single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interface</a:t>
            </a:r>
            <a:r>
              <a:rPr lang="en-US" altLang="zh-CN" sz="2000" b="0" i="0" dirty="0">
                <a:solidFill>
                  <a:srgbClr val="202122"/>
                </a:solidFill>
                <a:effectLst/>
                <a:latin typeface="Times New Roman" panose="02020603050405020304" pitchFamily="18" charset="0"/>
                <a:cs typeface="Times New Roman" panose="02020603050405020304" pitchFamily="18" charset="0"/>
              </a:rPr>
              <a:t> to entities of different </a:t>
            </a:r>
            <a:r>
              <a:rPr lang="en-US" altLang="zh-CN" sz="2000" b="0" i="0" u="none" strike="noStrike" dirty="0">
                <a:solidFill>
                  <a:srgbClr val="3366CC"/>
                </a:solidFill>
                <a:effectLst/>
                <a:latin typeface="Times New Roman" panose="02020603050405020304" pitchFamily="18" charset="0"/>
                <a:cs typeface="Times New Roman" panose="02020603050405020304" pitchFamily="18" charset="0"/>
              </a:rPr>
              <a:t>types</a:t>
            </a:r>
            <a:r>
              <a:rPr lang="en-US" altLang="zh-CN" sz="2000" b="0" i="0" dirty="0">
                <a:solidFill>
                  <a:srgbClr val="202122"/>
                </a:solidFill>
                <a:effectLst/>
                <a:latin typeface="Times New Roman" panose="02020603050405020304" pitchFamily="18" charset="0"/>
                <a:cs typeface="Times New Roman" panose="02020603050405020304" pitchFamily="18" charset="0"/>
              </a:rPr>
              <a:t> or the use of a </a:t>
            </a:r>
            <a:r>
              <a:rPr lang="en-US" altLang="zh-CN" sz="2000" b="0" i="0" dirty="0">
                <a:solidFill>
                  <a:srgbClr val="0070C0"/>
                </a:solidFill>
                <a:effectLst/>
                <a:latin typeface="Times New Roman" panose="02020603050405020304" pitchFamily="18" charset="0"/>
                <a:cs typeface="Times New Roman" panose="02020603050405020304" pitchFamily="18" charset="0"/>
              </a:rPr>
              <a:t>single</a:t>
            </a:r>
            <a:r>
              <a:rPr lang="en-US" altLang="zh-CN" sz="2000" b="0" i="0" dirty="0">
                <a:solidFill>
                  <a:srgbClr val="202122"/>
                </a:solidFill>
                <a:effectLst/>
                <a:latin typeface="Times New Roman" panose="02020603050405020304" pitchFamily="18" charset="0"/>
                <a:cs typeface="Times New Roman" panose="02020603050405020304" pitchFamily="18" charset="0"/>
              </a:rPr>
              <a:t> symbol to represent </a:t>
            </a:r>
            <a:r>
              <a:rPr lang="en-US" altLang="zh-CN" sz="2000" b="0" i="0" dirty="0">
                <a:solidFill>
                  <a:srgbClr val="0070C0"/>
                </a:solidFill>
                <a:effectLst/>
                <a:latin typeface="Times New Roman" panose="02020603050405020304" pitchFamily="18" charset="0"/>
                <a:cs typeface="Times New Roman" panose="02020603050405020304" pitchFamily="18" charset="0"/>
              </a:rPr>
              <a:t>multiple</a:t>
            </a:r>
            <a:r>
              <a:rPr lang="en-US" altLang="zh-CN" sz="2000" b="0" i="0" dirty="0">
                <a:solidFill>
                  <a:srgbClr val="202122"/>
                </a:solidFill>
                <a:effectLst/>
                <a:latin typeface="Times New Roman" panose="02020603050405020304" pitchFamily="18" charset="0"/>
                <a:cs typeface="Times New Roman" panose="02020603050405020304" pitchFamily="18" charset="0"/>
              </a:rPr>
              <a:t> different types.</a:t>
            </a:r>
            <a:endParaRPr lang="en-US" altLang="zh-CN" sz="2000" dirty="0">
              <a:solidFill>
                <a:srgbClr val="202122"/>
              </a:solidFill>
              <a:latin typeface="Times New Roman" panose="02020603050405020304" pitchFamily="18" charset="0"/>
              <a:cs typeface="Times New Roman" panose="02020603050405020304" pitchFamily="18" charset="0"/>
            </a:endParaRPr>
          </a:p>
          <a:p>
            <a:pPr>
              <a:lnSpc>
                <a:spcPct val="100000"/>
              </a:lnSpc>
            </a:pPr>
            <a:endParaRPr lang="en-US" altLang="zh-CN" sz="2000" b="0" i="0" dirty="0">
              <a:solidFill>
                <a:srgbClr val="202122"/>
              </a:solidFill>
              <a:effectLst/>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Static polymorphism </a:t>
            </a:r>
          </a:p>
          <a:p>
            <a:pPr marL="0" indent="0">
              <a:lnSpc>
                <a:spcPct val="100000"/>
              </a:lnSpc>
              <a:buNone/>
            </a:pPr>
            <a:r>
              <a:rPr lang="en-US" altLang="zh-CN" sz="2000" dirty="0">
                <a:solidFill>
                  <a:srgbClr val="202122"/>
                </a:solidFill>
                <a:latin typeface="Times New Roman" panose="02020603050405020304" pitchFamily="18" charset="0"/>
                <a:cs typeface="Times New Roman" panose="02020603050405020304" pitchFamily="18" charset="0"/>
              </a:rPr>
              <a:t>   In computing, static dispatch is a form of polymorphism </a:t>
            </a:r>
            <a:r>
              <a:rPr lang="en-US" altLang="zh-CN" sz="2000" b="1" dirty="0">
                <a:solidFill>
                  <a:srgbClr val="FF0000"/>
                </a:solidFill>
                <a:latin typeface="Times New Roman" panose="02020603050405020304" pitchFamily="18" charset="0"/>
                <a:cs typeface="Times New Roman" panose="02020603050405020304" pitchFamily="18" charset="0"/>
              </a:rPr>
              <a:t>fully resolved during compile time</a:t>
            </a:r>
            <a:r>
              <a:rPr lang="en-US" altLang="zh-CN" sz="2000" dirty="0">
                <a:solidFill>
                  <a:srgbClr val="202122"/>
                </a:solidFill>
                <a:latin typeface="Times New Roman" panose="02020603050405020304" pitchFamily="18" charset="0"/>
                <a:cs typeface="Times New Roman" panose="02020603050405020304" pitchFamily="18" charset="0"/>
              </a:rPr>
              <a:t>. </a:t>
            </a:r>
          </a:p>
          <a:p>
            <a:pPr marL="0" indent="0">
              <a:lnSpc>
                <a:spcPct val="100000"/>
              </a:lnSpc>
              <a:buNone/>
            </a:pPr>
            <a:endParaRPr lang="en-US" altLang="zh-CN" sz="2000" dirty="0">
              <a:solidFill>
                <a:srgbClr val="202122"/>
              </a:solidFill>
              <a:latin typeface="Times New Roman" panose="02020603050405020304" pitchFamily="18" charset="0"/>
              <a:cs typeface="Times New Roman" panose="02020603050405020304" pitchFamily="18" charset="0"/>
            </a:endParaRPr>
          </a:p>
          <a:p>
            <a:pPr>
              <a:lnSpc>
                <a:spcPct val="100000"/>
              </a:lnSpc>
            </a:pPr>
            <a:r>
              <a:rPr lang="en-US" altLang="zh-CN" sz="2000" b="1" dirty="0">
                <a:solidFill>
                  <a:srgbClr val="202122"/>
                </a:solidFill>
                <a:latin typeface="Times New Roman" panose="02020603050405020304" pitchFamily="18" charset="0"/>
                <a:cs typeface="Times New Roman" panose="02020603050405020304" pitchFamily="18" charset="0"/>
              </a:rPr>
              <a:t>Dynamic polymorphism </a:t>
            </a:r>
          </a:p>
          <a:p>
            <a:pPr marL="0" indent="0">
              <a:lnSpc>
                <a:spcPct val="100000"/>
              </a:lnSpc>
              <a:buNone/>
            </a:pPr>
            <a:r>
              <a:rPr lang="en-US" altLang="zh-CN" sz="2000" dirty="0">
                <a:solidFill>
                  <a:srgbClr val="202122"/>
                </a:solidFill>
                <a:latin typeface="Times New Roman" panose="02020603050405020304" pitchFamily="18" charset="0"/>
                <a:cs typeface="Times New Roman" panose="02020603050405020304" pitchFamily="18" charset="0"/>
              </a:rPr>
              <a:t>    In computer science, dynamic dispatch is the process of selecting which implementation of a polymorphic operation (method or function) to call </a:t>
            </a:r>
            <a:r>
              <a:rPr lang="en-US" altLang="zh-CN" sz="2000" b="1" dirty="0">
                <a:solidFill>
                  <a:srgbClr val="FF0000"/>
                </a:solidFill>
                <a:latin typeface="Times New Roman" panose="02020603050405020304" pitchFamily="18" charset="0"/>
                <a:cs typeface="Times New Roman" panose="02020603050405020304" pitchFamily="18" charset="0"/>
              </a:rPr>
              <a:t>at run time</a:t>
            </a:r>
            <a:r>
              <a:rPr lang="en-US" altLang="zh-CN" sz="2000" dirty="0">
                <a:solidFill>
                  <a:srgbClr val="202122"/>
                </a:solidFill>
                <a:latin typeface="Times New Roman" panose="02020603050405020304" pitchFamily="18" charset="0"/>
                <a:cs typeface="Times New Roman" panose="02020603050405020304" pitchFamily="18" charset="0"/>
              </a:rPr>
              <a:t>.</a:t>
            </a:r>
          </a:p>
          <a:p>
            <a:pPr marL="0" indent="0">
              <a:lnSpc>
                <a:spcPct val="100000"/>
              </a:lnSpc>
              <a:buNone/>
            </a:pPr>
            <a:r>
              <a:rPr lang="en-US" altLang="zh-CN" sz="2000" dirty="0">
                <a:solidFill>
                  <a:srgbClr val="202122"/>
                </a:solidFill>
                <a:latin typeface="Times New Roman" panose="02020603050405020304" pitchFamily="18" charset="0"/>
                <a:cs typeface="Times New Roman" panose="02020603050405020304" pitchFamily="18" charset="0"/>
              </a:rPr>
              <a:t> </a:t>
            </a:r>
          </a:p>
        </p:txBody>
      </p:sp>
      <p:sp>
        <p:nvSpPr>
          <p:cNvPr id="16" name="文本框 15">
            <a:extLst>
              <a:ext uri="{FF2B5EF4-FFF2-40B4-BE49-F238E27FC236}">
                <a16:creationId xmlns:a16="http://schemas.microsoft.com/office/drawing/2014/main" id="{35E6FCC8-0B22-0A3C-E96B-032A393E7FA3}"/>
              </a:ext>
            </a:extLst>
          </p:cNvPr>
          <p:cNvSpPr txBox="1"/>
          <p:nvPr/>
        </p:nvSpPr>
        <p:spPr>
          <a:xfrm>
            <a:off x="6510684" y="2348023"/>
            <a:ext cx="7125349" cy="861774"/>
          </a:xfrm>
          <a:prstGeom prst="rect">
            <a:avLst/>
          </a:prstGeom>
          <a:noFill/>
        </p:spPr>
        <p:txBody>
          <a:bodyPr wrap="square">
            <a:spAutoFit/>
          </a:bodyPr>
          <a:lstStyle/>
          <a:p>
            <a:endParaRPr lang="en-US" altLang="zh-CN" dirty="0"/>
          </a:p>
          <a:p>
            <a:r>
              <a:rPr lang="zh-CN" altLang="en-US" sz="1200" dirty="0">
                <a:hlinkClick r:id="rId3"/>
              </a:rPr>
              <a:t>https://en.wikipedia.org/wiki/Polymorphism_(computer_science)</a:t>
            </a:r>
            <a:endParaRPr lang="en-US" altLang="zh-CN" sz="1200" dirty="0"/>
          </a:p>
          <a:p>
            <a:endParaRPr lang="zh-CN" altLang="en-US" dirty="0"/>
          </a:p>
        </p:txBody>
      </p:sp>
      <p:sp>
        <p:nvSpPr>
          <p:cNvPr id="3" name="文本框 2">
            <a:extLst>
              <a:ext uri="{FF2B5EF4-FFF2-40B4-BE49-F238E27FC236}">
                <a16:creationId xmlns:a16="http://schemas.microsoft.com/office/drawing/2014/main" id="{D0D5EA34-3E35-396C-D4B7-70BBE7E18384}"/>
              </a:ext>
            </a:extLst>
          </p:cNvPr>
          <p:cNvSpPr txBox="1"/>
          <p:nvPr/>
        </p:nvSpPr>
        <p:spPr>
          <a:xfrm>
            <a:off x="7384891" y="5707428"/>
            <a:ext cx="3433909" cy="553998"/>
          </a:xfrm>
          <a:prstGeom prst="rect">
            <a:avLst/>
          </a:prstGeom>
          <a:noFill/>
        </p:spPr>
        <p:txBody>
          <a:bodyPr wrap="square">
            <a:spAutoFit/>
          </a:bodyPr>
          <a:lstStyle/>
          <a:p>
            <a:r>
              <a:rPr lang="zh-CN" altLang="en-US" sz="1200" dirty="0">
                <a:hlinkClick r:id="rId4"/>
              </a:rPr>
              <a:t>https://en.wikipedia.org/wiki/Dynamic_dispatch</a:t>
            </a:r>
            <a:endParaRPr lang="en-US" altLang="zh-CN" sz="1200" dirty="0"/>
          </a:p>
          <a:p>
            <a:endParaRPr lang="zh-CN" altLang="en-US" dirty="0"/>
          </a:p>
        </p:txBody>
      </p:sp>
      <p:sp>
        <p:nvSpPr>
          <p:cNvPr id="5" name="文本框 4">
            <a:extLst>
              <a:ext uri="{FF2B5EF4-FFF2-40B4-BE49-F238E27FC236}">
                <a16:creationId xmlns:a16="http://schemas.microsoft.com/office/drawing/2014/main" id="{F568C555-0111-5A9D-EA19-C691DFEBC167}"/>
              </a:ext>
            </a:extLst>
          </p:cNvPr>
          <p:cNvSpPr txBox="1"/>
          <p:nvPr/>
        </p:nvSpPr>
        <p:spPr>
          <a:xfrm>
            <a:off x="7384891" y="3904320"/>
            <a:ext cx="3195733" cy="461665"/>
          </a:xfrm>
          <a:prstGeom prst="rect">
            <a:avLst/>
          </a:prstGeom>
          <a:noFill/>
        </p:spPr>
        <p:txBody>
          <a:bodyPr wrap="square">
            <a:spAutoFit/>
          </a:bodyPr>
          <a:lstStyle/>
          <a:p>
            <a:r>
              <a:rPr lang="zh-CN" altLang="en-US" sz="1200" dirty="0">
                <a:hlinkClick r:id="rId5"/>
              </a:rPr>
              <a:t>https://en.wikipedia.org/wiki/Static_dispatch</a:t>
            </a:r>
            <a:endParaRPr lang="en-US" altLang="zh-CN" sz="1200" dirty="0"/>
          </a:p>
          <a:p>
            <a:endParaRPr lang="zh-CN" altLang="en-US" sz="1200" dirty="0"/>
          </a:p>
        </p:txBody>
      </p:sp>
      <p:sp>
        <p:nvSpPr>
          <p:cNvPr id="4" name="矩形 3">
            <a:extLst>
              <a:ext uri="{FF2B5EF4-FFF2-40B4-BE49-F238E27FC236}">
                <a16:creationId xmlns:a16="http://schemas.microsoft.com/office/drawing/2014/main" id="{3E68AE37-001E-0AA6-FC0D-22E5475D68DA}"/>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87237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Why C++ ?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6BA4F52E-F7F6-6A62-4746-A292FDD2CF9C}"/>
              </a:ext>
            </a:extLst>
          </p:cNvPr>
          <p:cNvGrpSpPr/>
          <p:nvPr/>
        </p:nvGrpSpPr>
        <p:grpSpPr>
          <a:xfrm>
            <a:off x="1537538" y="1752503"/>
            <a:ext cx="6658686" cy="1020474"/>
            <a:chOff x="1051272" y="2153773"/>
            <a:chExt cx="6658686" cy="1020474"/>
          </a:xfrm>
        </p:grpSpPr>
        <p:sp>
          <p:nvSpPr>
            <p:cNvPr id="17" name="文本框 16">
              <a:extLst>
                <a:ext uri="{FF2B5EF4-FFF2-40B4-BE49-F238E27FC236}">
                  <a16:creationId xmlns:a16="http://schemas.microsoft.com/office/drawing/2014/main" id="{DC7F1F8D-982B-8367-040E-35B78E8214B7}"/>
                </a:ext>
              </a:extLst>
            </p:cNvPr>
            <p:cNvSpPr txBox="1"/>
            <p:nvPr/>
          </p:nvSpPr>
          <p:spPr>
            <a:xfrm>
              <a:off x="1051272" y="2158584"/>
              <a:ext cx="5545108" cy="1015663"/>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模块</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解耦</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可以用更少的代码实现更多的功能</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表达力强</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文本框 17">
              <a:extLst>
                <a:ext uri="{FF2B5EF4-FFF2-40B4-BE49-F238E27FC236}">
                  <a16:creationId xmlns:a16="http://schemas.microsoft.com/office/drawing/2014/main" id="{B8349FE4-742C-DFF0-25C7-1080E99178D7}"/>
                </a:ext>
              </a:extLst>
            </p:cNvPr>
            <p:cNvSpPr txBox="1"/>
            <p:nvPr/>
          </p:nvSpPr>
          <p:spPr>
            <a:xfrm>
              <a:off x="3078561" y="2153773"/>
              <a:ext cx="4631397"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哈密顿量，量子化学方法，并行</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线性代数操作</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2" name="直接连接符 1">
            <a:extLst>
              <a:ext uri="{FF2B5EF4-FFF2-40B4-BE49-F238E27FC236}">
                <a16:creationId xmlns:a16="http://schemas.microsoft.com/office/drawing/2014/main" id="{B07AD04C-392A-BFDE-956D-486FE0137CC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965DDFF-40E4-DEA2-78C2-F4F2C503A584}"/>
              </a:ext>
            </a:extLst>
          </p:cNvPr>
          <p:cNvSpPr txBox="1"/>
          <p:nvPr/>
        </p:nvSpPr>
        <p:spPr>
          <a:xfrm>
            <a:off x="7159107" y="2372867"/>
            <a:ext cx="4747547" cy="400110"/>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软件包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简单功能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排列组合</a:t>
            </a:r>
            <a:r>
              <a:rPr lang="en-US" altLang="zh-CN"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复合</a:t>
            </a: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后者尽可能自动化</a:t>
            </a:r>
            <a:r>
              <a:rPr lang="zh-CN" altLang="en-US"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A2B1C106-4957-88AD-2567-7753899FD6E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87596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Why C++ ?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6BA4F52E-F7F6-6A62-4746-A292FDD2CF9C}"/>
              </a:ext>
            </a:extLst>
          </p:cNvPr>
          <p:cNvGrpSpPr/>
          <p:nvPr/>
        </p:nvGrpSpPr>
        <p:grpSpPr>
          <a:xfrm>
            <a:off x="1537538" y="1752503"/>
            <a:ext cx="6658686" cy="1020474"/>
            <a:chOff x="1051272" y="2153773"/>
            <a:chExt cx="6658686" cy="1020474"/>
          </a:xfrm>
        </p:grpSpPr>
        <p:sp>
          <p:nvSpPr>
            <p:cNvPr id="17" name="文本框 16">
              <a:extLst>
                <a:ext uri="{FF2B5EF4-FFF2-40B4-BE49-F238E27FC236}">
                  <a16:creationId xmlns:a16="http://schemas.microsoft.com/office/drawing/2014/main" id="{DC7F1F8D-982B-8367-040E-35B78E8214B7}"/>
                </a:ext>
              </a:extLst>
            </p:cNvPr>
            <p:cNvSpPr txBox="1"/>
            <p:nvPr/>
          </p:nvSpPr>
          <p:spPr>
            <a:xfrm>
              <a:off x="1051272" y="2158584"/>
              <a:ext cx="5545108" cy="1015663"/>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模块</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解耦</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可以用更少的代码实现更多的功能</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表达力强</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文本框 17">
              <a:extLst>
                <a:ext uri="{FF2B5EF4-FFF2-40B4-BE49-F238E27FC236}">
                  <a16:creationId xmlns:a16="http://schemas.microsoft.com/office/drawing/2014/main" id="{B8349FE4-742C-DFF0-25C7-1080E99178D7}"/>
                </a:ext>
              </a:extLst>
            </p:cNvPr>
            <p:cNvSpPr txBox="1"/>
            <p:nvPr/>
          </p:nvSpPr>
          <p:spPr>
            <a:xfrm>
              <a:off x="3078561" y="2153773"/>
              <a:ext cx="4631397"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哈密顿量，量子化学方法，并行</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线性代数操作</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2" name="直接连接符 1">
            <a:extLst>
              <a:ext uri="{FF2B5EF4-FFF2-40B4-BE49-F238E27FC236}">
                <a16:creationId xmlns:a16="http://schemas.microsoft.com/office/drawing/2014/main" id="{B07AD04C-392A-BFDE-956D-486FE0137CC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29CB530-E58D-5850-20EA-C3480BDF40AA}"/>
              </a:ext>
            </a:extLst>
          </p:cNvPr>
          <p:cNvSpPr txBox="1"/>
          <p:nvPr/>
        </p:nvSpPr>
        <p:spPr>
          <a:xfrm>
            <a:off x="1896404" y="3032264"/>
            <a:ext cx="6580648" cy="2862322"/>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牛肉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牛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肉，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beaf</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 bull + meat , pork != pig + meat</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葡萄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grape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葡萄干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raisin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葡萄酒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wine </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b="0" i="0" dirty="0">
                <a:solidFill>
                  <a:srgbClr val="191B1F"/>
                </a:solidFill>
                <a:effectLst/>
                <a:latin typeface="-apple-system"/>
              </a:rPr>
              <a:t>Pneumono</a:t>
            </a:r>
            <a:r>
              <a:rPr lang="en-US" altLang="zh-CN" sz="2000" b="0" i="0" dirty="0">
                <a:solidFill>
                  <a:srgbClr val="FF0000"/>
                </a:solidFill>
                <a:effectLst/>
                <a:latin typeface="-apple-system"/>
              </a:rPr>
              <a:t>ultra</a:t>
            </a:r>
            <a:r>
              <a:rPr lang="en-US" altLang="zh-CN" sz="2000" b="0" i="0" dirty="0">
                <a:solidFill>
                  <a:srgbClr val="00B050"/>
                </a:solidFill>
                <a:effectLst/>
                <a:latin typeface="-apple-system"/>
              </a:rPr>
              <a:t>microscopic</a:t>
            </a:r>
            <a:r>
              <a:rPr lang="en-US" altLang="zh-CN" sz="2000" b="0" i="0" dirty="0">
                <a:solidFill>
                  <a:srgbClr val="FFC000"/>
                </a:solidFill>
                <a:effectLst/>
                <a:latin typeface="-apple-system"/>
              </a:rPr>
              <a:t>silico</a:t>
            </a:r>
            <a:r>
              <a:rPr lang="en-US" altLang="zh-CN" sz="2000" b="0" i="0" dirty="0">
                <a:solidFill>
                  <a:srgbClr val="002060"/>
                </a:solidFill>
                <a:effectLst/>
                <a:latin typeface="-apple-system"/>
              </a:rPr>
              <a:t>volcano</a:t>
            </a:r>
            <a:r>
              <a:rPr lang="en-US" altLang="zh-CN" sz="2000" b="0" i="0" dirty="0">
                <a:solidFill>
                  <a:srgbClr val="191B1F"/>
                </a:solidFill>
                <a:effectLst/>
                <a:latin typeface="-apple-system"/>
              </a:rPr>
              <a:t>coniosis  </a:t>
            </a:r>
            <a:r>
              <a:rPr lang="zh-CN" altLang="en-US" sz="2000" b="0" i="0" dirty="0">
                <a:solidFill>
                  <a:srgbClr val="191B1F"/>
                </a:solidFill>
                <a:effectLst/>
                <a:latin typeface="-apple-system"/>
              </a:rPr>
              <a:t>尘肺病 </a:t>
            </a:r>
            <a:endParaRPr lang="en-US" altLang="zh-CN" sz="2000" b="0" i="0" dirty="0">
              <a:solidFill>
                <a:srgbClr val="191B1F"/>
              </a:solidFill>
              <a:effectLst/>
              <a:latin typeface="-apple-system"/>
            </a:endParaRPr>
          </a:p>
          <a:p>
            <a:endParaRPr lang="en-US" altLang="zh-CN" sz="2000" dirty="0">
              <a:solidFill>
                <a:srgbClr val="191B1F"/>
              </a:solidFill>
              <a:latin typeface="-apple-system"/>
            </a:endParaRPr>
          </a:p>
          <a:p>
            <a:r>
              <a:rPr lang="zh-CN" altLang="en-US" sz="2000" dirty="0">
                <a:solidFill>
                  <a:srgbClr val="191B1F"/>
                </a:solidFill>
                <a:latin typeface="-apple-system"/>
              </a:rPr>
              <a:t>有机化学命名，分类学科，属命名</a:t>
            </a:r>
            <a:endParaRPr lang="en-US" altLang="zh-CN" sz="2000" b="0" i="0" dirty="0">
              <a:solidFill>
                <a:srgbClr val="191B1F"/>
              </a:solidFill>
              <a:effectLst/>
              <a:latin typeface="-apple-system"/>
            </a:endParaRPr>
          </a:p>
          <a:p>
            <a:endParaRPr lang="en-US" altLang="zh-CN" sz="2000" dirty="0">
              <a:solidFill>
                <a:srgbClr val="191B1F"/>
              </a:solidFill>
              <a:latin typeface="-apple-system"/>
              <a:ea typeface="微软雅黑" panose="020B0503020204020204" pitchFamily="34" charset="-122"/>
              <a:cs typeface="+mn-ea"/>
              <a:sym typeface="Arial" panose="020B0604020202020204" pitchFamily="34" charset="0"/>
            </a:endParaRP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09E9511E-7303-767A-031D-D72FD85EF0FE}"/>
              </a:ext>
            </a:extLst>
          </p:cNvPr>
          <p:cNvSpPr txBox="1"/>
          <p:nvPr/>
        </p:nvSpPr>
        <p:spPr>
          <a:xfrm>
            <a:off x="7159107" y="2372867"/>
            <a:ext cx="4747547" cy="400110"/>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软件包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简单功能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排列组合</a:t>
            </a:r>
            <a:r>
              <a:rPr lang="en-US" altLang="zh-CN"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复合</a:t>
            </a: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后者尽可能自动化</a:t>
            </a:r>
            <a:r>
              <a:rPr lang="zh-CN" altLang="en-US"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矩形 5">
            <a:extLst>
              <a:ext uri="{FF2B5EF4-FFF2-40B4-BE49-F238E27FC236}">
                <a16:creationId xmlns:a16="http://schemas.microsoft.com/office/drawing/2014/main" id="{010FB937-FB0A-09FC-DDF0-C2110BDBFA9D}"/>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8947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Why C++ ?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6BA4F52E-F7F6-6A62-4746-A292FDD2CF9C}"/>
              </a:ext>
            </a:extLst>
          </p:cNvPr>
          <p:cNvGrpSpPr/>
          <p:nvPr/>
        </p:nvGrpSpPr>
        <p:grpSpPr>
          <a:xfrm>
            <a:off x="1537538" y="1752503"/>
            <a:ext cx="6658686" cy="4098239"/>
            <a:chOff x="1051272" y="2153773"/>
            <a:chExt cx="6658686" cy="4098239"/>
          </a:xfrm>
        </p:grpSpPr>
        <p:sp>
          <p:nvSpPr>
            <p:cNvPr id="17" name="文本框 16">
              <a:extLst>
                <a:ext uri="{FF2B5EF4-FFF2-40B4-BE49-F238E27FC236}">
                  <a16:creationId xmlns:a16="http://schemas.microsoft.com/office/drawing/2014/main" id="{DC7F1F8D-982B-8367-040E-35B78E8214B7}"/>
                </a:ext>
              </a:extLst>
            </p:cNvPr>
            <p:cNvSpPr txBox="1"/>
            <p:nvPr/>
          </p:nvSpPr>
          <p:spPr>
            <a:xfrm>
              <a:off x="1051272" y="2158584"/>
              <a:ext cx="6338595" cy="4093428"/>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模块</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解耦</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可以用更少的代码实现更多的功能</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表达力强</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维护成本低 </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编译器静态检查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static_assert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concept)</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出错率较低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编译器辅助检查</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编译器执行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Ctrl + C, Ctrl + V</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18" name="文本框 17">
              <a:extLst>
                <a:ext uri="{FF2B5EF4-FFF2-40B4-BE49-F238E27FC236}">
                  <a16:creationId xmlns:a16="http://schemas.microsoft.com/office/drawing/2014/main" id="{B8349FE4-742C-DFF0-25C7-1080E99178D7}"/>
                </a:ext>
              </a:extLst>
            </p:cNvPr>
            <p:cNvSpPr txBox="1"/>
            <p:nvPr/>
          </p:nvSpPr>
          <p:spPr>
            <a:xfrm>
              <a:off x="3078561" y="2153773"/>
              <a:ext cx="4631397"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哈密顿量，量子化学方法，并行</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线性代数操作</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2" name="直接连接符 1">
            <a:extLst>
              <a:ext uri="{FF2B5EF4-FFF2-40B4-BE49-F238E27FC236}">
                <a16:creationId xmlns:a16="http://schemas.microsoft.com/office/drawing/2014/main" id="{B07AD04C-392A-BFDE-956D-486FE0137CC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9310821-7025-B51F-AD1F-34D925DB1FE5}"/>
              </a:ext>
            </a:extLst>
          </p:cNvPr>
          <p:cNvSpPr txBox="1"/>
          <p:nvPr/>
        </p:nvSpPr>
        <p:spPr>
          <a:xfrm>
            <a:off x="7159107" y="2372867"/>
            <a:ext cx="4747547" cy="400110"/>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软件包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简单功能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排列组合</a:t>
            </a:r>
            <a:r>
              <a:rPr lang="en-US" altLang="zh-CN"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复合</a:t>
            </a: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后者尽可能自动化</a:t>
            </a:r>
            <a:r>
              <a:rPr lang="zh-CN" altLang="en-US"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7FDCF2D1-03A1-B9DB-6906-EF48D25D0FFF}"/>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597144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Why C++ ?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6BA4F52E-F7F6-6A62-4746-A292FDD2CF9C}"/>
              </a:ext>
            </a:extLst>
          </p:cNvPr>
          <p:cNvGrpSpPr/>
          <p:nvPr/>
        </p:nvGrpSpPr>
        <p:grpSpPr>
          <a:xfrm>
            <a:off x="1537538" y="1752503"/>
            <a:ext cx="6658686" cy="4098239"/>
            <a:chOff x="1051272" y="2153773"/>
            <a:chExt cx="6658686" cy="4098239"/>
          </a:xfrm>
        </p:grpSpPr>
        <p:sp>
          <p:nvSpPr>
            <p:cNvPr id="17" name="文本框 16">
              <a:extLst>
                <a:ext uri="{FF2B5EF4-FFF2-40B4-BE49-F238E27FC236}">
                  <a16:creationId xmlns:a16="http://schemas.microsoft.com/office/drawing/2014/main" id="{DC7F1F8D-982B-8367-040E-35B78E8214B7}"/>
                </a:ext>
              </a:extLst>
            </p:cNvPr>
            <p:cNvSpPr txBox="1"/>
            <p:nvPr/>
          </p:nvSpPr>
          <p:spPr>
            <a:xfrm>
              <a:off x="1051272" y="2158584"/>
              <a:ext cx="6338595" cy="4093428"/>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模块</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解耦</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可以用更少的代码实现更多的功能</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表达力强</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维护成本低 </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编译器静态检查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static_assert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concept)</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出错率较低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编译器辅助检查</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编译器执行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Ctrl + C, Ctrl + V</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18" name="文本框 17">
              <a:extLst>
                <a:ext uri="{FF2B5EF4-FFF2-40B4-BE49-F238E27FC236}">
                  <a16:creationId xmlns:a16="http://schemas.microsoft.com/office/drawing/2014/main" id="{B8349FE4-742C-DFF0-25C7-1080E99178D7}"/>
                </a:ext>
              </a:extLst>
            </p:cNvPr>
            <p:cNvSpPr txBox="1"/>
            <p:nvPr/>
          </p:nvSpPr>
          <p:spPr>
            <a:xfrm>
              <a:off x="3078561" y="2153773"/>
              <a:ext cx="4631397"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哈密顿量，量子化学方法，并行</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线性代数操作</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2" name="直接连接符 1">
            <a:extLst>
              <a:ext uri="{FF2B5EF4-FFF2-40B4-BE49-F238E27FC236}">
                <a16:creationId xmlns:a16="http://schemas.microsoft.com/office/drawing/2014/main" id="{B07AD04C-392A-BFDE-956D-486FE0137CC7}"/>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9310821-7025-B51F-AD1F-34D925DB1FE5}"/>
              </a:ext>
            </a:extLst>
          </p:cNvPr>
          <p:cNvSpPr txBox="1"/>
          <p:nvPr/>
        </p:nvSpPr>
        <p:spPr>
          <a:xfrm>
            <a:off x="7159107" y="2372867"/>
            <a:ext cx="4747547" cy="400110"/>
          </a:xfrm>
          <a:prstGeom prst="rect">
            <a:avLst/>
          </a:prstGeom>
          <a:noFill/>
        </p:spPr>
        <p:txBody>
          <a:bodyPr wrap="squar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软件包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latin typeface="Arial" panose="020B0604020202020204" pitchFamily="34" charset="0"/>
                <a:ea typeface="微软雅黑" panose="020B0503020204020204" pitchFamily="34" charset="-122"/>
                <a:cs typeface="+mn-ea"/>
                <a:sym typeface="Arial" panose="020B0604020202020204" pitchFamily="34" charset="0"/>
              </a:rPr>
              <a:t>简单功能 </a:t>
            </a:r>
            <a:r>
              <a:rPr lang="en-US" altLang="zh-CN" sz="16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排列组合</a:t>
            </a:r>
            <a:r>
              <a:rPr lang="en-US" altLang="zh-CN"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复合</a:t>
            </a: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1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后者尽可能自动化</a:t>
            </a:r>
            <a:r>
              <a:rPr lang="zh-CN" altLang="en-US"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7FDCF2D1-03A1-B9DB-6906-EF48D25D0FFF}"/>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0EF7619D-33DC-3220-9F01-33019E9CB989}"/>
              </a:ext>
            </a:extLst>
          </p:cNvPr>
          <p:cNvSpPr txBox="1"/>
          <p:nvPr/>
        </p:nvSpPr>
        <p:spPr>
          <a:xfrm>
            <a:off x="8196224" y="4797980"/>
            <a:ext cx="2085696" cy="461665"/>
          </a:xfrm>
          <a:prstGeom prst="rect">
            <a:avLst/>
          </a:prstGeom>
          <a:noFill/>
        </p:spPr>
        <p:txBody>
          <a:bodyPr wrap="square" rtlCol="0">
            <a:spAutoFit/>
          </a:bodyPr>
          <a:lstStyle/>
          <a:p>
            <a:pPr algn="ctr"/>
            <a:r>
              <a:rPr lang="zh-CN" altLang="en-US" sz="24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代价是什么？</a:t>
            </a:r>
          </a:p>
        </p:txBody>
      </p:sp>
    </p:spTree>
    <p:extLst>
      <p:ext uri="{BB962C8B-B14F-4D97-AF65-F5344CB8AC3E}">
        <p14:creationId xmlns:p14="http://schemas.microsoft.com/office/powerpoint/2010/main" val="2379424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Why not C++ ?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6C18FC69-A671-BEC8-AA09-AD575E1363C7}"/>
              </a:ext>
            </a:extLst>
          </p:cNvPr>
          <p:cNvSpPr txBox="1"/>
          <p:nvPr/>
        </p:nvSpPr>
        <p:spPr>
          <a:xfrm>
            <a:off x="1495824" y="1756293"/>
            <a:ext cx="5404043" cy="4708981"/>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语法过于</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复杂</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，学习成本</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高</a:t>
            </a: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no free lunch</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不适用结构简单目标单一的计算软件的开发</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对开发，维护人员要求</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高</a:t>
            </a:r>
            <a:endPar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“1000</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个读者眼中就会有</a:t>
            </a: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1000</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个哈姆雷特</a:t>
            </a: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a:t>
            </a:r>
          </a:p>
          <a:p>
            <a:pPr marL="342900" indent="-342900">
              <a:buFont typeface="Arial" panose="020B0604020202020204" pitchFamily="34" charset="0"/>
              <a:buChar char="•"/>
            </a:pPr>
            <a:endPar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963D1BB8-CDB7-1011-B587-2BB92333D938}"/>
              </a:ext>
            </a:extLst>
          </p:cNvPr>
          <p:cNvSpPr txBox="1"/>
          <p:nvPr/>
        </p:nvSpPr>
        <p:spPr>
          <a:xfrm>
            <a:off x="2213197" y="2470487"/>
            <a:ext cx="5663730" cy="1015663"/>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 / Fortran :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表达力</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弱</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，性能</a:t>
            </a:r>
            <a:r>
              <a:rPr lang="zh-CN" altLang="en-US"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rPr>
              <a:t>强</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，学习成本</a:t>
            </a:r>
            <a:r>
              <a:rPr lang="zh-CN" altLang="en-US"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rPr>
              <a:t>低</a:t>
            </a:r>
            <a:endParaRPr lang="en-US" altLang="zh-CN"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Python       :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表达力</a:t>
            </a:r>
            <a:r>
              <a:rPr lang="zh-CN" altLang="en-US" sz="2000" b="1" dirty="0">
                <a:solidFill>
                  <a:srgbClr val="00B050"/>
                </a:solidFill>
                <a:latin typeface="Arial" panose="020B0604020202020204" pitchFamily="34" charset="0"/>
                <a:ea typeface="微软雅黑" panose="020B0503020204020204" pitchFamily="34" charset="-122"/>
                <a:cs typeface="+mn-ea"/>
                <a:sym typeface="Arial" panose="020B0604020202020204" pitchFamily="34" charset="0"/>
              </a:rPr>
              <a:t>中</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，性能</a:t>
            </a:r>
            <a:r>
              <a:rPr lang="zh-CN" altLang="en-US" sz="2000" b="1" dirty="0">
                <a:solidFill>
                  <a:srgbClr val="00B050"/>
                </a:solidFill>
                <a:latin typeface="Arial" panose="020B0604020202020204" pitchFamily="34" charset="0"/>
                <a:ea typeface="微软雅黑" panose="020B0503020204020204" pitchFamily="34" charset="-122"/>
                <a:cs typeface="+mn-ea"/>
                <a:sym typeface="Arial" panose="020B0604020202020204" pitchFamily="34" charset="0"/>
              </a:rPr>
              <a:t>中</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，学习成本</a:t>
            </a:r>
            <a:r>
              <a:rPr lang="zh-CN" altLang="en-US" sz="2000" b="1" dirty="0">
                <a:solidFill>
                  <a:srgbClr val="00B050"/>
                </a:solidFill>
                <a:latin typeface="Arial" panose="020B0604020202020204" pitchFamily="34" charset="0"/>
                <a:ea typeface="微软雅黑" panose="020B0503020204020204" pitchFamily="34" charset="-122"/>
                <a:cs typeface="+mn-ea"/>
                <a:sym typeface="Arial" panose="020B0604020202020204" pitchFamily="34" charset="0"/>
              </a:rPr>
              <a:t>中</a:t>
            </a:r>
            <a:endParaRPr lang="en-US" altLang="zh-CN" sz="2000" b="1" dirty="0">
              <a:solidFill>
                <a:srgbClr val="00B050"/>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            :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表达力</a:t>
            </a:r>
            <a:r>
              <a:rPr lang="zh-CN" altLang="en-US"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rPr>
              <a:t>强</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，性能</a:t>
            </a:r>
            <a:r>
              <a:rPr lang="zh-CN" altLang="en-US" sz="2000" dirty="0">
                <a:solidFill>
                  <a:srgbClr val="00B0F0"/>
                </a:solidFill>
                <a:latin typeface="Arial" panose="020B0604020202020204" pitchFamily="34" charset="0"/>
                <a:ea typeface="微软雅黑" panose="020B0503020204020204" pitchFamily="34" charset="-122"/>
                <a:cs typeface="+mn-ea"/>
                <a:sym typeface="Arial" panose="020B0604020202020204" pitchFamily="34" charset="0"/>
              </a:rPr>
              <a:t>强</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，学习成本</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高</a:t>
            </a: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1" name="直接连接符 10">
            <a:extLst>
              <a:ext uri="{FF2B5EF4-FFF2-40B4-BE49-F238E27FC236}">
                <a16:creationId xmlns:a16="http://schemas.microsoft.com/office/drawing/2014/main" id="{1FBE0C96-EC48-5218-3CBE-52A4C5E7C422}"/>
              </a:ext>
            </a:extLst>
          </p:cNvPr>
          <p:cNvCxnSpPr>
            <a:cxnSpLocks/>
          </p:cNvCxnSpPr>
          <p:nvPr/>
        </p:nvCxnSpPr>
        <p:spPr>
          <a:xfrm>
            <a:off x="579074" y="1147894"/>
            <a:ext cx="1102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70DD268-72C7-AEEB-5A09-DBCDEA14B2A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5432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 name="直接连接符 4">
            <a:extLst>
              <a:ext uri="{FF2B5EF4-FFF2-40B4-BE49-F238E27FC236}">
                <a16:creationId xmlns:a16="http://schemas.microsoft.com/office/drawing/2014/main" id="{AAE95F27-10AF-2BE7-56B0-B9C3C2927285}"/>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ACCBD6C-D826-1D07-16D8-B02D322D26B7}"/>
              </a:ext>
            </a:extLst>
          </p:cNvPr>
          <p:cNvGrpSpPr/>
          <p:nvPr/>
        </p:nvGrpSpPr>
        <p:grpSpPr>
          <a:xfrm>
            <a:off x="1482760" y="1589392"/>
            <a:ext cx="4480714" cy="4351434"/>
            <a:chOff x="1482760" y="1307290"/>
            <a:chExt cx="4480714" cy="4351434"/>
          </a:xfrm>
        </p:grpSpPr>
        <p:sp>
          <p:nvSpPr>
            <p:cNvPr id="6" name="文本框 5">
              <a:extLst>
                <a:ext uri="{FF2B5EF4-FFF2-40B4-BE49-F238E27FC236}">
                  <a16:creationId xmlns:a16="http://schemas.microsoft.com/office/drawing/2014/main" id="{C6028CA5-9F89-10DB-6DC2-563652EBB605}"/>
                </a:ext>
              </a:extLst>
            </p:cNvPr>
            <p:cNvSpPr txBox="1"/>
            <p:nvPr/>
          </p:nvSpPr>
          <p:spPr>
            <a:xfrm>
              <a:off x="1482760" y="2677483"/>
              <a:ext cx="4480714" cy="584775"/>
            </a:xfrm>
            <a:prstGeom prst="rect">
              <a:avLst/>
            </a:prstGeom>
            <a:noFill/>
          </p:spPr>
          <p:txBody>
            <a:bodyPr wrap="none" rtlCol="0">
              <a:spAutoFit/>
            </a:bodyPr>
            <a:lstStyle/>
            <a:p>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 Polymorphism in C++</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文本框 6">
              <a:extLst>
                <a:ext uri="{FF2B5EF4-FFF2-40B4-BE49-F238E27FC236}">
                  <a16:creationId xmlns:a16="http://schemas.microsoft.com/office/drawing/2014/main" id="{30C81D0B-DBCC-68D4-751A-8277525761C2}"/>
                </a:ext>
              </a:extLst>
            </p:cNvPr>
            <p:cNvSpPr txBox="1"/>
            <p:nvPr/>
          </p:nvSpPr>
          <p:spPr>
            <a:xfrm>
              <a:off x="1482760" y="4047676"/>
              <a:ext cx="4345870" cy="584775"/>
            </a:xfrm>
            <a:prstGeom prst="rect">
              <a:avLst/>
            </a:prstGeom>
            <a:noFill/>
          </p:spPr>
          <p:txBody>
            <a:bodyPr wrap="none" rtlCol="0">
              <a:spAutoFit/>
            </a:bodyPr>
            <a:lstStyle/>
            <a:p>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3*. Advanced Examples</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0" name="组合 9">
              <a:extLst>
                <a:ext uri="{FF2B5EF4-FFF2-40B4-BE49-F238E27FC236}">
                  <a16:creationId xmlns:a16="http://schemas.microsoft.com/office/drawing/2014/main" id="{26EC38EE-CF83-7B86-9870-ABB7680C7956}"/>
                </a:ext>
              </a:extLst>
            </p:cNvPr>
            <p:cNvGrpSpPr/>
            <p:nvPr/>
          </p:nvGrpSpPr>
          <p:grpSpPr>
            <a:xfrm>
              <a:off x="1482760" y="1307290"/>
              <a:ext cx="2825179" cy="4351434"/>
              <a:chOff x="1207517" y="1684916"/>
              <a:chExt cx="2825179" cy="4351434"/>
            </a:xfrm>
          </p:grpSpPr>
          <p:sp>
            <p:nvSpPr>
              <p:cNvPr id="8" name="文本框 7">
                <a:extLst>
                  <a:ext uri="{FF2B5EF4-FFF2-40B4-BE49-F238E27FC236}">
                    <a16:creationId xmlns:a16="http://schemas.microsoft.com/office/drawing/2014/main" id="{C71FE879-3E72-41C0-9A96-89054F1DD0DD}"/>
                  </a:ext>
                </a:extLst>
              </p:cNvPr>
              <p:cNvSpPr txBox="1"/>
              <p:nvPr/>
            </p:nvSpPr>
            <p:spPr>
              <a:xfrm>
                <a:off x="1207884" y="1684916"/>
                <a:ext cx="2824812" cy="584775"/>
              </a:xfrm>
              <a:prstGeom prst="rect">
                <a:avLst/>
              </a:prstGeom>
              <a:noFill/>
            </p:spPr>
            <p:txBody>
              <a:bodyPr wrap="none" rtlCol="0">
                <a:spAutoFit/>
              </a:bodyPr>
              <a:lstStyle/>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Why C++ ? </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文本框 13">
                <a:extLst>
                  <a:ext uri="{FF2B5EF4-FFF2-40B4-BE49-F238E27FC236}">
                    <a16:creationId xmlns:a16="http://schemas.microsoft.com/office/drawing/2014/main" id="{852D1220-E4B9-FADE-6097-703F8FAFDE4A}"/>
                  </a:ext>
                </a:extLst>
              </p:cNvPr>
              <p:cNvSpPr txBox="1"/>
              <p:nvPr/>
            </p:nvSpPr>
            <p:spPr>
              <a:xfrm>
                <a:off x="1207517" y="5451575"/>
                <a:ext cx="184731" cy="584775"/>
              </a:xfrm>
              <a:prstGeom prst="rect">
                <a:avLst/>
              </a:prstGeom>
              <a:noFill/>
            </p:spPr>
            <p:txBody>
              <a:bodyPr wrap="none" rtlCol="0">
                <a:spAutoFit/>
              </a:bodyPr>
              <a:lstStyle/>
              <a:p>
                <a:endPar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2168659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Package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 name="直接连接符 5">
            <a:extLst>
              <a:ext uri="{FF2B5EF4-FFF2-40B4-BE49-F238E27FC236}">
                <a16:creationId xmlns:a16="http://schemas.microsoft.com/office/drawing/2014/main" id="{5F90ABD4-67ED-4A71-2788-ECD90B646C4D}"/>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6F4146A-BA80-714F-BA89-A221F6CAA670}"/>
              </a:ext>
            </a:extLst>
          </p:cNvPr>
          <p:cNvSpPr txBox="1"/>
          <p:nvPr/>
        </p:nvSpPr>
        <p:spPr>
          <a:xfrm>
            <a:off x="1120560" y="1426354"/>
            <a:ext cx="12830783" cy="4616648"/>
          </a:xfrm>
          <a:prstGeom prst="rect">
            <a:avLst/>
          </a:prstGeom>
          <a:noFill/>
        </p:spPr>
        <p:txBody>
          <a:bodyPr wrap="square">
            <a:spAutoFit/>
          </a:bodyPr>
          <a:lstStyle/>
          <a:p>
            <a:r>
              <a:rPr lang="en-US" altLang="zh-CN" sz="1600" b="0" dirty="0">
                <a:solidFill>
                  <a:srgbClr val="CF222E"/>
                </a:solidFill>
                <a:effectLst/>
                <a:latin typeface="Consolas" panose="020B0609020204030204" pitchFamily="49" charset="0"/>
              </a:rPr>
              <a:t>template</a:t>
            </a:r>
            <a:r>
              <a:rPr lang="en-US" altLang="zh-CN" sz="1600" b="0" dirty="0">
                <a:solidFill>
                  <a:srgbClr val="1F2328"/>
                </a:solidFill>
                <a:effectLst/>
                <a:latin typeface="Consolas" panose="020B0609020204030204" pitchFamily="49" charset="0"/>
              </a:rPr>
              <a:t> &lt;</a:t>
            </a:r>
            <a:r>
              <a:rPr lang="en-US" altLang="zh-CN" sz="1600" b="0" dirty="0" err="1">
                <a:solidFill>
                  <a:srgbClr val="CF222E"/>
                </a:solidFill>
                <a:effectLst/>
                <a:latin typeface="Consolas" panose="020B0609020204030204" pitchFamily="49" charset="0"/>
              </a:rPr>
              <a:t>typename</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CfgSpaceTy</a:t>
            </a:r>
            <a:r>
              <a:rPr lang="en-US" altLang="zh-CN" sz="1600" b="0" dirty="0">
                <a:solidFill>
                  <a:srgbClr val="1F2328"/>
                </a:solidFill>
                <a:effectLst/>
                <a:latin typeface="Consolas" panose="020B0609020204030204" pitchFamily="49" charset="0"/>
              </a:rPr>
              <a:t>, </a:t>
            </a:r>
            <a:r>
              <a:rPr lang="en-US" altLang="zh-CN" sz="1600" b="0" dirty="0" err="1">
                <a:solidFill>
                  <a:srgbClr val="CF222E"/>
                </a:solidFill>
                <a:effectLst/>
                <a:latin typeface="Consolas" panose="020B0609020204030204" pitchFamily="49" charset="0"/>
              </a:rPr>
              <a:t>typename</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IntegralsTy</a:t>
            </a:r>
            <a:r>
              <a:rPr lang="en-US" altLang="zh-CN" sz="1600" b="0" dirty="0">
                <a:solidFill>
                  <a:srgbClr val="1F2328"/>
                </a:solidFill>
                <a:effectLst/>
                <a:latin typeface="Consolas" panose="020B0609020204030204" pitchFamily="49" charset="0"/>
              </a:rPr>
              <a:t>&gt;</a:t>
            </a:r>
          </a:p>
          <a:p>
            <a:r>
              <a:rPr lang="en-US" altLang="zh-CN" sz="1600" b="0" dirty="0">
                <a:solidFill>
                  <a:srgbClr val="CF222E"/>
                </a:solidFill>
                <a:effectLst/>
                <a:latin typeface="Consolas" panose="020B0609020204030204" pitchFamily="49" charset="0"/>
              </a:rPr>
              <a:t>class</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SelectionThreadContext</a:t>
            </a:r>
            <a:r>
              <a:rPr lang="en-US" altLang="zh-CN" sz="1600" b="0" dirty="0">
                <a:solidFill>
                  <a:srgbClr val="1F2328"/>
                </a:solidFill>
                <a:effectLst/>
                <a:latin typeface="Consolas" panose="020B0609020204030204" pitchFamily="49" charset="0"/>
              </a:rPr>
              <a:t> : </a:t>
            </a:r>
            <a:r>
              <a:rPr lang="en-US" altLang="zh-CN" sz="1600" b="0" dirty="0">
                <a:solidFill>
                  <a:srgbClr val="CF222E"/>
                </a:solidFill>
                <a:effectLst/>
                <a:latin typeface="Consolas" panose="020B0609020204030204" pitchFamily="49" charset="0"/>
              </a:rPr>
              <a:t>public</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ThreadContext_ABC</a:t>
            </a:r>
            <a:r>
              <a:rPr lang="en-US" altLang="zh-CN" sz="1600" b="0" dirty="0">
                <a:solidFill>
                  <a:srgbClr val="1F2328"/>
                </a:solidFill>
                <a:effectLst/>
                <a:latin typeface="Consolas" panose="020B0609020204030204" pitchFamily="49" charset="0"/>
              </a:rPr>
              <a:t>&lt;</a:t>
            </a:r>
            <a:r>
              <a:rPr lang="en-US" altLang="zh-CN" sz="1600" b="0" dirty="0">
                <a:solidFill>
                  <a:srgbClr val="953800"/>
                </a:solidFill>
                <a:effectLst/>
                <a:latin typeface="Consolas" panose="020B0609020204030204" pitchFamily="49" charset="0"/>
              </a:rPr>
              <a:t>Parallel</a:t>
            </a:r>
            <a:r>
              <a:rPr lang="en-US" altLang="zh-CN" sz="1600" b="0" dirty="0">
                <a:solidFill>
                  <a:srgbClr val="1F2328"/>
                </a:solidFill>
                <a:effectLst/>
                <a:latin typeface="Consolas" panose="020B0609020204030204" pitchFamily="49" charset="0"/>
              </a:rPr>
              <a:t>::</a:t>
            </a:r>
            <a:r>
              <a:rPr lang="en-US" altLang="zh-CN" sz="1600" b="0" dirty="0">
                <a:solidFill>
                  <a:srgbClr val="953800"/>
                </a:solidFill>
                <a:effectLst/>
                <a:latin typeface="Consolas" panose="020B0609020204030204" pitchFamily="49" charset="0"/>
              </a:rPr>
              <a:t>tag</a:t>
            </a:r>
            <a:r>
              <a:rPr lang="en-US" altLang="zh-CN" sz="1600" b="0" dirty="0">
                <a:solidFill>
                  <a:srgbClr val="1F2328"/>
                </a:solidFill>
                <a:effectLst/>
                <a:latin typeface="Consolas" panose="020B0609020204030204" pitchFamily="49" charset="0"/>
              </a:rPr>
              <a:t>::</a:t>
            </a:r>
            <a:r>
              <a:rPr lang="en-US" altLang="zh-CN" sz="1600" b="0" dirty="0" err="1">
                <a:solidFill>
                  <a:srgbClr val="953800"/>
                </a:solidFill>
                <a:effectLst/>
                <a:latin typeface="Consolas" panose="020B0609020204030204" pitchFamily="49" charset="0"/>
              </a:rPr>
              <a:t>thread_context_mode</a:t>
            </a:r>
            <a:r>
              <a:rPr lang="en-US" altLang="zh-CN" sz="1600" b="0" dirty="0">
                <a:solidFill>
                  <a:srgbClr val="1F2328"/>
                </a:solidFill>
                <a:effectLst/>
                <a:latin typeface="Consolas" panose="020B0609020204030204" pitchFamily="49" charset="0"/>
              </a:rPr>
              <a:t>::</a:t>
            </a:r>
            <a:r>
              <a:rPr lang="en-US" altLang="zh-CN" sz="1600" b="0" dirty="0" err="1">
                <a:solidFill>
                  <a:srgbClr val="953800"/>
                </a:solidFill>
                <a:effectLst/>
                <a:latin typeface="Consolas" panose="020B0609020204030204" pitchFamily="49" charset="0"/>
              </a:rPr>
              <a:t>upload_after_finish_subtask</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size_t</a:t>
            </a:r>
            <a:r>
              <a:rPr lang="en-US" altLang="zh-CN" sz="1600" b="0" dirty="0">
                <a:solidFill>
                  <a:srgbClr val="1F2328"/>
                </a:solidFill>
                <a:effectLst/>
                <a:latin typeface="Consolas" panose="020B0609020204030204" pitchFamily="49" charset="0"/>
              </a:rPr>
              <a:t>&gt;</a:t>
            </a:r>
          </a:p>
          <a:p>
            <a:r>
              <a:rPr lang="en-US" altLang="zh-CN" sz="1600" b="0" dirty="0">
                <a:solidFill>
                  <a:srgbClr val="1F2328"/>
                </a:solidFill>
                <a:effectLst/>
                <a:latin typeface="Consolas" panose="020B0609020204030204" pitchFamily="49" charset="0"/>
              </a:rPr>
              <a:t>{</a:t>
            </a:r>
          </a:p>
          <a:p>
            <a:r>
              <a:rPr lang="en-US" altLang="zh-CN" sz="1600" b="0" dirty="0">
                <a:solidFill>
                  <a:srgbClr val="CF222E"/>
                </a:solidFill>
                <a:effectLst/>
                <a:latin typeface="Consolas" panose="020B0609020204030204" pitchFamily="49" charset="0"/>
              </a:rPr>
              <a:t>public:</a:t>
            </a:r>
            <a:endParaRPr lang="en-US" altLang="zh-CN" sz="1600" b="0" dirty="0">
              <a:solidFill>
                <a:srgbClr val="1F2328"/>
              </a:solidFill>
              <a:effectLst/>
              <a:latin typeface="Consolas" panose="020B0609020204030204" pitchFamily="49" charset="0"/>
            </a:endParaRPr>
          </a:p>
          <a:p>
            <a:r>
              <a:rPr lang="en-US" altLang="zh-CN" sz="1600" b="0" dirty="0">
                <a:solidFill>
                  <a:srgbClr val="6E7781"/>
                </a:solidFill>
                <a:effectLst/>
                <a:latin typeface="Consolas" panose="020B0609020204030204" pitchFamily="49" charset="0"/>
              </a:rPr>
              <a:t>    /* typedef */</a:t>
            </a:r>
            <a:endParaRPr lang="en-US" altLang="zh-CN" sz="1600" b="0" dirty="0">
              <a:solidFill>
                <a:srgbClr val="1F2328"/>
              </a:solidFill>
              <a:effectLst/>
              <a:latin typeface="Consolas" panose="020B0609020204030204" pitchFamily="49" charset="0"/>
            </a:endParaRPr>
          </a:p>
          <a:p>
            <a:br>
              <a:rPr lang="en-US" altLang="zh-CN" sz="1600" b="0" dirty="0">
                <a:solidFill>
                  <a:srgbClr val="1F2328"/>
                </a:solidFill>
                <a:effectLst/>
                <a:latin typeface="Consolas" panose="020B0609020204030204" pitchFamily="49" charset="0"/>
              </a:rPr>
            </a:br>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using</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sngl_record_t</a:t>
            </a:r>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a:t>
            </a:r>
            <a:r>
              <a:rPr lang="en-US" altLang="zh-CN" sz="1600" b="0" dirty="0">
                <a:solidFill>
                  <a:srgbClr val="1F2328"/>
                </a:solidFill>
                <a:effectLst/>
                <a:latin typeface="Consolas" panose="020B0609020204030204" pitchFamily="49" charset="0"/>
              </a:rPr>
              <a:t> </a:t>
            </a:r>
            <a:r>
              <a:rPr lang="en-US" altLang="zh-CN" sz="1600" b="0" dirty="0" err="1">
                <a:solidFill>
                  <a:srgbClr val="CF222E"/>
                </a:solidFill>
                <a:effectLst/>
                <a:latin typeface="Consolas" panose="020B0609020204030204" pitchFamily="49" charset="0"/>
              </a:rPr>
              <a:t>typename</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SelectionPerturbation</a:t>
            </a:r>
            <a:r>
              <a:rPr lang="en-US" altLang="zh-CN" sz="1600" b="0" dirty="0">
                <a:solidFill>
                  <a:srgbClr val="1F2328"/>
                </a:solidFill>
                <a:effectLst/>
                <a:latin typeface="Consolas" panose="020B0609020204030204" pitchFamily="49" charset="0"/>
              </a:rPr>
              <a:t>::</a:t>
            </a:r>
            <a:r>
              <a:rPr lang="en-US" altLang="zh-CN" sz="1600" b="0" dirty="0">
                <a:solidFill>
                  <a:srgbClr val="953800"/>
                </a:solidFill>
                <a:effectLst/>
                <a:latin typeface="Consolas" panose="020B0609020204030204" pitchFamily="49" charset="0"/>
              </a:rPr>
              <a:t>__</a:t>
            </a:r>
            <a:r>
              <a:rPr lang="en-US" altLang="zh-CN" sz="1600" b="0" dirty="0" err="1">
                <a:solidFill>
                  <a:srgbClr val="953800"/>
                </a:solidFill>
                <a:effectLst/>
                <a:latin typeface="Consolas" panose="020B0609020204030204" pitchFamily="49" charset="0"/>
              </a:rPr>
              <a:t>typebinder</a:t>
            </a:r>
            <a:r>
              <a:rPr lang="en-US" altLang="zh-CN" sz="1600" b="0" dirty="0">
                <a:solidFill>
                  <a:srgbClr val="1F2328"/>
                </a:solidFill>
                <a:effectLst/>
                <a:latin typeface="Consolas" panose="020B0609020204030204" pitchFamily="49" charset="0"/>
              </a:rPr>
              <a:t>::</a:t>
            </a:r>
            <a:r>
              <a:rPr lang="en-US" altLang="zh-CN" sz="1600" b="0" dirty="0" err="1">
                <a:solidFill>
                  <a:srgbClr val="953800"/>
                </a:solidFill>
                <a:effectLst/>
                <a:latin typeface="Consolas" panose="020B0609020204030204" pitchFamily="49" charset="0"/>
              </a:rPr>
              <a:t>CfgSpaceBinder</a:t>
            </a:r>
            <a:r>
              <a:rPr lang="en-US" altLang="zh-CN" sz="1600" b="0" dirty="0">
                <a:solidFill>
                  <a:srgbClr val="1F2328"/>
                </a:solidFill>
                <a:effectLst/>
                <a:latin typeface="Consolas" panose="020B0609020204030204" pitchFamily="49" charset="0"/>
              </a:rPr>
              <a:t>&lt;</a:t>
            </a:r>
            <a:r>
              <a:rPr lang="en-US" altLang="zh-CN" sz="1600" b="0" dirty="0" err="1">
                <a:solidFill>
                  <a:srgbClr val="953800"/>
                </a:solidFill>
                <a:effectLst/>
                <a:latin typeface="Consolas" panose="020B0609020204030204" pitchFamily="49" charset="0"/>
              </a:rPr>
              <a:t>CfgSpaceTy</a:t>
            </a:r>
            <a:r>
              <a:rPr lang="en-US" altLang="zh-CN" sz="1600" b="0" dirty="0">
                <a:solidFill>
                  <a:srgbClr val="1F2328"/>
                </a:solidFill>
                <a:effectLst/>
                <a:latin typeface="Consolas" panose="020B0609020204030204" pitchFamily="49" charset="0"/>
              </a:rPr>
              <a:t>&gt;::</a:t>
            </a:r>
            <a:r>
              <a:rPr lang="en-US" altLang="zh-CN" sz="1600" b="0" dirty="0" err="1">
                <a:solidFill>
                  <a:srgbClr val="953800"/>
                </a:solidFill>
                <a:effectLst/>
                <a:latin typeface="Consolas" panose="020B0609020204030204" pitchFamily="49" charset="0"/>
              </a:rPr>
              <a:t>sngl_record_t</a:t>
            </a:r>
            <a:r>
              <a:rPr lang="en-US" altLang="zh-CN" sz="1600" b="0" dirty="0">
                <a:solidFill>
                  <a:srgbClr val="1F2328"/>
                </a:solidFill>
                <a:effectLst/>
                <a:latin typeface="Consolas" panose="020B0609020204030204" pitchFamily="49" charset="0"/>
              </a:rPr>
              <a:t>;</a:t>
            </a:r>
          </a:p>
          <a:p>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using</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dbl_record_t</a:t>
            </a:r>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a:t>
            </a:r>
            <a:r>
              <a:rPr lang="en-US" altLang="zh-CN" sz="1600" b="0" dirty="0">
                <a:solidFill>
                  <a:srgbClr val="1F2328"/>
                </a:solidFill>
                <a:effectLst/>
                <a:latin typeface="Consolas" panose="020B0609020204030204" pitchFamily="49" charset="0"/>
              </a:rPr>
              <a:t> </a:t>
            </a:r>
            <a:r>
              <a:rPr lang="en-US" altLang="zh-CN" sz="1600" b="0" dirty="0" err="1">
                <a:solidFill>
                  <a:srgbClr val="CF222E"/>
                </a:solidFill>
                <a:effectLst/>
                <a:latin typeface="Consolas" panose="020B0609020204030204" pitchFamily="49" charset="0"/>
              </a:rPr>
              <a:t>typename</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SelectionPerturbation</a:t>
            </a:r>
            <a:r>
              <a:rPr lang="en-US" altLang="zh-CN" sz="1600" b="0" dirty="0">
                <a:solidFill>
                  <a:srgbClr val="1F2328"/>
                </a:solidFill>
                <a:effectLst/>
                <a:latin typeface="Consolas" panose="020B0609020204030204" pitchFamily="49" charset="0"/>
              </a:rPr>
              <a:t>::</a:t>
            </a:r>
            <a:r>
              <a:rPr lang="en-US" altLang="zh-CN" sz="1600" b="0" dirty="0">
                <a:solidFill>
                  <a:srgbClr val="953800"/>
                </a:solidFill>
                <a:effectLst/>
                <a:latin typeface="Consolas" panose="020B0609020204030204" pitchFamily="49" charset="0"/>
              </a:rPr>
              <a:t>__</a:t>
            </a:r>
            <a:r>
              <a:rPr lang="en-US" altLang="zh-CN" sz="1600" b="0" dirty="0" err="1">
                <a:solidFill>
                  <a:srgbClr val="953800"/>
                </a:solidFill>
                <a:effectLst/>
                <a:latin typeface="Consolas" panose="020B0609020204030204" pitchFamily="49" charset="0"/>
              </a:rPr>
              <a:t>typebinder</a:t>
            </a:r>
            <a:r>
              <a:rPr lang="en-US" altLang="zh-CN" sz="1600" b="0" dirty="0">
                <a:solidFill>
                  <a:srgbClr val="1F2328"/>
                </a:solidFill>
                <a:effectLst/>
                <a:latin typeface="Consolas" panose="020B0609020204030204" pitchFamily="49" charset="0"/>
              </a:rPr>
              <a:t>::</a:t>
            </a:r>
            <a:r>
              <a:rPr lang="en-US" altLang="zh-CN" sz="1600" b="0" dirty="0" err="1">
                <a:solidFill>
                  <a:srgbClr val="953800"/>
                </a:solidFill>
                <a:effectLst/>
                <a:latin typeface="Consolas" panose="020B0609020204030204" pitchFamily="49" charset="0"/>
              </a:rPr>
              <a:t>CfgSpaceBinder</a:t>
            </a:r>
            <a:r>
              <a:rPr lang="en-US" altLang="zh-CN" sz="1600" b="0" dirty="0">
                <a:solidFill>
                  <a:srgbClr val="1F2328"/>
                </a:solidFill>
                <a:effectLst/>
                <a:latin typeface="Consolas" panose="020B0609020204030204" pitchFamily="49" charset="0"/>
              </a:rPr>
              <a:t>&lt;</a:t>
            </a:r>
            <a:r>
              <a:rPr lang="en-US" altLang="zh-CN" sz="1600" b="0" dirty="0" err="1">
                <a:solidFill>
                  <a:srgbClr val="953800"/>
                </a:solidFill>
                <a:effectLst/>
                <a:latin typeface="Consolas" panose="020B0609020204030204" pitchFamily="49" charset="0"/>
              </a:rPr>
              <a:t>CfgSpaceTy</a:t>
            </a:r>
            <a:r>
              <a:rPr lang="en-US" altLang="zh-CN" sz="1600" b="0" dirty="0">
                <a:solidFill>
                  <a:srgbClr val="1F2328"/>
                </a:solidFill>
                <a:effectLst/>
                <a:latin typeface="Consolas" panose="020B0609020204030204" pitchFamily="49" charset="0"/>
              </a:rPr>
              <a:t>&gt;::</a:t>
            </a:r>
            <a:r>
              <a:rPr lang="en-US" altLang="zh-CN" sz="1600" b="0" dirty="0" err="1">
                <a:solidFill>
                  <a:srgbClr val="953800"/>
                </a:solidFill>
                <a:effectLst/>
                <a:latin typeface="Consolas" panose="020B0609020204030204" pitchFamily="49" charset="0"/>
              </a:rPr>
              <a:t>dbl_record_t</a:t>
            </a:r>
            <a:r>
              <a:rPr lang="en-US" altLang="zh-CN" sz="1600" b="0" dirty="0">
                <a:solidFill>
                  <a:srgbClr val="1F2328"/>
                </a:solidFill>
                <a:effectLst/>
                <a:latin typeface="Consolas" panose="020B0609020204030204" pitchFamily="49" charset="0"/>
              </a:rPr>
              <a:t>;</a:t>
            </a:r>
          </a:p>
          <a:p>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using</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hmat_calculator_t</a:t>
            </a:r>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a:t>
            </a:r>
            <a:r>
              <a:rPr lang="en-US" altLang="zh-CN" sz="1600" b="0" dirty="0">
                <a:solidFill>
                  <a:srgbClr val="1F2328"/>
                </a:solidFill>
                <a:effectLst/>
                <a:latin typeface="Consolas" panose="020B0609020204030204" pitchFamily="49" charset="0"/>
              </a:rPr>
              <a:t> </a:t>
            </a:r>
            <a:r>
              <a:rPr lang="en-US" altLang="zh-CN" sz="1600" b="0" dirty="0" err="1">
                <a:solidFill>
                  <a:srgbClr val="CF222E"/>
                </a:solidFill>
                <a:effectLst/>
                <a:latin typeface="Consolas" panose="020B0609020204030204" pitchFamily="49" charset="0"/>
              </a:rPr>
              <a:t>typename</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SelectionPerturbation</a:t>
            </a:r>
            <a:r>
              <a:rPr lang="en-US" altLang="zh-CN" sz="1600" b="0" dirty="0">
                <a:solidFill>
                  <a:srgbClr val="1F2328"/>
                </a:solidFill>
                <a:effectLst/>
                <a:latin typeface="Consolas" panose="020B0609020204030204" pitchFamily="49" charset="0"/>
              </a:rPr>
              <a:t>::</a:t>
            </a:r>
            <a:r>
              <a:rPr lang="en-US" altLang="zh-CN" sz="1600" b="0" dirty="0">
                <a:solidFill>
                  <a:srgbClr val="953800"/>
                </a:solidFill>
                <a:effectLst/>
                <a:latin typeface="Consolas" panose="020B0609020204030204" pitchFamily="49" charset="0"/>
              </a:rPr>
              <a:t>__</a:t>
            </a:r>
            <a:r>
              <a:rPr lang="en-US" altLang="zh-CN" sz="1600" b="0" dirty="0" err="1">
                <a:solidFill>
                  <a:srgbClr val="953800"/>
                </a:solidFill>
                <a:effectLst/>
                <a:latin typeface="Consolas" panose="020B0609020204030204" pitchFamily="49" charset="0"/>
              </a:rPr>
              <a:t>typebinder</a:t>
            </a:r>
            <a:r>
              <a:rPr lang="en-US" altLang="zh-CN" sz="1600" b="0" dirty="0">
                <a:solidFill>
                  <a:srgbClr val="1F2328"/>
                </a:solidFill>
                <a:effectLst/>
                <a:latin typeface="Consolas" panose="020B0609020204030204" pitchFamily="49" charset="0"/>
              </a:rPr>
              <a:t>::</a:t>
            </a:r>
            <a:r>
              <a:rPr lang="en-US" altLang="zh-CN" sz="1600" b="0" dirty="0" err="1">
                <a:solidFill>
                  <a:srgbClr val="953800"/>
                </a:solidFill>
                <a:effectLst/>
                <a:latin typeface="Consolas" panose="020B0609020204030204" pitchFamily="49" charset="0"/>
              </a:rPr>
              <a:t>CfgSpaceBinder</a:t>
            </a:r>
            <a:r>
              <a:rPr lang="en-US" altLang="zh-CN" sz="1600" b="0" dirty="0">
                <a:solidFill>
                  <a:srgbClr val="1F2328"/>
                </a:solidFill>
                <a:effectLst/>
                <a:latin typeface="Consolas" panose="020B0609020204030204" pitchFamily="49" charset="0"/>
              </a:rPr>
              <a:t>&lt;</a:t>
            </a:r>
            <a:r>
              <a:rPr lang="en-US" altLang="zh-CN" sz="1600" b="0" dirty="0" err="1">
                <a:solidFill>
                  <a:srgbClr val="953800"/>
                </a:solidFill>
                <a:effectLst/>
                <a:latin typeface="Consolas" panose="020B0609020204030204" pitchFamily="49" charset="0"/>
              </a:rPr>
              <a:t>CfgSpaceTy</a:t>
            </a:r>
            <a:r>
              <a:rPr lang="en-US" altLang="zh-CN" sz="1600" b="0" dirty="0">
                <a:solidFill>
                  <a:srgbClr val="1F2328"/>
                </a:solidFill>
                <a:effectLst/>
                <a:latin typeface="Consolas" panose="020B0609020204030204" pitchFamily="49" charset="0"/>
              </a:rPr>
              <a:t>&gt;::</a:t>
            </a:r>
            <a:r>
              <a:rPr lang="en-US" altLang="zh-CN" sz="1600" b="0" dirty="0" err="1">
                <a:solidFill>
                  <a:srgbClr val="953800"/>
                </a:solidFill>
                <a:effectLst/>
                <a:latin typeface="Consolas" panose="020B0609020204030204" pitchFamily="49" charset="0"/>
              </a:rPr>
              <a:t>hmat_calculator_t</a:t>
            </a:r>
            <a:r>
              <a:rPr lang="en-US" altLang="zh-CN" sz="1600" b="0" dirty="0">
                <a:solidFill>
                  <a:srgbClr val="1F2328"/>
                </a:solidFill>
                <a:effectLst/>
                <a:latin typeface="Consolas" panose="020B0609020204030204" pitchFamily="49" charset="0"/>
              </a:rPr>
              <a:t>;</a:t>
            </a:r>
          </a:p>
          <a:p>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using</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ccf_getter_t</a:t>
            </a:r>
            <a:r>
              <a:rPr lang="en-US" altLang="zh-CN" sz="1600" b="0" dirty="0">
                <a:solidFill>
                  <a:srgbClr val="1F2328"/>
                </a:solidFill>
                <a:effectLst/>
                <a:latin typeface="Consolas" panose="020B0609020204030204" pitchFamily="49" charset="0"/>
              </a:rPr>
              <a:t>      </a:t>
            </a:r>
            <a:r>
              <a:rPr lang="en-US" altLang="zh-CN" sz="1600" b="0" dirty="0">
                <a:solidFill>
                  <a:srgbClr val="CF222E"/>
                </a:solidFill>
                <a:effectLst/>
                <a:latin typeface="Consolas" panose="020B0609020204030204" pitchFamily="49" charset="0"/>
              </a:rPr>
              <a:t>=</a:t>
            </a:r>
            <a:r>
              <a:rPr lang="en-US" altLang="zh-CN" sz="1600" b="0" dirty="0">
                <a:solidFill>
                  <a:srgbClr val="1F2328"/>
                </a:solidFill>
                <a:effectLst/>
                <a:latin typeface="Consolas" panose="020B0609020204030204" pitchFamily="49" charset="0"/>
              </a:rPr>
              <a:t> </a:t>
            </a:r>
            <a:r>
              <a:rPr lang="en-US" altLang="zh-CN" sz="1600" b="0" dirty="0" err="1">
                <a:solidFill>
                  <a:srgbClr val="CF222E"/>
                </a:solidFill>
                <a:effectLst/>
                <a:latin typeface="Consolas" panose="020B0609020204030204" pitchFamily="49" charset="0"/>
              </a:rPr>
              <a:t>typename</a:t>
            </a:r>
            <a:r>
              <a:rPr lang="en-US" altLang="zh-CN" sz="1600" b="0" dirty="0">
                <a:solidFill>
                  <a:srgbClr val="1F2328"/>
                </a:solidFill>
                <a:effectLst/>
                <a:latin typeface="Consolas" panose="020B0609020204030204" pitchFamily="49" charset="0"/>
              </a:rPr>
              <a:t> </a:t>
            </a:r>
            <a:r>
              <a:rPr lang="en-US" altLang="zh-CN" sz="1600" b="0" dirty="0" err="1">
                <a:solidFill>
                  <a:srgbClr val="953800"/>
                </a:solidFill>
                <a:effectLst/>
                <a:latin typeface="Consolas" panose="020B0609020204030204" pitchFamily="49" charset="0"/>
              </a:rPr>
              <a:t>SelectionPerturbation</a:t>
            </a:r>
            <a:r>
              <a:rPr lang="en-US" altLang="zh-CN" sz="1600" b="0" dirty="0">
                <a:solidFill>
                  <a:srgbClr val="1F2328"/>
                </a:solidFill>
                <a:effectLst/>
                <a:latin typeface="Consolas" panose="020B0609020204030204" pitchFamily="49" charset="0"/>
              </a:rPr>
              <a:t>::</a:t>
            </a:r>
            <a:r>
              <a:rPr lang="en-US" altLang="zh-CN" sz="1600" b="0" dirty="0">
                <a:solidFill>
                  <a:srgbClr val="953800"/>
                </a:solidFill>
                <a:effectLst/>
                <a:latin typeface="Consolas" panose="020B0609020204030204" pitchFamily="49" charset="0"/>
              </a:rPr>
              <a:t>__</a:t>
            </a:r>
            <a:r>
              <a:rPr lang="en-US" altLang="zh-CN" sz="1600" b="0" dirty="0" err="1">
                <a:solidFill>
                  <a:srgbClr val="953800"/>
                </a:solidFill>
                <a:effectLst/>
                <a:latin typeface="Consolas" panose="020B0609020204030204" pitchFamily="49" charset="0"/>
              </a:rPr>
              <a:t>typebinder</a:t>
            </a:r>
            <a:r>
              <a:rPr lang="en-US" altLang="zh-CN" sz="1600" b="0" dirty="0">
                <a:solidFill>
                  <a:srgbClr val="1F2328"/>
                </a:solidFill>
                <a:effectLst/>
                <a:latin typeface="Consolas" panose="020B0609020204030204" pitchFamily="49" charset="0"/>
              </a:rPr>
              <a:t>::</a:t>
            </a:r>
            <a:r>
              <a:rPr lang="en-US" altLang="zh-CN" sz="1600" b="0" dirty="0" err="1">
                <a:solidFill>
                  <a:srgbClr val="953800"/>
                </a:solidFill>
                <a:effectLst/>
                <a:latin typeface="Consolas" panose="020B0609020204030204" pitchFamily="49" charset="0"/>
              </a:rPr>
              <a:t>CfgSpaceBinder</a:t>
            </a:r>
            <a:r>
              <a:rPr lang="en-US" altLang="zh-CN" sz="1600" b="0" dirty="0">
                <a:solidFill>
                  <a:srgbClr val="1F2328"/>
                </a:solidFill>
                <a:effectLst/>
                <a:latin typeface="Consolas" panose="020B0609020204030204" pitchFamily="49" charset="0"/>
              </a:rPr>
              <a:t>&lt;</a:t>
            </a:r>
            <a:r>
              <a:rPr lang="en-US" altLang="zh-CN" sz="1600" b="0" dirty="0" err="1">
                <a:solidFill>
                  <a:srgbClr val="953800"/>
                </a:solidFill>
                <a:effectLst/>
                <a:latin typeface="Consolas" panose="020B0609020204030204" pitchFamily="49" charset="0"/>
              </a:rPr>
              <a:t>CfgSpaceTy</a:t>
            </a:r>
            <a:r>
              <a:rPr lang="en-US" altLang="zh-CN" sz="1600" b="0" dirty="0">
                <a:solidFill>
                  <a:srgbClr val="1F2328"/>
                </a:solidFill>
                <a:effectLst/>
                <a:latin typeface="Consolas" panose="020B0609020204030204" pitchFamily="49" charset="0"/>
              </a:rPr>
              <a:t>&gt;::</a:t>
            </a:r>
            <a:r>
              <a:rPr lang="en-US" altLang="zh-CN" sz="1600" b="0" dirty="0" err="1">
                <a:solidFill>
                  <a:srgbClr val="953800"/>
                </a:solidFill>
                <a:effectLst/>
                <a:latin typeface="Consolas" panose="020B0609020204030204" pitchFamily="49" charset="0"/>
              </a:rPr>
              <a:t>hmat_calculator_t</a:t>
            </a:r>
            <a:r>
              <a:rPr lang="en-US" altLang="zh-CN" sz="1600" b="0" dirty="0">
                <a:solidFill>
                  <a:srgbClr val="1F2328"/>
                </a:solidFill>
                <a:effectLst/>
                <a:latin typeface="Consolas" panose="020B0609020204030204" pitchFamily="49" charset="0"/>
              </a:rPr>
              <a:t>;</a:t>
            </a:r>
          </a:p>
          <a:p>
            <a:endParaRPr lang="en-US" altLang="zh-CN" sz="1600" b="0" dirty="0">
              <a:solidFill>
                <a:srgbClr val="1F2328"/>
              </a:solidFill>
              <a:effectLst/>
              <a:latin typeface="Consolas" panose="020B0609020204030204" pitchFamily="49" charset="0"/>
            </a:endParaRPr>
          </a:p>
          <a:p>
            <a:r>
              <a:rPr lang="en-US" altLang="zh-CN" sz="1600" dirty="0">
                <a:solidFill>
                  <a:srgbClr val="1F2328"/>
                </a:solidFill>
                <a:latin typeface="Consolas" panose="020B0609020204030204" pitchFamily="49" charset="0"/>
              </a:rPr>
              <a:t>/// …… </a:t>
            </a:r>
            <a:r>
              <a:rPr lang="en-US" altLang="zh-CN" sz="1600" dirty="0" err="1">
                <a:solidFill>
                  <a:srgbClr val="1F2328"/>
                </a:solidFill>
                <a:latin typeface="Consolas" panose="020B0609020204030204" pitchFamily="49" charset="0"/>
              </a:rPr>
              <a:t>ommited</a:t>
            </a:r>
            <a:endParaRPr lang="en-US" altLang="zh-CN" sz="1600" b="0" dirty="0">
              <a:solidFill>
                <a:srgbClr val="1F2328"/>
              </a:solidFill>
              <a:effectLst/>
              <a:latin typeface="Consolas" panose="020B0609020204030204" pitchFamily="49" charset="0"/>
            </a:endParaRPr>
          </a:p>
          <a:p>
            <a:r>
              <a:rPr lang="en-US" altLang="zh-CN" sz="1600" dirty="0">
                <a:solidFill>
                  <a:srgbClr val="1F2328"/>
                </a:solidFill>
                <a:latin typeface="Consolas" panose="020B0609020204030204" pitchFamily="49" charset="0"/>
              </a:rPr>
              <a:t>};</a:t>
            </a:r>
            <a:endParaRPr lang="en-US" altLang="zh-CN" sz="1600" b="0" dirty="0">
              <a:solidFill>
                <a:srgbClr val="1F2328"/>
              </a:solidFill>
              <a:effectLst/>
              <a:latin typeface="Consolas" panose="020B0609020204030204" pitchFamily="49" charset="0"/>
            </a:endParaRPr>
          </a:p>
        </p:txBody>
      </p:sp>
      <p:sp>
        <p:nvSpPr>
          <p:cNvPr id="2" name="矩形 1">
            <a:extLst>
              <a:ext uri="{FF2B5EF4-FFF2-40B4-BE49-F238E27FC236}">
                <a16:creationId xmlns:a16="http://schemas.microsoft.com/office/drawing/2014/main" id="{FD586FBB-C4D4-57D7-6BDA-1D994DF5B5C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68289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Polymorphism in C++</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 name="组合 1">
            <a:extLst>
              <a:ext uri="{FF2B5EF4-FFF2-40B4-BE49-F238E27FC236}">
                <a16:creationId xmlns:a16="http://schemas.microsoft.com/office/drawing/2014/main" id="{34ACF607-7679-4B58-81A4-643594380BAD}"/>
              </a:ext>
            </a:extLst>
          </p:cNvPr>
          <p:cNvGrpSpPr/>
          <p:nvPr/>
        </p:nvGrpSpPr>
        <p:grpSpPr>
          <a:xfrm>
            <a:off x="1230002" y="1881059"/>
            <a:ext cx="8723011" cy="3539430"/>
            <a:chOff x="1296000" y="1562712"/>
            <a:chExt cx="8723011" cy="3539430"/>
          </a:xfrm>
        </p:grpSpPr>
        <p:sp>
          <p:nvSpPr>
            <p:cNvPr id="112" name="文本框 111">
              <a:extLst>
                <a:ext uri="{FF2B5EF4-FFF2-40B4-BE49-F238E27FC236}">
                  <a16:creationId xmlns:a16="http://schemas.microsoft.com/office/drawing/2014/main" id="{C71FE879-3E72-41C0-9A96-89054F1DD0DD}"/>
                </a:ext>
              </a:extLst>
            </p:cNvPr>
            <p:cNvSpPr txBox="1"/>
            <p:nvPr/>
          </p:nvSpPr>
          <p:spPr>
            <a:xfrm>
              <a:off x="1296367" y="1562712"/>
              <a:ext cx="8722644" cy="3539430"/>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Overloading, Interface of Linear Algebra Ops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Automatic Unrolling</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Abstract Base Class, Parallel</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3" name="文本框 112">
              <a:extLst>
                <a:ext uri="{FF2B5EF4-FFF2-40B4-BE49-F238E27FC236}">
                  <a16:creationId xmlns:a16="http://schemas.microsoft.com/office/drawing/2014/main" id="{A7DB67EE-525F-4CF4-8883-623A897ACD72}"/>
                </a:ext>
              </a:extLst>
            </p:cNvPr>
            <p:cNvSpPr txBox="1"/>
            <p:nvPr/>
          </p:nvSpPr>
          <p:spPr>
            <a:xfrm>
              <a:off x="1296000" y="2818265"/>
              <a:ext cx="184731" cy="584775"/>
            </a:xfrm>
            <a:prstGeom prst="rect">
              <a:avLst/>
            </a:prstGeom>
            <a:noFill/>
          </p:spPr>
          <p:txBody>
            <a:bodyPr wrap="none" rtlCol="0">
              <a:spAutoFit/>
            </a:bodyPr>
            <a:lstStyle/>
            <a:p>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Tree>
    <p:extLst>
      <p:ext uri="{BB962C8B-B14F-4D97-AF65-F5344CB8AC3E}">
        <p14:creationId xmlns:p14="http://schemas.microsoft.com/office/powerpoint/2010/main" val="181130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Advanced Examples</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662AB0CD-E142-C136-50B5-AA66BAD5F0AE}"/>
              </a:ext>
            </a:extLst>
          </p:cNvPr>
          <p:cNvSpPr txBox="1"/>
          <p:nvPr/>
        </p:nvSpPr>
        <p:spPr>
          <a:xfrm>
            <a:off x="1457666" y="1622634"/>
            <a:ext cx="4723088" cy="3539430"/>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traits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 </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*Expression Templates</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890994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4ACF607-7679-4B58-81A4-643594380BAD}"/>
              </a:ext>
            </a:extLst>
          </p:cNvPr>
          <p:cNvGrpSpPr/>
          <p:nvPr/>
        </p:nvGrpSpPr>
        <p:grpSpPr>
          <a:xfrm>
            <a:off x="1230002" y="1881059"/>
            <a:ext cx="8723011" cy="3539430"/>
            <a:chOff x="1296000" y="1562712"/>
            <a:chExt cx="8723011" cy="3539430"/>
          </a:xfrm>
        </p:grpSpPr>
        <p:sp>
          <p:nvSpPr>
            <p:cNvPr id="112" name="文本框 111">
              <a:extLst>
                <a:ext uri="{FF2B5EF4-FFF2-40B4-BE49-F238E27FC236}">
                  <a16:creationId xmlns:a16="http://schemas.microsoft.com/office/drawing/2014/main" id="{C71FE879-3E72-41C0-9A96-89054F1DD0DD}"/>
                </a:ext>
              </a:extLst>
            </p:cNvPr>
            <p:cNvSpPr txBox="1"/>
            <p:nvPr/>
          </p:nvSpPr>
          <p:spPr>
            <a:xfrm>
              <a:off x="1296367" y="1562712"/>
              <a:ext cx="8722644" cy="3539430"/>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Overloading, Interface of Linear Algebra Ops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Automatic Unrolling</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Abstract Base Class, Parallel</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3" name="文本框 112">
              <a:extLst>
                <a:ext uri="{FF2B5EF4-FFF2-40B4-BE49-F238E27FC236}">
                  <a16:creationId xmlns:a16="http://schemas.microsoft.com/office/drawing/2014/main" id="{A7DB67EE-525F-4CF4-8883-623A897ACD72}"/>
                </a:ext>
              </a:extLst>
            </p:cNvPr>
            <p:cNvSpPr txBox="1"/>
            <p:nvPr/>
          </p:nvSpPr>
          <p:spPr>
            <a:xfrm>
              <a:off x="1296000" y="2818265"/>
              <a:ext cx="184731" cy="584775"/>
            </a:xfrm>
            <a:prstGeom prst="rect">
              <a:avLst/>
            </a:prstGeom>
            <a:noFill/>
          </p:spPr>
          <p:txBody>
            <a:bodyPr wrap="none" rtlCol="0">
              <a:spAutoFit/>
            </a:bodyPr>
            <a:lstStyle/>
            <a:p>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 name="文本框 2">
            <a:extLst>
              <a:ext uri="{FF2B5EF4-FFF2-40B4-BE49-F238E27FC236}">
                <a16:creationId xmlns:a16="http://schemas.microsoft.com/office/drawing/2014/main" id="{641E3BD9-EFC4-7EE8-9F6D-348AB9A0CABA}"/>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Polymorphism in C++</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792928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Function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5D118C1C-92F9-8EC6-FBEA-26AD33B0DC03}"/>
              </a:ext>
            </a:extLst>
          </p:cNvPr>
          <p:cNvSpPr txBox="1"/>
          <p:nvPr/>
        </p:nvSpPr>
        <p:spPr>
          <a:xfrm>
            <a:off x="1212329" y="1592625"/>
            <a:ext cx="9895381" cy="2862322"/>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some programming languages, function overloading or method overloading is the ability to create multiple functions of the </a:t>
            </a:r>
            <a:r>
              <a:rPr lang="en-US" altLang="zh-CN" sz="2000" b="1" dirty="0">
                <a:solidFill>
                  <a:srgbClr val="FF0000"/>
                </a:solidFill>
                <a:latin typeface="Times New Roman" panose="02020603050405020304" pitchFamily="18" charset="0"/>
                <a:cs typeface="Times New Roman" panose="02020603050405020304" pitchFamily="18" charset="0"/>
              </a:rPr>
              <a:t>same name </a:t>
            </a:r>
            <a:r>
              <a:rPr lang="en-US" altLang="zh-CN" sz="2000" dirty="0">
                <a:latin typeface="Times New Roman" panose="02020603050405020304" pitchFamily="18" charset="0"/>
                <a:cs typeface="Times New Roman" panose="02020603050405020304" pitchFamily="18" charset="0"/>
              </a:rPr>
              <a:t>with </a:t>
            </a:r>
            <a:r>
              <a:rPr lang="en-US" altLang="zh-CN" sz="2000" b="1" dirty="0">
                <a:solidFill>
                  <a:srgbClr val="FF0000"/>
                </a:solidFill>
                <a:latin typeface="Times New Roman" panose="02020603050405020304" pitchFamily="18" charset="0"/>
                <a:cs typeface="Times New Roman" panose="02020603050405020304" pitchFamily="18" charset="0"/>
              </a:rPr>
              <a:t>different implementations</a:t>
            </a:r>
            <a:r>
              <a:rPr lang="en-US" altLang="zh-CN" sz="2000" dirty="0">
                <a:latin typeface="Times New Roman" panose="02020603050405020304" pitchFamily="18" charset="0"/>
                <a:cs typeface="Times New Roman" panose="02020603050405020304" pitchFamily="18" charset="0"/>
              </a:rPr>
              <a:t>. Calls to an overloaded function will run a specific implementation of that function appropriate to the context of the call, allowing one function call to perform different tasks depending on context. </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C++, function overloading happens at </a:t>
            </a:r>
            <a:r>
              <a:rPr lang="en-US" altLang="zh-CN" sz="2000" b="1" dirty="0">
                <a:latin typeface="Times New Roman" panose="02020603050405020304" pitchFamily="18" charset="0"/>
                <a:cs typeface="Times New Roman" panose="02020603050405020304" pitchFamily="18" charset="0"/>
              </a:rPr>
              <a:t>compile</a:t>
            </a:r>
            <a:r>
              <a:rPr lang="en-US" altLang="zh-CN" sz="2000" dirty="0">
                <a:latin typeface="Times New Roman" panose="02020603050405020304" pitchFamily="18" charset="0"/>
                <a:cs typeface="Times New Roman" panose="02020603050405020304" pitchFamily="18" charset="0"/>
              </a:rPr>
              <a:t> time. (</a:t>
            </a:r>
            <a:r>
              <a:rPr lang="en-US" altLang="zh-CN" sz="2000" b="1" dirty="0">
                <a:solidFill>
                  <a:srgbClr val="FF0000"/>
                </a:solidFill>
                <a:latin typeface="Times New Roman" panose="02020603050405020304" pitchFamily="18" charset="0"/>
                <a:cs typeface="Times New Roman" panose="02020603050405020304" pitchFamily="18" charset="0"/>
              </a:rPr>
              <a:t>static</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6EAB06A-45B3-3743-BE8A-156FA5810005}"/>
              </a:ext>
            </a:extLst>
          </p:cNvPr>
          <p:cNvSpPr txBox="1"/>
          <p:nvPr/>
        </p:nvSpPr>
        <p:spPr>
          <a:xfrm>
            <a:off x="7658100" y="3268600"/>
            <a:ext cx="4206614" cy="584775"/>
          </a:xfrm>
          <a:prstGeom prst="rect">
            <a:avLst/>
          </a:prstGeom>
          <a:noFill/>
        </p:spPr>
        <p:txBody>
          <a:bodyPr wrap="square">
            <a:spAutoFit/>
          </a:bodyPr>
          <a:lstStyle/>
          <a:p>
            <a:r>
              <a:rPr lang="zh-CN" altLang="en-US" sz="1400" dirty="0">
                <a:hlinkClick r:id="rId3"/>
              </a:rPr>
              <a:t>https://en.wikipedia.org/wiki/Function_overloading</a:t>
            </a:r>
            <a:endParaRPr lang="en-US" altLang="zh-CN" sz="1400" dirty="0"/>
          </a:p>
          <a:p>
            <a:endParaRPr lang="en-US" altLang="zh-CN" dirty="0"/>
          </a:p>
        </p:txBody>
      </p:sp>
      <p:sp>
        <p:nvSpPr>
          <p:cNvPr id="2" name="矩形 1">
            <a:extLst>
              <a:ext uri="{FF2B5EF4-FFF2-40B4-BE49-F238E27FC236}">
                <a16:creationId xmlns:a16="http://schemas.microsoft.com/office/drawing/2014/main" id="{50E452F6-F79B-79EF-3F27-571EAA447A8F}"/>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760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Function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CA8F4899-4C69-092F-4B41-39DDA9D08828}"/>
              </a:ext>
            </a:extLst>
          </p:cNvPr>
          <p:cNvSpPr txBox="1"/>
          <p:nvPr/>
        </p:nvSpPr>
        <p:spPr>
          <a:xfrm>
            <a:off x="1537538" y="1625504"/>
            <a:ext cx="6097604" cy="2308324"/>
          </a:xfrm>
          <a:prstGeom prst="rect">
            <a:avLst/>
          </a:prstGeom>
          <a:noFill/>
        </p:spPr>
        <p:txBody>
          <a:bodyPr wrap="square">
            <a:spAutoFit/>
          </a:bodyPr>
          <a:lstStyle/>
          <a:p>
            <a:r>
              <a:rPr lang="en-US" altLang="zh-CN" b="0" dirty="0" err="1">
                <a:solidFill>
                  <a:srgbClr val="8250DF"/>
                </a:solidFill>
                <a:effectLst/>
                <a:highlight>
                  <a:srgbClr val="FFFFFF"/>
                </a:highlight>
                <a:latin typeface="Consolas" panose="020B0609020204030204" pitchFamily="49" charset="0"/>
              </a:rPr>
              <a:t>cblas_saxpy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incy</a:t>
            </a:r>
            <a:r>
              <a:rPr lang="en-US" altLang="zh-CN" b="0" dirty="0">
                <a:solidFill>
                  <a:srgbClr val="1F2328"/>
                </a:solidFill>
                <a:effectLst/>
                <a:highlight>
                  <a:srgbClr val="FFFFFF"/>
                </a:highlight>
                <a:latin typeface="Consolas" panose="020B0609020204030204" pitchFamily="49" charset="0"/>
              </a:rPr>
              <a:t>);</a:t>
            </a:r>
          </a:p>
          <a:p>
            <a:endParaRPr lang="en-US" altLang="zh-CN" b="0" dirty="0">
              <a:solidFill>
                <a:srgbClr val="1F2328"/>
              </a:solidFill>
              <a:effectLst/>
              <a:highlight>
                <a:srgbClr val="FFFFFF"/>
              </a:highlight>
              <a:latin typeface="Consolas" panose="020B0609020204030204" pitchFamily="49" charset="0"/>
            </a:endParaRPr>
          </a:p>
          <a:p>
            <a:r>
              <a:rPr lang="es-ES" altLang="zh-CN" b="0" dirty="0">
                <a:solidFill>
                  <a:srgbClr val="8250DF"/>
                </a:solidFill>
                <a:effectLst/>
                <a:highlight>
                  <a:srgbClr val="FFFFFF"/>
                </a:highlight>
                <a:latin typeface="Consolas" panose="020B0609020204030204" pitchFamily="49" charset="0"/>
              </a:rPr>
              <a:t>cblas_daxpy</a:t>
            </a:r>
            <a:r>
              <a:rPr lang="es-ES" altLang="zh-CN" b="0" dirty="0">
                <a:solidFill>
                  <a:srgbClr val="1F2328"/>
                </a:solidFill>
                <a:effectLst/>
                <a:highlight>
                  <a:srgbClr val="FFFFFF"/>
                </a:highlight>
                <a:latin typeface="Consolas" panose="020B0609020204030204" pitchFamily="49" charset="0"/>
              </a:rPr>
              <a:t>(</a:t>
            </a:r>
            <a:r>
              <a:rPr lang="es-ES" altLang="zh-CN" b="0" dirty="0">
                <a:solidFill>
                  <a:srgbClr val="953800"/>
                </a:solidFill>
                <a:effectLst/>
                <a:highlight>
                  <a:srgbClr val="FFFFFF"/>
                </a:highlight>
                <a:latin typeface="Consolas" panose="020B0609020204030204" pitchFamily="49" charset="0"/>
              </a:rPr>
              <a:t>n</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a</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y</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incy</a:t>
            </a:r>
            <a:r>
              <a:rPr lang="es-ES" altLang="zh-CN" b="0" dirty="0">
                <a:solidFill>
                  <a:srgbClr val="1F2328"/>
                </a:solidFill>
                <a:effectLst/>
                <a:highlight>
                  <a:srgbClr val="FFFFFF"/>
                </a:highlight>
                <a:latin typeface="Consolas" panose="020B0609020204030204" pitchFamily="49" charset="0"/>
              </a:rPr>
              <a:t>);</a:t>
            </a:r>
            <a:endParaRPr lang="en-US" altLang="zh-CN" b="0" dirty="0">
              <a:solidFill>
                <a:srgbClr val="1F2328"/>
              </a:solidFill>
              <a:effectLst/>
              <a:highlight>
                <a:srgbClr val="FFFFFF"/>
              </a:highlight>
              <a:latin typeface="Consolas" panose="020B0609020204030204" pitchFamily="49" charset="0"/>
            </a:endParaRPr>
          </a:p>
          <a:p>
            <a:endParaRPr lang="es-ES" altLang="zh-CN" b="0" dirty="0">
              <a:solidFill>
                <a:srgbClr val="1F2328"/>
              </a:solidFill>
              <a:effectLst/>
              <a:highlight>
                <a:srgbClr val="FFFFFF"/>
              </a:highlight>
              <a:latin typeface="Consolas" panose="020B0609020204030204" pitchFamily="49" charset="0"/>
            </a:endParaRPr>
          </a:p>
          <a:p>
            <a:r>
              <a:rPr lang="es-ES" altLang="zh-CN" b="0" dirty="0">
                <a:solidFill>
                  <a:srgbClr val="8250DF"/>
                </a:solidFill>
                <a:effectLst/>
                <a:highlight>
                  <a:srgbClr val="FFFFFF"/>
                </a:highlight>
                <a:latin typeface="Consolas" panose="020B0609020204030204" pitchFamily="49" charset="0"/>
              </a:rPr>
              <a:t>cblas_caxpy</a:t>
            </a:r>
            <a:r>
              <a:rPr lang="es-ES" altLang="zh-CN" b="0" dirty="0">
                <a:solidFill>
                  <a:srgbClr val="1F2328"/>
                </a:solidFill>
                <a:effectLst/>
                <a:highlight>
                  <a:srgbClr val="FFFFFF"/>
                </a:highlight>
                <a:latin typeface="Consolas" panose="020B0609020204030204" pitchFamily="49" charset="0"/>
              </a:rPr>
              <a:t>(</a:t>
            </a:r>
            <a:r>
              <a:rPr lang="es-ES" altLang="zh-CN" b="0" dirty="0">
                <a:solidFill>
                  <a:srgbClr val="953800"/>
                </a:solidFill>
                <a:effectLst/>
                <a:highlight>
                  <a:srgbClr val="FFFFFF"/>
                </a:highlight>
                <a:latin typeface="Consolas" panose="020B0609020204030204" pitchFamily="49" charset="0"/>
              </a:rPr>
              <a:t>n</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&amp;</a:t>
            </a:r>
            <a:r>
              <a:rPr lang="es-ES" altLang="zh-CN" b="0" dirty="0">
                <a:solidFill>
                  <a:srgbClr val="953800"/>
                </a:solidFill>
                <a:effectLst/>
                <a:highlight>
                  <a:srgbClr val="FFFFFF"/>
                </a:highlight>
                <a:latin typeface="Consolas" panose="020B0609020204030204" pitchFamily="49" charset="0"/>
              </a:rPr>
              <a:t>a</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incx</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y</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953800"/>
                </a:solidFill>
                <a:effectLst/>
                <a:highlight>
                  <a:srgbClr val="FFFFFF"/>
                </a:highlight>
                <a:latin typeface="Consolas" panose="020B0609020204030204" pitchFamily="49" charset="0"/>
              </a:rPr>
              <a:t>incy</a:t>
            </a:r>
            <a:r>
              <a:rPr lang="es-ES" altLang="zh-CN" b="0" dirty="0">
                <a:solidFill>
                  <a:srgbClr val="1F2328"/>
                </a:solidFill>
                <a:effectLst/>
                <a:highlight>
                  <a:srgbClr val="FFFFFF"/>
                </a:highlight>
                <a:latin typeface="Consolas" panose="020B0609020204030204" pitchFamily="49" charset="0"/>
              </a:rPr>
              <a:t>);</a:t>
            </a:r>
          </a:p>
          <a:p>
            <a:endParaRPr lang="es-ES" altLang="zh-CN" dirty="0">
              <a:solidFill>
                <a:srgbClr val="1F2328"/>
              </a:solidFill>
              <a:highlight>
                <a:srgbClr val="FFFFFF"/>
              </a:highlight>
              <a:latin typeface="Consolas" panose="020B0609020204030204" pitchFamily="49" charset="0"/>
            </a:endParaRPr>
          </a:p>
          <a:p>
            <a:r>
              <a:rPr lang="en-US" altLang="zh-CN" b="0" dirty="0" err="1">
                <a:solidFill>
                  <a:srgbClr val="8250DF"/>
                </a:solidFill>
                <a:effectLst/>
                <a:highlight>
                  <a:srgbClr val="FFFFFF"/>
                </a:highlight>
                <a:latin typeface="Consolas" panose="020B0609020204030204" pitchFamily="49" charset="0"/>
              </a:rPr>
              <a:t>cblas_zaxpy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&amp;</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incy</a:t>
            </a:r>
            <a:r>
              <a:rPr lang="en-US" altLang="zh-CN" b="0" dirty="0">
                <a:solidFill>
                  <a:srgbClr val="1F2328"/>
                </a:solidFill>
                <a:effectLst/>
                <a:highlight>
                  <a:srgbClr val="FFFFFF"/>
                </a:highlight>
                <a:latin typeface="Consolas" panose="020B0609020204030204" pitchFamily="49" charset="0"/>
              </a:rPr>
              <a:t>);</a:t>
            </a:r>
          </a:p>
          <a:p>
            <a:endParaRPr lang="es-ES" altLang="zh-CN" b="0" dirty="0">
              <a:solidFill>
                <a:srgbClr val="1F2328"/>
              </a:solidFill>
              <a:effectLst/>
              <a:highlight>
                <a:srgbClr val="FFFFFF"/>
              </a:highlight>
              <a:latin typeface="Consolas" panose="020B0609020204030204" pitchFamily="49" charset="0"/>
            </a:endParaRPr>
          </a:p>
        </p:txBody>
      </p:sp>
      <p:sp>
        <p:nvSpPr>
          <p:cNvPr id="8" name="文本框 7">
            <a:extLst>
              <a:ext uri="{FF2B5EF4-FFF2-40B4-BE49-F238E27FC236}">
                <a16:creationId xmlns:a16="http://schemas.microsoft.com/office/drawing/2014/main" id="{1B703BB5-433B-14F1-39F3-11B5385110C0}"/>
              </a:ext>
            </a:extLst>
          </p:cNvPr>
          <p:cNvSpPr txBox="1"/>
          <p:nvPr/>
        </p:nvSpPr>
        <p:spPr>
          <a:xfrm>
            <a:off x="1537538" y="4211382"/>
            <a:ext cx="4288353"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标量和函数名绑定，无法统一处理！</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E11B5904-B5AF-A0EA-AE0C-B1AF22F80B6B}"/>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3246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Function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9E5289A1-1ABB-6AB1-137D-32FBF1877587}"/>
              </a:ext>
            </a:extLst>
          </p:cNvPr>
          <p:cNvSpPr/>
          <p:nvPr/>
        </p:nvSpPr>
        <p:spPr>
          <a:xfrm>
            <a:off x="3889727" y="6381499"/>
            <a:ext cx="4384021"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Polymorphism in Quantum Chemistry Package</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20972180-5108-17D2-1A43-84ECFC515C5F}"/>
              </a:ext>
            </a:extLst>
          </p:cNvPr>
          <p:cNvSpPr txBox="1"/>
          <p:nvPr/>
        </p:nvSpPr>
        <p:spPr>
          <a:xfrm>
            <a:off x="1443072" y="1625504"/>
            <a:ext cx="11625943" cy="3754874"/>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inline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AXPY</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n</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p>
          <a:p>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y</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incy</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cblas_saxpy</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n</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incx</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incy</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a:t>
            </a:r>
          </a:p>
          <a:p>
            <a:endParaRPr lang="en-US" altLang="zh-CN" sz="1400" b="0" dirty="0">
              <a:solidFill>
                <a:srgbClr val="1F2328"/>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inline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AXPY</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n</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p>
          <a:p>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double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y</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incy</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cblas_daxpy</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n</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incx</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incy</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a:t>
            </a:r>
          </a:p>
          <a:p>
            <a:endParaRPr lang="en-US" altLang="zh-CN" sz="1400" b="0" dirty="0">
              <a:solidFill>
                <a:srgbClr val="1F2328"/>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inline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AXPY</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n</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complex_double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p>
          <a:p>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complex_double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incx</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complex_double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y</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MKL_INT</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incy</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cblas_zaxpy</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n</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&amp;</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x</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incx</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y</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incy</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p:txBody>
      </p:sp>
      <p:sp>
        <p:nvSpPr>
          <p:cNvPr id="7" name="文本框 6">
            <a:extLst>
              <a:ext uri="{FF2B5EF4-FFF2-40B4-BE49-F238E27FC236}">
                <a16:creationId xmlns:a16="http://schemas.microsoft.com/office/drawing/2014/main" id="{E41988A1-19D2-011A-CBA4-BF98E6CE6A4F}"/>
              </a:ext>
            </a:extLst>
          </p:cNvPr>
          <p:cNvSpPr txBox="1"/>
          <p:nvPr/>
        </p:nvSpPr>
        <p:spPr>
          <a:xfrm>
            <a:off x="1443072" y="5657932"/>
            <a:ext cx="5314275"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编译器通过输入变量类型自动匹配正确的函数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99698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7611843"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Interface of Linear Algebra Interface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47325E66-5CFE-DF45-DF4B-C4DEC5C7B210}"/>
              </a:ext>
            </a:extLst>
          </p:cNvPr>
          <p:cNvSpPr txBox="1"/>
          <p:nvPr/>
        </p:nvSpPr>
        <p:spPr>
          <a:xfrm>
            <a:off x="1537537" y="1762290"/>
            <a:ext cx="5202065" cy="1015663"/>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线性代数操作与标量无关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最底层的多态</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隔离线性代数操作的实现和上层的调用 </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7">
            <a:extLst>
              <a:ext uri="{FF2B5EF4-FFF2-40B4-BE49-F238E27FC236}">
                <a16:creationId xmlns:a16="http://schemas.microsoft.com/office/drawing/2014/main" id="{37301B6E-B53E-9D02-6D98-741E0E7B34FB}"/>
              </a:ext>
            </a:extLst>
          </p:cNvPr>
          <p:cNvSpPr/>
          <p:nvPr/>
        </p:nvSpPr>
        <p:spPr>
          <a:xfrm>
            <a:off x="3889727" y="6381499"/>
            <a:ext cx="4384021"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Polymorphism in Quantum Chemistry Package</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106951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80155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Advanced Interface</a:t>
            </a:r>
            <a:endPar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7">
            <a:extLst>
              <a:ext uri="{FF2B5EF4-FFF2-40B4-BE49-F238E27FC236}">
                <a16:creationId xmlns:a16="http://schemas.microsoft.com/office/drawing/2014/main" id="{12E12FBF-9E18-4546-3D4B-E1430E7D404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pic>
        <p:nvPicPr>
          <p:cNvPr id="11" name="图片 10">
            <a:extLst>
              <a:ext uri="{FF2B5EF4-FFF2-40B4-BE49-F238E27FC236}">
                <a16:creationId xmlns:a16="http://schemas.microsoft.com/office/drawing/2014/main" id="{3793920A-1FF3-C1F6-C69D-D52D49B89C99}"/>
              </a:ext>
            </a:extLst>
          </p:cNvPr>
          <p:cNvPicPr>
            <a:picLocks noChangeAspect="1"/>
          </p:cNvPicPr>
          <p:nvPr/>
        </p:nvPicPr>
        <p:blipFill>
          <a:blip r:embed="rId3"/>
          <a:stretch>
            <a:fillRect/>
          </a:stretch>
        </p:blipFill>
        <p:spPr>
          <a:xfrm>
            <a:off x="1884710" y="1292005"/>
            <a:ext cx="4197022" cy="5350213"/>
          </a:xfrm>
          <a:prstGeom prst="rect">
            <a:avLst/>
          </a:prstGeom>
        </p:spPr>
      </p:pic>
      <p:sp>
        <p:nvSpPr>
          <p:cNvPr id="12" name="文本框 11">
            <a:extLst>
              <a:ext uri="{FF2B5EF4-FFF2-40B4-BE49-F238E27FC236}">
                <a16:creationId xmlns:a16="http://schemas.microsoft.com/office/drawing/2014/main" id="{3BF81094-45B8-8B16-E206-AA14B427FAE7}"/>
              </a:ext>
            </a:extLst>
          </p:cNvPr>
          <p:cNvSpPr txBox="1"/>
          <p:nvPr/>
        </p:nvSpPr>
        <p:spPr>
          <a:xfrm>
            <a:off x="6457556" y="1720342"/>
            <a:ext cx="5493812" cy="2862322"/>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 B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lhs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rhs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的类型 </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value_t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&lt;T&gt;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返回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的标量类型</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select_dot_impl</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&lt;A,B&gt;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可以根据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 B</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类型种包含的信息在编译器决定调用哪个实现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If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constexpr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编译期就可以判断走哪个分支</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02830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7611843"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Interface of Linear Algebra Interface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47325E66-5CFE-DF45-DF4B-C4DEC5C7B210}"/>
              </a:ext>
            </a:extLst>
          </p:cNvPr>
          <p:cNvSpPr txBox="1"/>
          <p:nvPr/>
        </p:nvSpPr>
        <p:spPr>
          <a:xfrm>
            <a:off x="1537537" y="1762290"/>
            <a:ext cx="5202065" cy="2246769"/>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线性代数操作与标量无关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最底层的多态</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隔离线性代数操作的实现和上层的调用 </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可移植性 </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性能测试</a:t>
            </a:r>
          </a:p>
        </p:txBody>
      </p:sp>
      <p:grpSp>
        <p:nvGrpSpPr>
          <p:cNvPr id="7" name="组合 6">
            <a:extLst>
              <a:ext uri="{FF2B5EF4-FFF2-40B4-BE49-F238E27FC236}">
                <a16:creationId xmlns:a16="http://schemas.microsoft.com/office/drawing/2014/main" id="{620C30DA-C7D2-6405-F0C0-D4619FF02E38}"/>
              </a:ext>
            </a:extLst>
          </p:cNvPr>
          <p:cNvGrpSpPr/>
          <p:nvPr/>
        </p:nvGrpSpPr>
        <p:grpSpPr>
          <a:xfrm>
            <a:off x="1607973" y="4484600"/>
            <a:ext cx="9638646" cy="400110"/>
            <a:chOff x="1726426" y="1746354"/>
            <a:chExt cx="9638646" cy="400110"/>
          </a:xfrm>
        </p:grpSpPr>
        <p:sp>
          <p:nvSpPr>
            <p:cNvPr id="3" name="文本框 2">
              <a:extLst>
                <a:ext uri="{FF2B5EF4-FFF2-40B4-BE49-F238E27FC236}">
                  <a16:creationId xmlns:a16="http://schemas.microsoft.com/office/drawing/2014/main" id="{A1F6A804-2E9A-5EC9-AF34-A106DAD0F722}"/>
                </a:ext>
              </a:extLst>
            </p:cNvPr>
            <p:cNvSpPr txBox="1"/>
            <p:nvPr/>
          </p:nvSpPr>
          <p:spPr>
            <a:xfrm>
              <a:off x="1726426" y="1746354"/>
              <a:ext cx="1254061" cy="400110"/>
            </a:xfrm>
            <a:prstGeom prst="rect">
              <a:avLst/>
            </a:prstGeom>
            <a:noFill/>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Exercise:</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p:txBody>
        </p:sp>
        <p:sp>
          <p:nvSpPr>
            <p:cNvPr id="6" name="文本框 5">
              <a:extLst>
                <a:ext uri="{FF2B5EF4-FFF2-40B4-BE49-F238E27FC236}">
                  <a16:creationId xmlns:a16="http://schemas.microsoft.com/office/drawing/2014/main" id="{C065F8A1-4261-F4CA-F906-4ECE830FC214}"/>
                </a:ext>
              </a:extLst>
            </p:cNvPr>
            <p:cNvSpPr txBox="1"/>
            <p:nvPr/>
          </p:nvSpPr>
          <p:spPr>
            <a:xfrm>
              <a:off x="2980487" y="1777132"/>
              <a:ext cx="8384585" cy="369332"/>
            </a:xfrm>
            <a:prstGeom prst="rect">
              <a:avLst/>
            </a:prstGeom>
            <a:noFill/>
          </p:spPr>
          <p:txBody>
            <a:bodyPr wrap="square">
              <a:spAutoFit/>
            </a:bodyPr>
            <a:lstStyle/>
            <a:p>
              <a:r>
                <a:rPr lang="pt-BR" altLang="zh-CN" dirty="0"/>
                <a:t>exercise/01-linear_algebra_interface.h</a:t>
              </a:r>
              <a:endParaRPr lang="zh-CN" altLang="en-US" dirty="0"/>
            </a:p>
          </p:txBody>
        </p:sp>
      </p:grpSp>
      <p:sp>
        <p:nvSpPr>
          <p:cNvPr id="2" name="矩形 1">
            <a:extLst>
              <a:ext uri="{FF2B5EF4-FFF2-40B4-BE49-F238E27FC236}">
                <a16:creationId xmlns:a16="http://schemas.microsoft.com/office/drawing/2014/main" id="{0CFEC13C-B4D1-500E-F9CC-1C36F6CA4B3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51180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7" y="357453"/>
            <a:ext cx="7611843"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Exercise 1</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19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组合 10">
            <a:extLst>
              <a:ext uri="{FF2B5EF4-FFF2-40B4-BE49-F238E27FC236}">
                <a16:creationId xmlns:a16="http://schemas.microsoft.com/office/drawing/2014/main" id="{F6409023-6BC3-6315-E676-0DDA2A142D73}"/>
              </a:ext>
            </a:extLst>
          </p:cNvPr>
          <p:cNvGrpSpPr/>
          <p:nvPr/>
        </p:nvGrpSpPr>
        <p:grpSpPr>
          <a:xfrm>
            <a:off x="1537538" y="1524043"/>
            <a:ext cx="9638646" cy="400110"/>
            <a:chOff x="1726426" y="1746354"/>
            <a:chExt cx="9638646" cy="400110"/>
          </a:xfrm>
        </p:grpSpPr>
        <p:sp>
          <p:nvSpPr>
            <p:cNvPr id="12" name="文本框 11">
              <a:extLst>
                <a:ext uri="{FF2B5EF4-FFF2-40B4-BE49-F238E27FC236}">
                  <a16:creationId xmlns:a16="http://schemas.microsoft.com/office/drawing/2014/main" id="{08962793-68ED-4AFE-866D-C90D91754A62}"/>
                </a:ext>
              </a:extLst>
            </p:cNvPr>
            <p:cNvSpPr txBox="1"/>
            <p:nvPr/>
          </p:nvSpPr>
          <p:spPr>
            <a:xfrm>
              <a:off x="1726426" y="1746354"/>
              <a:ext cx="1254061" cy="400110"/>
            </a:xfrm>
            <a:prstGeom prst="rect">
              <a:avLst/>
            </a:prstGeom>
            <a:noFill/>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Exercise:</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p:txBody>
        </p:sp>
        <p:sp>
          <p:nvSpPr>
            <p:cNvPr id="13" name="文本框 12">
              <a:extLst>
                <a:ext uri="{FF2B5EF4-FFF2-40B4-BE49-F238E27FC236}">
                  <a16:creationId xmlns:a16="http://schemas.microsoft.com/office/drawing/2014/main" id="{8F0A8A5F-2E2E-19CD-2922-1BA72709CE66}"/>
                </a:ext>
              </a:extLst>
            </p:cNvPr>
            <p:cNvSpPr txBox="1"/>
            <p:nvPr/>
          </p:nvSpPr>
          <p:spPr>
            <a:xfrm>
              <a:off x="2980487" y="1761743"/>
              <a:ext cx="8384585" cy="369332"/>
            </a:xfrm>
            <a:prstGeom prst="rect">
              <a:avLst/>
            </a:prstGeom>
            <a:noFill/>
          </p:spPr>
          <p:txBody>
            <a:bodyPr wrap="square">
              <a:spAutoFit/>
            </a:bodyPr>
            <a:lstStyle/>
            <a:p>
              <a:r>
                <a:rPr lang="pt-BR" altLang="zh-CN" dirty="0"/>
                <a:t>exercise/01-linear_algebra_interface.h</a:t>
              </a:r>
              <a:endParaRPr lang="zh-CN" altLang="en-US" dirty="0"/>
            </a:p>
          </p:txBody>
        </p:sp>
      </p:grpSp>
      <p:pic>
        <p:nvPicPr>
          <p:cNvPr id="15" name="图片 14">
            <a:extLst>
              <a:ext uri="{FF2B5EF4-FFF2-40B4-BE49-F238E27FC236}">
                <a16:creationId xmlns:a16="http://schemas.microsoft.com/office/drawing/2014/main" id="{09878503-D1D0-8AF3-396F-EEB7C3892293}"/>
              </a:ext>
            </a:extLst>
          </p:cNvPr>
          <p:cNvPicPr>
            <a:picLocks noChangeAspect="1"/>
          </p:cNvPicPr>
          <p:nvPr/>
        </p:nvPicPr>
        <p:blipFill>
          <a:blip r:embed="rId3"/>
          <a:stretch>
            <a:fillRect/>
          </a:stretch>
        </p:blipFill>
        <p:spPr>
          <a:xfrm>
            <a:off x="1537538" y="3288143"/>
            <a:ext cx="3258005" cy="1495634"/>
          </a:xfrm>
          <a:prstGeom prst="rect">
            <a:avLst/>
          </a:prstGeom>
        </p:spPr>
      </p:pic>
      <p:grpSp>
        <p:nvGrpSpPr>
          <p:cNvPr id="16" name="组合 15">
            <a:extLst>
              <a:ext uri="{FF2B5EF4-FFF2-40B4-BE49-F238E27FC236}">
                <a16:creationId xmlns:a16="http://schemas.microsoft.com/office/drawing/2014/main" id="{CC313107-C898-3411-8F75-65416114AE01}"/>
              </a:ext>
            </a:extLst>
          </p:cNvPr>
          <p:cNvGrpSpPr/>
          <p:nvPr/>
        </p:nvGrpSpPr>
        <p:grpSpPr>
          <a:xfrm>
            <a:off x="1537538" y="2285470"/>
            <a:ext cx="9599275" cy="400110"/>
            <a:chOff x="1765797" y="1746354"/>
            <a:chExt cx="9599275" cy="400110"/>
          </a:xfrm>
        </p:grpSpPr>
        <p:sp>
          <p:nvSpPr>
            <p:cNvPr id="17" name="文本框 16">
              <a:extLst>
                <a:ext uri="{FF2B5EF4-FFF2-40B4-BE49-F238E27FC236}">
                  <a16:creationId xmlns:a16="http://schemas.microsoft.com/office/drawing/2014/main" id="{820A6E40-3416-FF23-F35D-2B9E58A06C58}"/>
                </a:ext>
              </a:extLst>
            </p:cNvPr>
            <p:cNvSpPr txBox="1"/>
            <p:nvPr/>
          </p:nvSpPr>
          <p:spPr>
            <a:xfrm>
              <a:off x="1765797" y="1746354"/>
              <a:ext cx="1175322" cy="400110"/>
            </a:xfrm>
            <a:prstGeom prst="rect">
              <a:avLst/>
            </a:prstGeom>
            <a:noFill/>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Answer:</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p:txBody>
        </p:sp>
        <p:sp>
          <p:nvSpPr>
            <p:cNvPr id="18" name="文本框 17">
              <a:extLst>
                <a:ext uri="{FF2B5EF4-FFF2-40B4-BE49-F238E27FC236}">
                  <a16:creationId xmlns:a16="http://schemas.microsoft.com/office/drawing/2014/main" id="{53307E3C-A5A1-5A71-B2AC-5C096C42C9C7}"/>
                </a:ext>
              </a:extLst>
            </p:cNvPr>
            <p:cNvSpPr txBox="1"/>
            <p:nvPr/>
          </p:nvSpPr>
          <p:spPr>
            <a:xfrm>
              <a:off x="2980487" y="1761743"/>
              <a:ext cx="8384585" cy="369332"/>
            </a:xfrm>
            <a:prstGeom prst="rect">
              <a:avLst/>
            </a:prstGeom>
            <a:noFill/>
          </p:spPr>
          <p:txBody>
            <a:bodyPr wrap="square">
              <a:spAutoFit/>
            </a:bodyPr>
            <a:lstStyle/>
            <a:p>
              <a:r>
                <a:rPr lang="pt-BR" altLang="zh-CN" dirty="0"/>
                <a:t> answer/01-linear_algebra_interface.h</a:t>
              </a:r>
              <a:endParaRPr lang="zh-CN" altLang="en-US" dirty="0"/>
            </a:p>
          </p:txBody>
        </p:sp>
      </p:grpSp>
      <p:pic>
        <p:nvPicPr>
          <p:cNvPr id="20" name="图片 19">
            <a:extLst>
              <a:ext uri="{FF2B5EF4-FFF2-40B4-BE49-F238E27FC236}">
                <a16:creationId xmlns:a16="http://schemas.microsoft.com/office/drawing/2014/main" id="{0F31E602-ABBE-4554-8A69-B809C358EC3B}"/>
              </a:ext>
            </a:extLst>
          </p:cNvPr>
          <p:cNvPicPr>
            <a:picLocks noChangeAspect="1"/>
          </p:cNvPicPr>
          <p:nvPr/>
        </p:nvPicPr>
        <p:blipFill>
          <a:blip r:embed="rId4"/>
          <a:stretch>
            <a:fillRect/>
          </a:stretch>
        </p:blipFill>
        <p:spPr>
          <a:xfrm>
            <a:off x="6165996" y="3288143"/>
            <a:ext cx="3712522" cy="1451609"/>
          </a:xfrm>
          <a:prstGeom prst="rect">
            <a:avLst/>
          </a:prstGeom>
        </p:spPr>
      </p:pic>
      <p:pic>
        <p:nvPicPr>
          <p:cNvPr id="22" name="图片 21">
            <a:extLst>
              <a:ext uri="{FF2B5EF4-FFF2-40B4-BE49-F238E27FC236}">
                <a16:creationId xmlns:a16="http://schemas.microsoft.com/office/drawing/2014/main" id="{E0B7BA2F-1E31-D503-D5FC-08FC55C7CABE}"/>
              </a:ext>
            </a:extLst>
          </p:cNvPr>
          <p:cNvPicPr>
            <a:picLocks noChangeAspect="1"/>
          </p:cNvPicPr>
          <p:nvPr/>
        </p:nvPicPr>
        <p:blipFill>
          <a:blip r:embed="rId5"/>
          <a:stretch>
            <a:fillRect/>
          </a:stretch>
        </p:blipFill>
        <p:spPr>
          <a:xfrm>
            <a:off x="212040" y="5420230"/>
            <a:ext cx="11907912" cy="438211"/>
          </a:xfrm>
          <a:prstGeom prst="rect">
            <a:avLst/>
          </a:prstGeom>
        </p:spPr>
      </p:pic>
      <p:sp>
        <p:nvSpPr>
          <p:cNvPr id="23" name="矩形 22">
            <a:extLst>
              <a:ext uri="{FF2B5EF4-FFF2-40B4-BE49-F238E27FC236}">
                <a16:creationId xmlns:a16="http://schemas.microsoft.com/office/drawing/2014/main" id="{561AC501-00A9-979B-CFD2-F3794A46F97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4070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Package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 name="直接连接符 5">
            <a:extLst>
              <a:ext uri="{FF2B5EF4-FFF2-40B4-BE49-F238E27FC236}">
                <a16:creationId xmlns:a16="http://schemas.microsoft.com/office/drawing/2014/main" id="{5F90ABD4-67ED-4A71-2788-ECD90B646C4D}"/>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61E4E1E-0971-2B32-5C0D-875AE8FAD2BA}"/>
              </a:ext>
            </a:extLst>
          </p:cNvPr>
          <p:cNvSpPr txBox="1"/>
          <p:nvPr/>
        </p:nvSpPr>
        <p:spPr>
          <a:xfrm>
            <a:off x="1530220" y="1360596"/>
            <a:ext cx="3980577"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Functionality of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MetaWFN</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文本框 3">
            <a:extLst>
              <a:ext uri="{FF2B5EF4-FFF2-40B4-BE49-F238E27FC236}">
                <a16:creationId xmlns:a16="http://schemas.microsoft.com/office/drawing/2014/main" id="{EF3F31BD-53AC-ACE9-C38F-3415643EBA29}"/>
              </a:ext>
            </a:extLst>
          </p:cNvPr>
          <p:cNvSpPr txBox="1"/>
          <p:nvPr/>
        </p:nvSpPr>
        <p:spPr>
          <a:xfrm>
            <a:off x="2266160" y="2034962"/>
            <a:ext cx="5021183" cy="4093428"/>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iCIPT2,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iCISO</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SOiCI</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4C-iCIPT2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Density matrices</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Natural orbital construction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Core-valence separation Approximation</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Time evolution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Parallelization : OpenMP, MPI, (GPU)</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2" name="矩形 1">
            <a:extLst>
              <a:ext uri="{FF2B5EF4-FFF2-40B4-BE49-F238E27FC236}">
                <a16:creationId xmlns:a16="http://schemas.microsoft.com/office/drawing/2014/main" id="{F0D69972-00E5-BC19-6974-CDE5DF30A19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47502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8517772-D519-F2A3-B766-20490E689F2F}"/>
              </a:ext>
            </a:extLst>
          </p:cNvPr>
          <p:cNvSpPr txBox="1"/>
          <p:nvPr/>
        </p:nvSpPr>
        <p:spPr>
          <a:xfrm>
            <a:off x="1212329" y="1592625"/>
            <a:ext cx="9895381" cy="3785652"/>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computer programming, operator overloading, sometimes termed operator ad hoc polymorphism, is a specific case of polymorphism, where </a:t>
            </a:r>
            <a:r>
              <a:rPr lang="en-US" altLang="zh-CN" sz="2000" b="1" dirty="0">
                <a:latin typeface="Times New Roman" panose="02020603050405020304" pitchFamily="18" charset="0"/>
                <a:cs typeface="Times New Roman" panose="02020603050405020304" pitchFamily="18" charset="0"/>
              </a:rPr>
              <a:t>different operators </a:t>
            </a:r>
            <a:r>
              <a:rPr lang="en-US" altLang="zh-CN" sz="2000" dirty="0">
                <a:latin typeface="Times New Roman" panose="02020603050405020304" pitchFamily="18" charset="0"/>
                <a:cs typeface="Times New Roman" panose="02020603050405020304" pitchFamily="18" charset="0"/>
              </a:rPr>
              <a:t>have different implementations </a:t>
            </a:r>
            <a:r>
              <a:rPr lang="en-US" altLang="zh-CN" sz="2000" b="1" dirty="0">
                <a:latin typeface="Times New Roman" panose="02020603050405020304" pitchFamily="18" charset="0"/>
                <a:cs typeface="Times New Roman" panose="02020603050405020304" pitchFamily="18" charset="0"/>
              </a:rPr>
              <a:t>depending on their arguments</a:t>
            </a:r>
            <a:r>
              <a:rPr lang="en-US" altLang="zh-CN" sz="2000" dirty="0">
                <a:latin typeface="Times New Roman" panose="02020603050405020304" pitchFamily="18" charset="0"/>
                <a:cs typeface="Times New Roman" panose="02020603050405020304" pitchFamily="18" charset="0"/>
              </a:rPr>
              <a:t>. Operator overloading is generally defined by a programming language, a programmer, or both.</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Operator : </a:t>
            </a:r>
            <a:r>
              <a:rPr lang="en-US" altLang="zh-CN" sz="2000" b="1" dirty="0">
                <a:solidFill>
                  <a:srgbClr val="FF0000"/>
                </a:solidFill>
                <a:latin typeface="Times New Roman" panose="02020603050405020304" pitchFamily="18" charset="0"/>
                <a:cs typeface="Times New Roman" panose="02020603050405020304" pitchFamily="18" charset="0"/>
              </a:rPr>
              <a:t>+, - , *, /,  +=,-=,*=,/=, </a:t>
            </a:r>
            <a:r>
              <a:rPr lang="en-US" altLang="zh-CN" sz="2000" dirty="0">
                <a:latin typeface="Times New Roman" panose="02020603050405020304" pitchFamily="18" charset="0"/>
                <a:cs typeface="Times New Roman" panose="02020603050405020304" pitchFamily="18" charset="0"/>
              </a:rPr>
              <a:t>%, &gt;&gt;, &lt;&lt;, &amp;&amp;,||, ….. </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More human-readable </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F0FF0E34-C4AF-FBD5-1D6B-ECBFBE31EBAB}"/>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53271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83098"/>
            <a:ext cx="198644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17A4827F-28CC-1D0A-9392-30740386688D}"/>
              </a:ext>
            </a:extLst>
          </p:cNvPr>
          <p:cNvSpPr txBox="1"/>
          <p:nvPr/>
        </p:nvSpPr>
        <p:spPr>
          <a:xfrm>
            <a:off x="1537537" y="2161851"/>
            <a:ext cx="9410029" cy="286232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err="1">
                <a:solidFill>
                  <a:srgbClr val="8250DF"/>
                </a:solidFill>
                <a:effectLst/>
                <a:latin typeface="Consolas" panose="020B0609020204030204" pitchFamily="49" charset="0"/>
              </a:rPr>
              <a:t>multiply_add_c</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z</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b</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n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x</a:t>
            </a:r>
            <a:r>
              <a:rPr lang="en-US" altLang="zh-CN" b="0" dirty="0" err="1">
                <a:solidFill>
                  <a:srgbClr val="1F2328"/>
                </a:solidFill>
                <a:effectLst/>
                <a:latin typeface="Consolas" panose="020B0609020204030204" pitchFamily="49" charset="0"/>
              </a:rPr>
              <a:t>.</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n;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z</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b</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a:t>
            </a:r>
          </a:p>
        </p:txBody>
      </p:sp>
      <p:sp>
        <p:nvSpPr>
          <p:cNvPr id="2" name="文本框 1">
            <a:extLst>
              <a:ext uri="{FF2B5EF4-FFF2-40B4-BE49-F238E27FC236}">
                <a16:creationId xmlns:a16="http://schemas.microsoft.com/office/drawing/2014/main" id="{E9D97890-60B0-A7EB-7F73-0B52EC68C0BE}"/>
              </a:ext>
            </a:extLst>
          </p:cNvPr>
          <p:cNvSpPr txBox="1"/>
          <p:nvPr/>
        </p:nvSpPr>
        <p:spPr>
          <a:xfrm>
            <a:off x="1537537" y="5472762"/>
            <a:ext cx="3783408"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What if z = a * x  + b * y + c * z?</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4E837708-C9B3-3488-A478-0E5593F5675A}"/>
              </a:ext>
            </a:extLst>
          </p:cNvPr>
          <p:cNvSpPr txBox="1"/>
          <p:nvPr/>
        </p:nvSpPr>
        <p:spPr>
          <a:xfrm>
            <a:off x="5626621" y="5472762"/>
            <a:ext cx="2015296"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简单操作的</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复合</a:t>
            </a:r>
          </a:p>
        </p:txBody>
      </p:sp>
      <p:sp>
        <p:nvSpPr>
          <p:cNvPr id="5" name="矩形 4">
            <a:extLst>
              <a:ext uri="{FF2B5EF4-FFF2-40B4-BE49-F238E27FC236}">
                <a16:creationId xmlns:a16="http://schemas.microsoft.com/office/drawing/2014/main" id="{FE70EA8E-F57F-69C5-FAE5-D5574A03E706}"/>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96365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83098"/>
            <a:ext cx="198644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526255" y="2355973"/>
            <a:ext cx="10245576" cy="2585323"/>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CF222E"/>
                </a:solidFill>
                <a:effectLst/>
                <a:latin typeface="Consolas" panose="020B0609020204030204" pitchFamily="49" charset="0"/>
              </a:rPr>
              <a:t>&lt;double&gt;</a:t>
            </a:r>
            <a:r>
              <a:rPr lang="en-US" altLang="zh-CN" b="0" dirty="0">
                <a:solidFill>
                  <a:srgbClr val="1F2328"/>
                </a:solidFill>
                <a:effectLst/>
                <a:latin typeface="Consolas" panose="020B0609020204030204" pitchFamily="49" charset="0"/>
              </a:rPr>
              <a:t> result(</a:t>
            </a:r>
            <a:r>
              <a:rPr lang="en-US" altLang="zh-CN" b="0" dirty="0" err="1">
                <a:solidFill>
                  <a:srgbClr val="953800"/>
                </a:solidFill>
                <a:effectLst/>
                <a:latin typeface="Consolas" panose="020B0609020204030204" pitchFamily="49" charset="0"/>
              </a:rPr>
              <a:t>vec</a:t>
            </a:r>
            <a:r>
              <a:rPr lang="en-US" altLang="zh-CN" b="0" dirty="0" err="1">
                <a:solidFill>
                  <a:srgbClr val="1F2328"/>
                </a:solidFill>
                <a:effectLst/>
                <a:latin typeface="Consolas" panose="020B0609020204030204" pitchFamily="49" charset="0"/>
              </a:rPr>
              <a:t>.</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err="1">
                <a:solidFill>
                  <a:srgbClr val="1F2328"/>
                </a:solidFill>
                <a:effectLst/>
                <a:latin typeface="Consolas" panose="020B0609020204030204" pitchFamily="49" charset="0"/>
              </a:rPr>
              <a:t>.</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result</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return</a:t>
            </a:r>
            <a:r>
              <a:rPr lang="en-US" altLang="zh-CN" b="0" dirty="0">
                <a:solidFill>
                  <a:srgbClr val="1F2328"/>
                </a:solidFill>
                <a:effectLst/>
                <a:latin typeface="Consolas" panose="020B0609020204030204" pitchFamily="49" charset="0"/>
              </a:rPr>
              <a:t> result;</a:t>
            </a:r>
          </a:p>
          <a:p>
            <a:r>
              <a:rPr lang="en-US" altLang="zh-CN" b="0" dirty="0">
                <a:solidFill>
                  <a:srgbClr val="1F2328"/>
                </a:solidFill>
                <a:effectLst/>
                <a:latin typeface="Consolas" panose="020B0609020204030204" pitchFamily="49" charset="0"/>
              </a:rPr>
              <a:t>}</a:t>
            </a:r>
          </a:p>
        </p:txBody>
      </p:sp>
      <p:sp>
        <p:nvSpPr>
          <p:cNvPr id="2" name="矩形 1">
            <a:extLst>
              <a:ext uri="{FF2B5EF4-FFF2-40B4-BE49-F238E27FC236}">
                <a16:creationId xmlns:a16="http://schemas.microsoft.com/office/drawing/2014/main" id="{75115D18-630E-D07A-CE0F-DCA6A82F39DF}"/>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778071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54402"/>
            <a:ext cx="2178994"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034034" y="2177208"/>
            <a:ext cx="10164276" cy="2308324"/>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lhs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rhs</a:t>
            </a:r>
            <a:r>
              <a:rPr lang="en-US" altLang="zh-CN" b="0" dirty="0">
                <a:solidFill>
                  <a:srgbClr val="1F2328"/>
                </a:solidFill>
                <a:effectLst/>
                <a:latin typeface="Consolas" panose="020B0609020204030204" pitchFamily="49" charset="0"/>
              </a:rPr>
              <a:t>);</a:t>
            </a:r>
          </a:p>
          <a:p>
            <a:endParaRPr lang="en-US" altLang="zh-CN" dirty="0">
              <a:solidFill>
                <a:srgbClr val="1F2328"/>
              </a:solidFill>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E1D6E25A-2909-8B4C-7B1C-E96E2B16D4A6}"/>
              </a:ext>
            </a:extLst>
          </p:cNvPr>
          <p:cNvSpPr txBox="1"/>
          <p:nvPr/>
        </p:nvSpPr>
        <p:spPr>
          <a:xfrm>
            <a:off x="4434692" y="3769827"/>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x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b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y;</a:t>
            </a:r>
          </a:p>
        </p:txBody>
      </p:sp>
      <p:sp>
        <p:nvSpPr>
          <p:cNvPr id="9" name="文本框 8">
            <a:extLst>
              <a:ext uri="{FF2B5EF4-FFF2-40B4-BE49-F238E27FC236}">
                <a16:creationId xmlns:a16="http://schemas.microsoft.com/office/drawing/2014/main" id="{CD308873-B411-F2E3-280D-8F1C097F825C}"/>
              </a:ext>
            </a:extLst>
          </p:cNvPr>
          <p:cNvSpPr txBox="1"/>
          <p:nvPr/>
        </p:nvSpPr>
        <p:spPr>
          <a:xfrm>
            <a:off x="11222705" y="2177208"/>
            <a:ext cx="497251" cy="1015663"/>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3F3628B5-BAEC-AC80-DBF1-B1BEA186F3F7}"/>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104492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54402"/>
            <a:ext cx="2178994"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034034" y="2177208"/>
            <a:ext cx="10164276" cy="2308324"/>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lhs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rhs</a:t>
            </a:r>
            <a:r>
              <a:rPr lang="en-US" altLang="zh-CN" b="0" dirty="0">
                <a:solidFill>
                  <a:srgbClr val="1F2328"/>
                </a:solidFill>
                <a:effectLst/>
                <a:latin typeface="Consolas" panose="020B0609020204030204" pitchFamily="49" charset="0"/>
              </a:rPr>
              <a:t>);</a:t>
            </a:r>
          </a:p>
          <a:p>
            <a:endParaRPr lang="en-US" altLang="zh-CN" dirty="0">
              <a:solidFill>
                <a:srgbClr val="1F2328"/>
              </a:solidFill>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E1D6E25A-2909-8B4C-7B1C-E96E2B16D4A6}"/>
              </a:ext>
            </a:extLst>
          </p:cNvPr>
          <p:cNvSpPr txBox="1"/>
          <p:nvPr/>
        </p:nvSpPr>
        <p:spPr>
          <a:xfrm>
            <a:off x="4434692" y="3769827"/>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x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b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y;   operator (2)</a:t>
            </a:r>
          </a:p>
        </p:txBody>
      </p:sp>
      <p:sp>
        <p:nvSpPr>
          <p:cNvPr id="9" name="文本框 8">
            <a:extLst>
              <a:ext uri="{FF2B5EF4-FFF2-40B4-BE49-F238E27FC236}">
                <a16:creationId xmlns:a16="http://schemas.microsoft.com/office/drawing/2014/main" id="{CD308873-B411-F2E3-280D-8F1C097F825C}"/>
              </a:ext>
            </a:extLst>
          </p:cNvPr>
          <p:cNvSpPr txBox="1"/>
          <p:nvPr/>
        </p:nvSpPr>
        <p:spPr>
          <a:xfrm>
            <a:off x="11222705" y="2177208"/>
            <a:ext cx="497251" cy="1015663"/>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圆角 14">
            <a:extLst>
              <a:ext uri="{FF2B5EF4-FFF2-40B4-BE49-F238E27FC236}">
                <a16:creationId xmlns:a16="http://schemas.microsoft.com/office/drawing/2014/main" id="{42B2ED44-A1B6-0388-4513-4D4FBAB5BFB0}"/>
              </a:ext>
            </a:extLst>
          </p:cNvPr>
          <p:cNvSpPr/>
          <p:nvPr/>
        </p:nvSpPr>
        <p:spPr>
          <a:xfrm>
            <a:off x="4965405" y="3769827"/>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C3F5F9E-709E-47C7-D5E7-CB9FB396AB70}"/>
              </a:ext>
            </a:extLst>
          </p:cNvPr>
          <p:cNvSpPr/>
          <p:nvPr/>
        </p:nvSpPr>
        <p:spPr>
          <a:xfrm>
            <a:off x="5949078" y="3776611"/>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414FBB0-C858-4348-3477-5E5FB0A316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65998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54402"/>
            <a:ext cx="2178994"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034034" y="2177208"/>
            <a:ext cx="10164276" cy="2308324"/>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lhs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rhs</a:t>
            </a:r>
            <a:r>
              <a:rPr lang="en-US" altLang="zh-CN" b="0" dirty="0">
                <a:solidFill>
                  <a:srgbClr val="1F2328"/>
                </a:solidFill>
                <a:effectLst/>
                <a:latin typeface="Consolas" panose="020B0609020204030204" pitchFamily="49" charset="0"/>
              </a:rPr>
              <a:t>);</a:t>
            </a:r>
          </a:p>
          <a:p>
            <a:endParaRPr lang="en-US" altLang="zh-CN" dirty="0">
              <a:solidFill>
                <a:srgbClr val="1F2328"/>
              </a:solidFill>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E1D6E25A-2909-8B4C-7B1C-E96E2B16D4A6}"/>
              </a:ext>
            </a:extLst>
          </p:cNvPr>
          <p:cNvSpPr txBox="1"/>
          <p:nvPr/>
        </p:nvSpPr>
        <p:spPr>
          <a:xfrm>
            <a:off x="4434692" y="3769827"/>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x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b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y;   operator (2)</a:t>
            </a:r>
          </a:p>
        </p:txBody>
      </p:sp>
      <p:sp>
        <p:nvSpPr>
          <p:cNvPr id="9" name="文本框 8">
            <a:extLst>
              <a:ext uri="{FF2B5EF4-FFF2-40B4-BE49-F238E27FC236}">
                <a16:creationId xmlns:a16="http://schemas.microsoft.com/office/drawing/2014/main" id="{CD308873-B411-F2E3-280D-8F1C097F825C}"/>
              </a:ext>
            </a:extLst>
          </p:cNvPr>
          <p:cNvSpPr txBox="1"/>
          <p:nvPr/>
        </p:nvSpPr>
        <p:spPr>
          <a:xfrm>
            <a:off x="11222705" y="2177208"/>
            <a:ext cx="497251" cy="1015663"/>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圆角 14">
            <a:extLst>
              <a:ext uri="{FF2B5EF4-FFF2-40B4-BE49-F238E27FC236}">
                <a16:creationId xmlns:a16="http://schemas.microsoft.com/office/drawing/2014/main" id="{42B2ED44-A1B6-0388-4513-4D4FBAB5BFB0}"/>
              </a:ext>
            </a:extLst>
          </p:cNvPr>
          <p:cNvSpPr/>
          <p:nvPr/>
        </p:nvSpPr>
        <p:spPr>
          <a:xfrm>
            <a:off x="4965405" y="3769827"/>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EC3F5F9E-709E-47C7-D5E7-CB9FB396AB70}"/>
              </a:ext>
            </a:extLst>
          </p:cNvPr>
          <p:cNvSpPr/>
          <p:nvPr/>
        </p:nvSpPr>
        <p:spPr>
          <a:xfrm>
            <a:off x="5949078" y="3776611"/>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A4D6D64-0260-8731-F3B4-15D708B1D0A5}"/>
              </a:ext>
            </a:extLst>
          </p:cNvPr>
          <p:cNvSpPr txBox="1"/>
          <p:nvPr/>
        </p:nvSpPr>
        <p:spPr>
          <a:xfrm>
            <a:off x="4434692" y="4507655"/>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t1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t2;         operator (3)</a:t>
            </a:r>
          </a:p>
        </p:txBody>
      </p:sp>
      <p:sp>
        <p:nvSpPr>
          <p:cNvPr id="5" name="矩形 4">
            <a:extLst>
              <a:ext uri="{FF2B5EF4-FFF2-40B4-BE49-F238E27FC236}">
                <a16:creationId xmlns:a16="http://schemas.microsoft.com/office/drawing/2014/main" id="{62BEAA0F-A689-19FA-8F0E-E0774BA225C9}"/>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22983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54402"/>
            <a:ext cx="2178994"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034034" y="2177208"/>
            <a:ext cx="10164276" cy="2308324"/>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lhs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rhs</a:t>
            </a:r>
            <a:r>
              <a:rPr lang="en-US" altLang="zh-CN" b="0" dirty="0">
                <a:solidFill>
                  <a:srgbClr val="1F2328"/>
                </a:solidFill>
                <a:effectLst/>
                <a:latin typeface="Consolas" panose="020B0609020204030204" pitchFamily="49" charset="0"/>
              </a:rPr>
              <a:t>);</a:t>
            </a:r>
          </a:p>
          <a:p>
            <a:endParaRPr lang="en-US" altLang="zh-CN" dirty="0">
              <a:solidFill>
                <a:srgbClr val="1F2328"/>
              </a:solidFill>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E1D6E25A-2909-8B4C-7B1C-E96E2B16D4A6}"/>
              </a:ext>
            </a:extLst>
          </p:cNvPr>
          <p:cNvSpPr txBox="1"/>
          <p:nvPr/>
        </p:nvSpPr>
        <p:spPr>
          <a:xfrm>
            <a:off x="4434692" y="3769827"/>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x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b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y;   operator (2)</a:t>
            </a:r>
          </a:p>
        </p:txBody>
      </p:sp>
      <p:sp>
        <p:nvSpPr>
          <p:cNvPr id="9" name="文本框 8">
            <a:extLst>
              <a:ext uri="{FF2B5EF4-FFF2-40B4-BE49-F238E27FC236}">
                <a16:creationId xmlns:a16="http://schemas.microsoft.com/office/drawing/2014/main" id="{CD308873-B411-F2E3-280D-8F1C097F825C}"/>
              </a:ext>
            </a:extLst>
          </p:cNvPr>
          <p:cNvSpPr txBox="1"/>
          <p:nvPr/>
        </p:nvSpPr>
        <p:spPr>
          <a:xfrm>
            <a:off x="11222705" y="2177208"/>
            <a:ext cx="497251" cy="1015663"/>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圆角 14">
            <a:extLst>
              <a:ext uri="{FF2B5EF4-FFF2-40B4-BE49-F238E27FC236}">
                <a16:creationId xmlns:a16="http://schemas.microsoft.com/office/drawing/2014/main" id="{42B2ED44-A1B6-0388-4513-4D4FBAB5BFB0}"/>
              </a:ext>
            </a:extLst>
          </p:cNvPr>
          <p:cNvSpPr/>
          <p:nvPr/>
        </p:nvSpPr>
        <p:spPr>
          <a:xfrm>
            <a:off x="4965405" y="3769827"/>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EC3F5F9E-709E-47C7-D5E7-CB9FB396AB70}"/>
              </a:ext>
            </a:extLst>
          </p:cNvPr>
          <p:cNvSpPr/>
          <p:nvPr/>
        </p:nvSpPr>
        <p:spPr>
          <a:xfrm>
            <a:off x="5949078" y="3776611"/>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29AC8E01-2F94-FD70-05BA-44467224A442}"/>
              </a:ext>
            </a:extLst>
          </p:cNvPr>
          <p:cNvGrpSpPr/>
          <p:nvPr/>
        </p:nvGrpSpPr>
        <p:grpSpPr>
          <a:xfrm>
            <a:off x="4434692" y="4492316"/>
            <a:ext cx="6094324" cy="384671"/>
            <a:chOff x="4434692" y="4692889"/>
            <a:chExt cx="6094324" cy="384671"/>
          </a:xfrm>
        </p:grpSpPr>
        <p:sp>
          <p:nvSpPr>
            <p:cNvPr id="2" name="文本框 1">
              <a:extLst>
                <a:ext uri="{FF2B5EF4-FFF2-40B4-BE49-F238E27FC236}">
                  <a16:creationId xmlns:a16="http://schemas.microsoft.com/office/drawing/2014/main" id="{6A4D6D64-0260-8731-F3B4-15D708B1D0A5}"/>
                </a:ext>
              </a:extLst>
            </p:cNvPr>
            <p:cNvSpPr txBox="1"/>
            <p:nvPr/>
          </p:nvSpPr>
          <p:spPr>
            <a:xfrm>
              <a:off x="4434692" y="4708228"/>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t1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t2;         operator (3)</a:t>
              </a:r>
            </a:p>
          </p:txBody>
        </p:sp>
        <p:sp>
          <p:nvSpPr>
            <p:cNvPr id="6" name="矩形: 圆角 5">
              <a:extLst>
                <a:ext uri="{FF2B5EF4-FFF2-40B4-BE49-F238E27FC236}">
                  <a16:creationId xmlns:a16="http://schemas.microsoft.com/office/drawing/2014/main" id="{7CABEA7A-7B06-EB9E-3C09-C958703A00E0}"/>
                </a:ext>
              </a:extLst>
            </p:cNvPr>
            <p:cNvSpPr/>
            <p:nvPr/>
          </p:nvSpPr>
          <p:spPr>
            <a:xfrm>
              <a:off x="5003638" y="4692889"/>
              <a:ext cx="945440" cy="38467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a:extLst>
              <a:ext uri="{FF2B5EF4-FFF2-40B4-BE49-F238E27FC236}">
                <a16:creationId xmlns:a16="http://schemas.microsoft.com/office/drawing/2014/main" id="{7E6137DD-D8B1-E573-8CED-DECA8A72A07D}"/>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378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54402"/>
            <a:ext cx="2178994"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034034" y="2177208"/>
            <a:ext cx="10164276" cy="2308324"/>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lhs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rhs</a:t>
            </a:r>
            <a:r>
              <a:rPr lang="en-US" altLang="zh-CN" b="0" dirty="0">
                <a:solidFill>
                  <a:srgbClr val="1F2328"/>
                </a:solidFill>
                <a:effectLst/>
                <a:latin typeface="Consolas" panose="020B0609020204030204" pitchFamily="49" charset="0"/>
              </a:rPr>
              <a:t>);</a:t>
            </a:r>
          </a:p>
          <a:p>
            <a:endParaRPr lang="en-US" altLang="zh-CN" dirty="0">
              <a:solidFill>
                <a:srgbClr val="1F2328"/>
              </a:solidFill>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E1D6E25A-2909-8B4C-7B1C-E96E2B16D4A6}"/>
              </a:ext>
            </a:extLst>
          </p:cNvPr>
          <p:cNvSpPr txBox="1"/>
          <p:nvPr/>
        </p:nvSpPr>
        <p:spPr>
          <a:xfrm>
            <a:off x="4434692" y="3769827"/>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x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b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y;   operator (2)</a:t>
            </a:r>
          </a:p>
        </p:txBody>
      </p:sp>
      <p:sp>
        <p:nvSpPr>
          <p:cNvPr id="9" name="文本框 8">
            <a:extLst>
              <a:ext uri="{FF2B5EF4-FFF2-40B4-BE49-F238E27FC236}">
                <a16:creationId xmlns:a16="http://schemas.microsoft.com/office/drawing/2014/main" id="{CD308873-B411-F2E3-280D-8F1C097F825C}"/>
              </a:ext>
            </a:extLst>
          </p:cNvPr>
          <p:cNvSpPr txBox="1"/>
          <p:nvPr/>
        </p:nvSpPr>
        <p:spPr>
          <a:xfrm>
            <a:off x="11222705" y="2177208"/>
            <a:ext cx="497251" cy="1015663"/>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a:t>
            </a:r>
          </a:p>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矩形: 圆角 14">
            <a:extLst>
              <a:ext uri="{FF2B5EF4-FFF2-40B4-BE49-F238E27FC236}">
                <a16:creationId xmlns:a16="http://schemas.microsoft.com/office/drawing/2014/main" id="{42B2ED44-A1B6-0388-4513-4D4FBAB5BFB0}"/>
              </a:ext>
            </a:extLst>
          </p:cNvPr>
          <p:cNvSpPr/>
          <p:nvPr/>
        </p:nvSpPr>
        <p:spPr>
          <a:xfrm>
            <a:off x="4965405" y="3769827"/>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EC3F5F9E-709E-47C7-D5E7-CB9FB396AB70}"/>
              </a:ext>
            </a:extLst>
          </p:cNvPr>
          <p:cNvSpPr/>
          <p:nvPr/>
        </p:nvSpPr>
        <p:spPr>
          <a:xfrm>
            <a:off x="5949078" y="3776611"/>
            <a:ext cx="754911" cy="3625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A4D6D64-0260-8731-F3B4-15D708B1D0A5}"/>
              </a:ext>
            </a:extLst>
          </p:cNvPr>
          <p:cNvSpPr txBox="1"/>
          <p:nvPr/>
        </p:nvSpPr>
        <p:spPr>
          <a:xfrm>
            <a:off x="4434692" y="5235946"/>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t3;              operator =</a:t>
            </a:r>
          </a:p>
        </p:txBody>
      </p:sp>
      <p:grpSp>
        <p:nvGrpSpPr>
          <p:cNvPr id="12" name="组合 11">
            <a:extLst>
              <a:ext uri="{FF2B5EF4-FFF2-40B4-BE49-F238E27FC236}">
                <a16:creationId xmlns:a16="http://schemas.microsoft.com/office/drawing/2014/main" id="{C6ED06C3-7827-A5CE-1203-417261C3A889}"/>
              </a:ext>
            </a:extLst>
          </p:cNvPr>
          <p:cNvGrpSpPr/>
          <p:nvPr/>
        </p:nvGrpSpPr>
        <p:grpSpPr>
          <a:xfrm>
            <a:off x="4434692" y="4504425"/>
            <a:ext cx="6094324" cy="384671"/>
            <a:chOff x="4434692" y="4692889"/>
            <a:chExt cx="6094324" cy="384671"/>
          </a:xfrm>
        </p:grpSpPr>
        <p:sp>
          <p:nvSpPr>
            <p:cNvPr id="14" name="文本框 13">
              <a:extLst>
                <a:ext uri="{FF2B5EF4-FFF2-40B4-BE49-F238E27FC236}">
                  <a16:creationId xmlns:a16="http://schemas.microsoft.com/office/drawing/2014/main" id="{44293B6A-13B8-B9D5-E08E-DD7D3EAF5E71}"/>
                </a:ext>
              </a:extLst>
            </p:cNvPr>
            <p:cNvSpPr txBox="1"/>
            <p:nvPr/>
          </p:nvSpPr>
          <p:spPr>
            <a:xfrm>
              <a:off x="4434692" y="4708228"/>
              <a:ext cx="6094324" cy="369332"/>
            </a:xfrm>
            <a:prstGeom prst="rect">
              <a:avLst/>
            </a:prstGeom>
            <a:noFill/>
          </p:spPr>
          <p:txBody>
            <a:bodyPr wrap="square">
              <a:spAutoFit/>
            </a:bodyPr>
            <a:lstStyle/>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t1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t2;         operator (3)</a:t>
              </a:r>
            </a:p>
          </p:txBody>
        </p:sp>
        <p:sp>
          <p:nvSpPr>
            <p:cNvPr id="16" name="矩形: 圆角 15">
              <a:extLst>
                <a:ext uri="{FF2B5EF4-FFF2-40B4-BE49-F238E27FC236}">
                  <a16:creationId xmlns:a16="http://schemas.microsoft.com/office/drawing/2014/main" id="{1989D6E1-95F3-6C86-A112-573197B1D48F}"/>
                </a:ext>
              </a:extLst>
            </p:cNvPr>
            <p:cNvSpPr/>
            <p:nvPr/>
          </p:nvSpPr>
          <p:spPr>
            <a:xfrm>
              <a:off x="5003638" y="4692889"/>
              <a:ext cx="945440" cy="38467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a:extLst>
              <a:ext uri="{FF2B5EF4-FFF2-40B4-BE49-F238E27FC236}">
                <a16:creationId xmlns:a16="http://schemas.microsoft.com/office/drawing/2014/main" id="{3A6B77CE-336D-D099-1856-A82A7762E9BC}"/>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557964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Abstract Syntax Tree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组合 40">
            <a:extLst>
              <a:ext uri="{FF2B5EF4-FFF2-40B4-BE49-F238E27FC236}">
                <a16:creationId xmlns:a16="http://schemas.microsoft.com/office/drawing/2014/main" id="{05998162-AE1B-6FDA-217B-1A053286B483}"/>
              </a:ext>
            </a:extLst>
          </p:cNvPr>
          <p:cNvGrpSpPr/>
          <p:nvPr/>
        </p:nvGrpSpPr>
        <p:grpSpPr>
          <a:xfrm>
            <a:off x="2298524" y="1624389"/>
            <a:ext cx="6926030" cy="4552961"/>
            <a:chOff x="2298524" y="1624389"/>
            <a:chExt cx="6926030" cy="4552961"/>
          </a:xfrm>
        </p:grpSpPr>
        <p:grpSp>
          <p:nvGrpSpPr>
            <p:cNvPr id="28" name="组合 27">
              <a:extLst>
                <a:ext uri="{FF2B5EF4-FFF2-40B4-BE49-F238E27FC236}">
                  <a16:creationId xmlns:a16="http://schemas.microsoft.com/office/drawing/2014/main" id="{E6AE5FA9-1D47-DCEC-C98C-2C5C40C0C72D}"/>
                </a:ext>
              </a:extLst>
            </p:cNvPr>
            <p:cNvGrpSpPr>
              <a:grpSpLocks noChangeAspect="1"/>
            </p:cNvGrpSpPr>
            <p:nvPr/>
          </p:nvGrpSpPr>
          <p:grpSpPr>
            <a:xfrm>
              <a:off x="2298524" y="1624389"/>
              <a:ext cx="6926030" cy="4552961"/>
              <a:chOff x="2298524" y="1624389"/>
              <a:chExt cx="6926030" cy="4552961"/>
            </a:xfrm>
          </p:grpSpPr>
          <p:sp>
            <p:nvSpPr>
              <p:cNvPr id="5" name="椭圆 4">
                <a:extLst>
                  <a:ext uri="{FF2B5EF4-FFF2-40B4-BE49-F238E27FC236}">
                    <a16:creationId xmlns:a16="http://schemas.microsoft.com/office/drawing/2014/main" id="{2A9E84D4-DE59-703B-F108-BAB810ED6E78}"/>
                  </a:ext>
                </a:extLst>
              </p:cNvPr>
              <p:cNvSpPr/>
              <p:nvPr/>
            </p:nvSpPr>
            <p:spPr>
              <a:xfrm>
                <a:off x="3359326" y="340585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776D9B36-2DB6-D8EE-3FF7-603CA5D6DD7C}"/>
                  </a:ext>
                </a:extLst>
              </p:cNvPr>
              <p:cNvSpPr/>
              <p:nvPr/>
            </p:nvSpPr>
            <p:spPr>
              <a:xfrm>
                <a:off x="5231138" y="1624389"/>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0B50B89C-47C2-796C-0B68-9AB14D00222E}"/>
                  </a:ext>
                </a:extLst>
              </p:cNvPr>
              <p:cNvSpPr/>
              <p:nvPr/>
            </p:nvSpPr>
            <p:spPr>
              <a:xfrm>
                <a:off x="7102950" y="340585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03A24623-A2FE-F954-BCAF-69D3C971E60B}"/>
                  </a:ext>
                </a:extLst>
              </p:cNvPr>
              <p:cNvSpPr/>
              <p:nvPr/>
            </p:nvSpPr>
            <p:spPr>
              <a:xfrm>
                <a:off x="2298524"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a</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C2815328-FD66-FBEA-7A41-5027B3C9C6FA}"/>
                  </a:ext>
                </a:extLst>
              </p:cNvPr>
              <p:cNvSpPr/>
              <p:nvPr/>
            </p:nvSpPr>
            <p:spPr>
              <a:xfrm>
                <a:off x="4420128"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x</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5376FCBA-86CB-7D68-C4C3-855076F83BE8}"/>
                  </a:ext>
                </a:extLst>
              </p:cNvPr>
              <p:cNvSpPr/>
              <p:nvPr/>
            </p:nvSpPr>
            <p:spPr>
              <a:xfrm>
                <a:off x="6042148" y="512007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b</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556081D-A0D3-98F8-C87F-8E3C073F35A7}"/>
                  </a:ext>
                </a:extLst>
              </p:cNvPr>
              <p:cNvSpPr/>
              <p:nvPr/>
            </p:nvSpPr>
            <p:spPr>
              <a:xfrm>
                <a:off x="8163752" y="512007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y</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EAEB21A5-69E9-E478-F54E-2D9C0F465097}"/>
                  </a:ext>
                </a:extLst>
              </p:cNvPr>
              <p:cNvCxnSpPr>
                <a:stCxn id="10" idx="0"/>
                <a:endCxn id="5" idx="3"/>
              </p:cNvCxnSpPr>
              <p:nvPr/>
            </p:nvCxnSpPr>
            <p:spPr>
              <a:xfrm flipV="1">
                <a:off x="2828925"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7095FAF-6FB1-C048-AB82-73DA9A1A1DE9}"/>
                  </a:ext>
                </a:extLst>
              </p:cNvPr>
              <p:cNvCxnSpPr>
                <a:stCxn id="11" idx="0"/>
                <a:endCxn id="5" idx="5"/>
              </p:cNvCxnSpPr>
              <p:nvPr/>
            </p:nvCxnSpPr>
            <p:spPr>
              <a:xfrm flipH="1" flipV="1">
                <a:off x="4264777"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5FEEE20-EF43-54EC-7724-11B14CEBA7BC}"/>
                  </a:ext>
                </a:extLst>
              </p:cNvPr>
              <p:cNvCxnSpPr>
                <a:stCxn id="18" idx="0"/>
                <a:endCxn id="7" idx="3"/>
              </p:cNvCxnSpPr>
              <p:nvPr/>
            </p:nvCxnSpPr>
            <p:spPr>
              <a:xfrm flipV="1">
                <a:off x="6572549" y="4308295"/>
                <a:ext cx="685752" cy="8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6C14E90-1212-F606-FBC8-EC2E6BDF1086}"/>
                  </a:ext>
                </a:extLst>
              </p:cNvPr>
              <p:cNvCxnSpPr>
                <a:stCxn id="19" idx="0"/>
                <a:endCxn id="7" idx="5"/>
              </p:cNvCxnSpPr>
              <p:nvPr/>
            </p:nvCxnSpPr>
            <p:spPr>
              <a:xfrm flipH="1" flipV="1">
                <a:off x="8008401" y="4308295"/>
                <a:ext cx="685752" cy="81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直接箭头连接符 31">
              <a:extLst>
                <a:ext uri="{FF2B5EF4-FFF2-40B4-BE49-F238E27FC236}">
                  <a16:creationId xmlns:a16="http://schemas.microsoft.com/office/drawing/2014/main" id="{F123DE06-84CA-3A66-4ED5-7FD3364D5D8A}"/>
                </a:ext>
              </a:extLst>
            </p:cNvPr>
            <p:cNvCxnSpPr>
              <a:cxnSpLocks/>
              <a:stCxn id="5" idx="0"/>
              <a:endCxn id="6" idx="3"/>
            </p:cNvCxnSpPr>
            <p:nvPr/>
          </p:nvCxnSpPr>
          <p:spPr>
            <a:xfrm flipV="1">
              <a:off x="3889727" y="2526828"/>
              <a:ext cx="1496762" cy="87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C3015F0-4E46-5A1C-9E5C-F46A21CE767E}"/>
                </a:ext>
              </a:extLst>
            </p:cNvPr>
            <p:cNvCxnSpPr>
              <a:cxnSpLocks/>
              <a:stCxn id="7" idx="0"/>
              <a:endCxn id="6" idx="5"/>
            </p:cNvCxnSpPr>
            <p:nvPr/>
          </p:nvCxnSpPr>
          <p:spPr>
            <a:xfrm flipH="1" flipV="1">
              <a:off x="6136589" y="2526828"/>
              <a:ext cx="1496762" cy="87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D86B3B3-0A26-622A-FF2A-37344317F89C}"/>
                </a:ext>
              </a:extLst>
            </p:cNvPr>
            <p:cNvSpPr txBox="1"/>
            <p:nvPr/>
          </p:nvSpPr>
          <p:spPr>
            <a:xfrm>
              <a:off x="4751596" y="2900067"/>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t1</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747C2D93-9627-99C0-EFC7-62E12015274F}"/>
                </a:ext>
              </a:extLst>
            </p:cNvPr>
            <p:cNvSpPr txBox="1"/>
            <p:nvPr/>
          </p:nvSpPr>
          <p:spPr>
            <a:xfrm>
              <a:off x="6373616" y="2906968"/>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t2</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59">
            <a:extLst>
              <a:ext uri="{FF2B5EF4-FFF2-40B4-BE49-F238E27FC236}">
                <a16:creationId xmlns:a16="http://schemas.microsoft.com/office/drawing/2014/main" id="{9CC3F370-7B37-D2B5-EF08-0EAB2C196B7D}"/>
              </a:ext>
            </a:extLst>
          </p:cNvPr>
          <p:cNvSpPr txBox="1"/>
          <p:nvPr/>
        </p:nvSpPr>
        <p:spPr>
          <a:xfrm>
            <a:off x="7483478" y="1982604"/>
            <a:ext cx="4288353"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较复杂的计算过程是基本运算的复合</a:t>
            </a:r>
          </a:p>
        </p:txBody>
      </p:sp>
      <p:sp>
        <p:nvSpPr>
          <p:cNvPr id="2" name="矩形 1">
            <a:extLst>
              <a:ext uri="{FF2B5EF4-FFF2-40B4-BE49-F238E27FC236}">
                <a16:creationId xmlns:a16="http://schemas.microsoft.com/office/drawing/2014/main" id="{229B9F62-9805-3D84-5CAB-661027946CAA}"/>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9636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Abstract Syntax Tree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166BFC18-088E-C53C-8CBC-E9FBED0FE146}"/>
              </a:ext>
            </a:extLst>
          </p:cNvPr>
          <p:cNvGrpSpPr/>
          <p:nvPr/>
        </p:nvGrpSpPr>
        <p:grpSpPr>
          <a:xfrm>
            <a:off x="3306563" y="1664577"/>
            <a:ext cx="5313602" cy="4140202"/>
            <a:chOff x="4360663" y="1741885"/>
            <a:chExt cx="5313602" cy="4140202"/>
          </a:xfrm>
        </p:grpSpPr>
        <p:grpSp>
          <p:nvGrpSpPr>
            <p:cNvPr id="41" name="组合 40">
              <a:extLst>
                <a:ext uri="{FF2B5EF4-FFF2-40B4-BE49-F238E27FC236}">
                  <a16:creationId xmlns:a16="http://schemas.microsoft.com/office/drawing/2014/main" id="{05998162-AE1B-6FDA-217B-1A053286B483}"/>
                </a:ext>
              </a:extLst>
            </p:cNvPr>
            <p:cNvGrpSpPr>
              <a:grpSpLocks noChangeAspect="1"/>
            </p:cNvGrpSpPr>
            <p:nvPr/>
          </p:nvGrpSpPr>
          <p:grpSpPr>
            <a:xfrm>
              <a:off x="4994100" y="2805489"/>
              <a:ext cx="4680165" cy="3076598"/>
              <a:chOff x="2298524" y="1624389"/>
              <a:chExt cx="6926030" cy="4552961"/>
            </a:xfrm>
          </p:grpSpPr>
          <p:grpSp>
            <p:nvGrpSpPr>
              <p:cNvPr id="28" name="组合 27">
                <a:extLst>
                  <a:ext uri="{FF2B5EF4-FFF2-40B4-BE49-F238E27FC236}">
                    <a16:creationId xmlns:a16="http://schemas.microsoft.com/office/drawing/2014/main" id="{E6AE5FA9-1D47-DCEC-C98C-2C5C40C0C72D}"/>
                  </a:ext>
                </a:extLst>
              </p:cNvPr>
              <p:cNvGrpSpPr>
                <a:grpSpLocks noChangeAspect="1"/>
              </p:cNvGrpSpPr>
              <p:nvPr/>
            </p:nvGrpSpPr>
            <p:grpSpPr>
              <a:xfrm>
                <a:off x="2298524" y="1624389"/>
                <a:ext cx="6926030" cy="4552961"/>
                <a:chOff x="2298524" y="1624389"/>
                <a:chExt cx="6926030" cy="4552961"/>
              </a:xfrm>
            </p:grpSpPr>
            <p:sp>
              <p:nvSpPr>
                <p:cNvPr id="5" name="椭圆 4">
                  <a:extLst>
                    <a:ext uri="{FF2B5EF4-FFF2-40B4-BE49-F238E27FC236}">
                      <a16:creationId xmlns:a16="http://schemas.microsoft.com/office/drawing/2014/main" id="{2A9E84D4-DE59-703B-F108-BAB810ED6E78}"/>
                    </a:ext>
                  </a:extLst>
                </p:cNvPr>
                <p:cNvSpPr/>
                <p:nvPr/>
              </p:nvSpPr>
              <p:spPr>
                <a:xfrm>
                  <a:off x="3359326" y="340585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776D9B36-2DB6-D8EE-3FF7-603CA5D6DD7C}"/>
                    </a:ext>
                  </a:extLst>
                </p:cNvPr>
                <p:cNvSpPr/>
                <p:nvPr/>
              </p:nvSpPr>
              <p:spPr>
                <a:xfrm>
                  <a:off x="5231138" y="1624389"/>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0B50B89C-47C2-796C-0B68-9AB14D00222E}"/>
                    </a:ext>
                  </a:extLst>
                </p:cNvPr>
                <p:cNvSpPr/>
                <p:nvPr/>
              </p:nvSpPr>
              <p:spPr>
                <a:xfrm>
                  <a:off x="7102950" y="340585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03A24623-A2FE-F954-BCAF-69D3C971E60B}"/>
                    </a:ext>
                  </a:extLst>
                </p:cNvPr>
                <p:cNvSpPr/>
                <p:nvPr/>
              </p:nvSpPr>
              <p:spPr>
                <a:xfrm>
                  <a:off x="2298524"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a</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C2815328-FD66-FBEA-7A41-5027B3C9C6FA}"/>
                    </a:ext>
                  </a:extLst>
                </p:cNvPr>
                <p:cNvSpPr/>
                <p:nvPr/>
              </p:nvSpPr>
              <p:spPr>
                <a:xfrm>
                  <a:off x="4420128"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x</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5376FCBA-86CB-7D68-C4C3-855076F83BE8}"/>
                    </a:ext>
                  </a:extLst>
                </p:cNvPr>
                <p:cNvSpPr/>
                <p:nvPr/>
              </p:nvSpPr>
              <p:spPr>
                <a:xfrm>
                  <a:off x="6042148" y="512007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b</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556081D-A0D3-98F8-C87F-8E3C073F35A7}"/>
                    </a:ext>
                  </a:extLst>
                </p:cNvPr>
                <p:cNvSpPr/>
                <p:nvPr/>
              </p:nvSpPr>
              <p:spPr>
                <a:xfrm>
                  <a:off x="8163752" y="512007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y</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EAEB21A5-69E9-E478-F54E-2D9C0F465097}"/>
                    </a:ext>
                  </a:extLst>
                </p:cNvPr>
                <p:cNvCxnSpPr>
                  <a:stCxn id="10" idx="0"/>
                  <a:endCxn id="5" idx="3"/>
                </p:cNvCxnSpPr>
                <p:nvPr/>
              </p:nvCxnSpPr>
              <p:spPr>
                <a:xfrm flipV="1">
                  <a:off x="2828925"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7095FAF-6FB1-C048-AB82-73DA9A1A1DE9}"/>
                    </a:ext>
                  </a:extLst>
                </p:cNvPr>
                <p:cNvCxnSpPr>
                  <a:stCxn id="11" idx="0"/>
                  <a:endCxn id="5" idx="5"/>
                </p:cNvCxnSpPr>
                <p:nvPr/>
              </p:nvCxnSpPr>
              <p:spPr>
                <a:xfrm flipH="1" flipV="1">
                  <a:off x="4264777"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5FEEE20-EF43-54EC-7724-11B14CEBA7BC}"/>
                    </a:ext>
                  </a:extLst>
                </p:cNvPr>
                <p:cNvCxnSpPr>
                  <a:stCxn id="18" idx="0"/>
                  <a:endCxn id="7" idx="3"/>
                </p:cNvCxnSpPr>
                <p:nvPr/>
              </p:nvCxnSpPr>
              <p:spPr>
                <a:xfrm flipV="1">
                  <a:off x="6572549" y="4308295"/>
                  <a:ext cx="685752" cy="8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6C14E90-1212-F606-FBC8-EC2E6BDF1086}"/>
                    </a:ext>
                  </a:extLst>
                </p:cNvPr>
                <p:cNvCxnSpPr>
                  <a:stCxn id="19" idx="0"/>
                  <a:endCxn id="7" idx="5"/>
                </p:cNvCxnSpPr>
                <p:nvPr/>
              </p:nvCxnSpPr>
              <p:spPr>
                <a:xfrm flipH="1" flipV="1">
                  <a:off x="8008401" y="4308295"/>
                  <a:ext cx="685752" cy="81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直接箭头连接符 31">
                <a:extLst>
                  <a:ext uri="{FF2B5EF4-FFF2-40B4-BE49-F238E27FC236}">
                    <a16:creationId xmlns:a16="http://schemas.microsoft.com/office/drawing/2014/main" id="{F123DE06-84CA-3A66-4ED5-7FD3364D5D8A}"/>
                  </a:ext>
                </a:extLst>
              </p:cNvPr>
              <p:cNvCxnSpPr>
                <a:cxnSpLocks/>
                <a:stCxn id="5" idx="0"/>
                <a:endCxn id="6" idx="3"/>
              </p:cNvCxnSpPr>
              <p:nvPr/>
            </p:nvCxnSpPr>
            <p:spPr>
              <a:xfrm flipV="1">
                <a:off x="3889727" y="2526828"/>
                <a:ext cx="1496762" cy="87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C3015F0-4E46-5A1C-9E5C-F46A21CE767E}"/>
                  </a:ext>
                </a:extLst>
              </p:cNvPr>
              <p:cNvCxnSpPr>
                <a:cxnSpLocks/>
                <a:stCxn id="7" idx="0"/>
                <a:endCxn id="6" idx="5"/>
              </p:cNvCxnSpPr>
              <p:nvPr/>
            </p:nvCxnSpPr>
            <p:spPr>
              <a:xfrm flipH="1" flipV="1">
                <a:off x="6136589" y="2526828"/>
                <a:ext cx="1496762" cy="87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D86B3B3-0A26-622A-FF2A-37344317F89C}"/>
                  </a:ext>
                </a:extLst>
              </p:cNvPr>
              <p:cNvSpPr txBox="1"/>
              <p:nvPr/>
            </p:nvSpPr>
            <p:spPr>
              <a:xfrm>
                <a:off x="4751596" y="2900067"/>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t1</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747C2D93-9627-99C0-EFC7-62E12015274F}"/>
                  </a:ext>
                </a:extLst>
              </p:cNvPr>
              <p:cNvSpPr txBox="1"/>
              <p:nvPr/>
            </p:nvSpPr>
            <p:spPr>
              <a:xfrm>
                <a:off x="6373616" y="2906968"/>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t2</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椭圆 1">
              <a:extLst>
                <a:ext uri="{FF2B5EF4-FFF2-40B4-BE49-F238E27FC236}">
                  <a16:creationId xmlns:a16="http://schemas.microsoft.com/office/drawing/2014/main" id="{91D0DB43-1FEC-06BA-F504-73DE169CC023}"/>
                </a:ext>
              </a:extLst>
            </p:cNvPr>
            <p:cNvSpPr/>
            <p:nvPr/>
          </p:nvSpPr>
          <p:spPr>
            <a:xfrm>
              <a:off x="4360663" y="2800554"/>
              <a:ext cx="716822" cy="71443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z</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98DB956-6B8C-1A1B-5E09-7F42453C9FC6}"/>
                </a:ext>
              </a:extLst>
            </p:cNvPr>
            <p:cNvSpPr/>
            <p:nvPr/>
          </p:nvSpPr>
          <p:spPr>
            <a:xfrm>
              <a:off x="5605945" y="1741885"/>
              <a:ext cx="716822" cy="71443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9D91B6FB-3926-BD7E-9A65-6C26700E7C9F}"/>
                </a:ext>
              </a:extLst>
            </p:cNvPr>
            <p:cNvCxnSpPr>
              <a:stCxn id="6" idx="1"/>
              <a:endCxn id="4" idx="5"/>
            </p:cNvCxnSpPr>
            <p:nvPr/>
          </p:nvCxnSpPr>
          <p:spPr>
            <a:xfrm flipH="1" flipV="1">
              <a:off x="6217791" y="2351695"/>
              <a:ext cx="862957" cy="55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25BFEF6-1473-71F7-AE20-483E43072077}"/>
                </a:ext>
              </a:extLst>
            </p:cNvPr>
            <p:cNvCxnSpPr>
              <a:stCxn id="2" idx="7"/>
              <a:endCxn id="4" idx="3"/>
            </p:cNvCxnSpPr>
            <p:nvPr/>
          </p:nvCxnSpPr>
          <p:spPr>
            <a:xfrm flipV="1">
              <a:off x="4972509" y="2351695"/>
              <a:ext cx="738412" cy="55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C243E84-C970-3FD6-FD9D-58A717C51099}"/>
                </a:ext>
              </a:extLst>
            </p:cNvPr>
            <p:cNvSpPr txBox="1"/>
            <p:nvPr/>
          </p:nvSpPr>
          <p:spPr>
            <a:xfrm>
              <a:off x="6299419" y="2634812"/>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矩形 7">
            <a:extLst>
              <a:ext uri="{FF2B5EF4-FFF2-40B4-BE49-F238E27FC236}">
                <a16:creationId xmlns:a16="http://schemas.microsoft.com/office/drawing/2014/main" id="{71443E12-C360-E682-DA51-E96A6705C87E}"/>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7546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Package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descr="图形用户界面, 应用程序&#10;&#10;描述已自动生成">
            <a:extLst>
              <a:ext uri="{FF2B5EF4-FFF2-40B4-BE49-F238E27FC236}">
                <a16:creationId xmlns:a16="http://schemas.microsoft.com/office/drawing/2014/main" id="{73B966A4-91EE-98E4-7820-A8742AA543A5}"/>
              </a:ext>
            </a:extLst>
          </p:cNvPr>
          <p:cNvPicPr>
            <a:picLocks noChangeAspect="1"/>
          </p:cNvPicPr>
          <p:nvPr/>
        </p:nvPicPr>
        <p:blipFill>
          <a:blip r:embed="rId3"/>
          <a:stretch>
            <a:fillRect/>
          </a:stretch>
        </p:blipFill>
        <p:spPr>
          <a:xfrm>
            <a:off x="2760299" y="1315326"/>
            <a:ext cx="6653846" cy="4862025"/>
          </a:xfrm>
          <a:prstGeom prst="rect">
            <a:avLst/>
          </a:prstGeom>
        </p:spPr>
      </p:pic>
      <p:cxnSp>
        <p:nvCxnSpPr>
          <p:cNvPr id="2" name="直接连接符 1">
            <a:extLst>
              <a:ext uri="{FF2B5EF4-FFF2-40B4-BE49-F238E27FC236}">
                <a16:creationId xmlns:a16="http://schemas.microsoft.com/office/drawing/2014/main" id="{6BBC8270-A923-94FB-92EF-2928880E31D8}"/>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760DC6AF-55FC-A37E-AFD4-10DE16C1604D}"/>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507681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54402"/>
            <a:ext cx="198644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482114" y="2168683"/>
            <a:ext cx="10164276" cy="3139321"/>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a:t>
            </a:r>
            <a:r>
              <a:rPr lang="en-US" altLang="zh-CN" dirty="0">
                <a:solidFill>
                  <a:srgbClr val="1F2328"/>
                </a:solidFill>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lhs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rhs</a:t>
            </a:r>
            <a:r>
              <a:rPr lang="en-US" altLang="zh-CN" b="0" dirty="0">
                <a:solidFill>
                  <a:srgbClr val="1F2328"/>
                </a:solidFill>
                <a:effectLst/>
                <a:latin typeface="Consolas" panose="020B0609020204030204" pitchFamily="49" charset="0"/>
              </a:rPr>
              <a:t>);</a:t>
            </a:r>
          </a:p>
          <a:p>
            <a:endParaRPr lang="en-US" altLang="zh-CN" dirty="0">
              <a:solidFill>
                <a:srgbClr val="1F2328"/>
              </a:solidFill>
              <a:latin typeface="Consolas" panose="020B0609020204030204" pitchFamily="49" charset="0"/>
            </a:endParaRPr>
          </a:p>
          <a:p>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N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1'000'000</a:t>
            </a:r>
            <a:r>
              <a:rPr lang="en-US" altLang="zh-CN" b="0" dirty="0">
                <a:solidFill>
                  <a:srgbClr val="1F2328"/>
                </a:solidFill>
                <a:effectLst/>
                <a:latin typeface="Consolas" panose="020B0609020204030204" pitchFamily="49" charset="0"/>
              </a:rPr>
              <a:t>;</a:t>
            </a:r>
            <a:endParaRPr lang="en-US" altLang="zh-CN" dirty="0">
              <a:solidFill>
                <a:srgbClr val="1F2328"/>
              </a:solidFill>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r>
              <a:rPr lang="en-US" altLang="zh-CN" b="0" dirty="0">
                <a:solidFill>
                  <a:srgbClr val="1F2328"/>
                </a:solidFill>
                <a:effectLst/>
                <a:latin typeface="Consolas" panose="020B0609020204030204" pitchFamily="49" charset="0"/>
              </a:rPr>
              <a:t>z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x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b </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y;</a:t>
            </a: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a:p>
            <a:endParaRPr lang="en-US" altLang="zh-CN" b="0" dirty="0">
              <a:solidFill>
                <a:srgbClr val="1F2328"/>
              </a:solidFill>
              <a:effectLst/>
              <a:latin typeface="Consolas" panose="020B0609020204030204" pitchFamily="49" charset="0"/>
            </a:endParaRPr>
          </a:p>
        </p:txBody>
      </p:sp>
      <p:sp>
        <p:nvSpPr>
          <p:cNvPr id="6" name="文本框 5">
            <a:extLst>
              <a:ext uri="{FF2B5EF4-FFF2-40B4-BE49-F238E27FC236}">
                <a16:creationId xmlns:a16="http://schemas.microsoft.com/office/drawing/2014/main" id="{94E7D82B-F34E-DD0E-2895-41327B23F295}"/>
              </a:ext>
            </a:extLst>
          </p:cNvPr>
          <p:cNvSpPr txBox="1"/>
          <p:nvPr/>
        </p:nvSpPr>
        <p:spPr>
          <a:xfrm>
            <a:off x="6564252" y="5107949"/>
            <a:ext cx="4801314"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有性能问题，中间变量需要</a:t>
            </a:r>
            <a:r>
              <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额外申请内存</a:t>
            </a:r>
          </a:p>
        </p:txBody>
      </p:sp>
      <p:sp>
        <p:nvSpPr>
          <p:cNvPr id="7" name="文本框 6">
            <a:extLst>
              <a:ext uri="{FF2B5EF4-FFF2-40B4-BE49-F238E27FC236}">
                <a16:creationId xmlns:a16="http://schemas.microsoft.com/office/drawing/2014/main" id="{AF2EF65F-3A8A-449B-636E-982343081F2C}"/>
              </a:ext>
            </a:extLst>
          </p:cNvPr>
          <p:cNvSpPr txBox="1"/>
          <p:nvPr/>
        </p:nvSpPr>
        <p:spPr>
          <a:xfrm>
            <a:off x="1482114" y="5152708"/>
            <a:ext cx="238257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7.6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51.2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26D3751A-F3D6-3143-76A2-10EFC6EA7A5D}"/>
              </a:ext>
            </a:extLst>
          </p:cNvPr>
          <p:cNvSpPr txBox="1"/>
          <p:nvPr/>
        </p:nvSpPr>
        <p:spPr>
          <a:xfrm>
            <a:off x="6564252" y="5752075"/>
            <a:ext cx="6097248" cy="369332"/>
          </a:xfrm>
          <a:prstGeom prst="rect">
            <a:avLst/>
          </a:prstGeom>
          <a:noFill/>
        </p:spPr>
        <p:txBody>
          <a:bodyPr wrap="square">
            <a:spAutoFit/>
          </a:bodyPr>
          <a:lstStyle/>
          <a:p>
            <a:r>
              <a:rPr lang="zh-CN" altLang="en-US" dirty="0"/>
              <a:t>01-poly-operator_overloading.cpp</a:t>
            </a:r>
          </a:p>
        </p:txBody>
      </p:sp>
      <p:sp>
        <p:nvSpPr>
          <p:cNvPr id="8" name="矩形 7">
            <a:extLst>
              <a:ext uri="{FF2B5EF4-FFF2-40B4-BE49-F238E27FC236}">
                <a16:creationId xmlns:a16="http://schemas.microsoft.com/office/drawing/2014/main" id="{C2FA35C6-4765-4669-1F55-D49BCBB2B5A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35956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83098"/>
            <a:ext cx="198644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6DC4121F-B9DC-5CF0-92A8-AF303564103A}"/>
              </a:ext>
            </a:extLst>
          </p:cNvPr>
          <p:cNvSpPr txBox="1"/>
          <p:nvPr/>
        </p:nvSpPr>
        <p:spPr>
          <a:xfrm>
            <a:off x="1526255" y="2355973"/>
            <a:ext cx="10245576" cy="2585323"/>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 </a:t>
            </a:r>
            <a:r>
              <a:rPr lang="en-US" altLang="zh-CN" b="0" dirty="0">
                <a:solidFill>
                  <a:srgbClr val="8250DF"/>
                </a:solidFill>
                <a:effectLst/>
                <a:latin typeface="Consolas" panose="020B0609020204030204" pitchFamily="49" charset="0"/>
              </a:rPr>
              <a:t>operator*</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CF222E"/>
                </a:solidFill>
                <a:effectLst/>
                <a:latin typeface="Consolas" panose="020B0609020204030204" pitchFamily="49" charset="0"/>
              </a:rPr>
              <a:t>&lt;double&gt;</a:t>
            </a:r>
            <a:r>
              <a:rPr lang="en-US" altLang="zh-CN" b="0" dirty="0">
                <a:solidFill>
                  <a:srgbClr val="1F2328"/>
                </a:solidFill>
                <a:effectLst/>
                <a:latin typeface="Consolas" panose="020B0609020204030204" pitchFamily="49" charset="0"/>
              </a:rPr>
              <a:t> result(</a:t>
            </a:r>
            <a:r>
              <a:rPr lang="en-US" altLang="zh-CN" b="0" dirty="0" err="1">
                <a:solidFill>
                  <a:srgbClr val="953800"/>
                </a:solidFill>
                <a:effectLst/>
                <a:latin typeface="Consolas" panose="020B0609020204030204" pitchFamily="49" charset="0"/>
              </a:rPr>
              <a:t>vec</a:t>
            </a:r>
            <a:r>
              <a:rPr lang="en-US" altLang="zh-CN" b="0" dirty="0" err="1">
                <a:solidFill>
                  <a:srgbClr val="1F2328"/>
                </a:solidFill>
                <a:effectLst/>
                <a:latin typeface="Consolas" panose="020B0609020204030204" pitchFamily="49" charset="0"/>
              </a:rPr>
              <a:t>.</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err="1">
                <a:solidFill>
                  <a:srgbClr val="1F2328"/>
                </a:solidFill>
                <a:effectLst/>
                <a:latin typeface="Consolas" panose="020B0609020204030204" pitchFamily="49" charset="0"/>
              </a:rPr>
              <a:t>.</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result</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vec</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return</a:t>
            </a:r>
            <a:r>
              <a:rPr lang="en-US" altLang="zh-CN" b="0" dirty="0">
                <a:solidFill>
                  <a:srgbClr val="1F2328"/>
                </a:solidFill>
                <a:effectLst/>
                <a:latin typeface="Consolas" panose="020B0609020204030204" pitchFamily="49" charset="0"/>
              </a:rPr>
              <a:t> result;</a:t>
            </a:r>
          </a:p>
          <a:p>
            <a:r>
              <a:rPr lang="en-US" altLang="zh-CN" b="0" dirty="0">
                <a:solidFill>
                  <a:srgbClr val="1F2328"/>
                </a:solidFill>
                <a:effectLst/>
                <a:latin typeface="Consolas" panose="020B0609020204030204" pitchFamily="49" charset="0"/>
              </a:rPr>
              <a:t>}</a:t>
            </a:r>
          </a:p>
        </p:txBody>
      </p:sp>
      <p:sp>
        <p:nvSpPr>
          <p:cNvPr id="2" name="矩形: 圆角 1">
            <a:extLst>
              <a:ext uri="{FF2B5EF4-FFF2-40B4-BE49-F238E27FC236}">
                <a16:creationId xmlns:a16="http://schemas.microsoft.com/office/drawing/2014/main" id="{6E8BD242-5941-F561-4DE3-285D9CFBB3F7}"/>
              </a:ext>
            </a:extLst>
          </p:cNvPr>
          <p:cNvSpPr/>
          <p:nvPr/>
        </p:nvSpPr>
        <p:spPr>
          <a:xfrm>
            <a:off x="2052536" y="2947481"/>
            <a:ext cx="5050414" cy="321013"/>
          </a:xfrm>
          <a:prstGeom prst="roundRect">
            <a:avLst/>
          </a:prstGeom>
          <a:no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777D391-A8B1-47AD-CE50-045F419EB2E2}"/>
              </a:ext>
            </a:extLst>
          </p:cNvPr>
          <p:cNvSpPr txBox="1"/>
          <p:nvPr/>
        </p:nvSpPr>
        <p:spPr>
          <a:xfrm>
            <a:off x="1537538" y="5500108"/>
            <a:ext cx="2614113" cy="400110"/>
          </a:xfrm>
          <a:prstGeom prst="rect">
            <a:avLst/>
          </a:prstGeom>
          <a:noFill/>
        </p:spPr>
        <p:txBody>
          <a:bodyPr wrap="none" rtlCol="0">
            <a:spAutoFit/>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Expression Template !</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文本框 6">
            <a:extLst>
              <a:ext uri="{FF2B5EF4-FFF2-40B4-BE49-F238E27FC236}">
                <a16:creationId xmlns:a16="http://schemas.microsoft.com/office/drawing/2014/main" id="{FDD24E2E-C537-54F5-A4DA-52B90EC7E239}"/>
              </a:ext>
            </a:extLst>
          </p:cNvPr>
          <p:cNvSpPr txBox="1"/>
          <p:nvPr/>
        </p:nvSpPr>
        <p:spPr>
          <a:xfrm>
            <a:off x="8040351" y="5515497"/>
            <a:ext cx="6097248" cy="369332"/>
          </a:xfrm>
          <a:prstGeom prst="rect">
            <a:avLst/>
          </a:prstGeom>
          <a:noFill/>
        </p:spPr>
        <p:txBody>
          <a:bodyPr wrap="square">
            <a:spAutoFit/>
          </a:bodyPr>
          <a:lstStyle/>
          <a:p>
            <a:r>
              <a:rPr lang="zh-CN" altLang="en-US" dirty="0"/>
              <a:t>06-expression_template.cpp</a:t>
            </a:r>
          </a:p>
        </p:txBody>
      </p:sp>
      <p:sp>
        <p:nvSpPr>
          <p:cNvPr id="8" name="文本框 7">
            <a:extLst>
              <a:ext uri="{FF2B5EF4-FFF2-40B4-BE49-F238E27FC236}">
                <a16:creationId xmlns:a16="http://schemas.microsoft.com/office/drawing/2014/main" id="{CF50BF51-E9C6-C80B-C794-764C6B363112}"/>
              </a:ext>
            </a:extLst>
          </p:cNvPr>
          <p:cNvSpPr txBox="1"/>
          <p:nvPr/>
        </p:nvSpPr>
        <p:spPr>
          <a:xfrm>
            <a:off x="7676012" y="5020647"/>
            <a:ext cx="3955315"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8.95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59.5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v.s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10.1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ms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377F0F44-9931-7602-EFEB-8069FA927EE5}"/>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622606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Abstract Syntax Tree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 name="组合 15">
            <a:extLst>
              <a:ext uri="{FF2B5EF4-FFF2-40B4-BE49-F238E27FC236}">
                <a16:creationId xmlns:a16="http://schemas.microsoft.com/office/drawing/2014/main" id="{166BFC18-088E-C53C-8CBC-E9FBED0FE146}"/>
              </a:ext>
            </a:extLst>
          </p:cNvPr>
          <p:cNvGrpSpPr/>
          <p:nvPr/>
        </p:nvGrpSpPr>
        <p:grpSpPr>
          <a:xfrm>
            <a:off x="3306563" y="1664577"/>
            <a:ext cx="5313602" cy="4140202"/>
            <a:chOff x="4360663" y="1741885"/>
            <a:chExt cx="5313602" cy="4140202"/>
          </a:xfrm>
        </p:grpSpPr>
        <p:grpSp>
          <p:nvGrpSpPr>
            <p:cNvPr id="41" name="组合 40">
              <a:extLst>
                <a:ext uri="{FF2B5EF4-FFF2-40B4-BE49-F238E27FC236}">
                  <a16:creationId xmlns:a16="http://schemas.microsoft.com/office/drawing/2014/main" id="{05998162-AE1B-6FDA-217B-1A053286B483}"/>
                </a:ext>
              </a:extLst>
            </p:cNvPr>
            <p:cNvGrpSpPr>
              <a:grpSpLocks noChangeAspect="1"/>
            </p:cNvGrpSpPr>
            <p:nvPr/>
          </p:nvGrpSpPr>
          <p:grpSpPr>
            <a:xfrm>
              <a:off x="4994100" y="2805489"/>
              <a:ext cx="4680165" cy="3076598"/>
              <a:chOff x="2298524" y="1624389"/>
              <a:chExt cx="6926030" cy="4552961"/>
            </a:xfrm>
          </p:grpSpPr>
          <p:grpSp>
            <p:nvGrpSpPr>
              <p:cNvPr id="28" name="组合 27">
                <a:extLst>
                  <a:ext uri="{FF2B5EF4-FFF2-40B4-BE49-F238E27FC236}">
                    <a16:creationId xmlns:a16="http://schemas.microsoft.com/office/drawing/2014/main" id="{E6AE5FA9-1D47-DCEC-C98C-2C5C40C0C72D}"/>
                  </a:ext>
                </a:extLst>
              </p:cNvPr>
              <p:cNvGrpSpPr>
                <a:grpSpLocks noChangeAspect="1"/>
              </p:cNvGrpSpPr>
              <p:nvPr/>
            </p:nvGrpSpPr>
            <p:grpSpPr>
              <a:xfrm>
                <a:off x="2298524" y="1624389"/>
                <a:ext cx="6926030" cy="4552961"/>
                <a:chOff x="2298524" y="1624389"/>
                <a:chExt cx="6926030" cy="4552961"/>
              </a:xfrm>
            </p:grpSpPr>
            <p:sp>
              <p:nvSpPr>
                <p:cNvPr id="5" name="椭圆 4">
                  <a:extLst>
                    <a:ext uri="{FF2B5EF4-FFF2-40B4-BE49-F238E27FC236}">
                      <a16:creationId xmlns:a16="http://schemas.microsoft.com/office/drawing/2014/main" id="{2A9E84D4-DE59-703B-F108-BAB810ED6E78}"/>
                    </a:ext>
                  </a:extLst>
                </p:cNvPr>
                <p:cNvSpPr/>
                <p:nvPr/>
              </p:nvSpPr>
              <p:spPr>
                <a:xfrm>
                  <a:off x="3359326" y="340585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776D9B36-2DB6-D8EE-3FF7-603CA5D6DD7C}"/>
                    </a:ext>
                  </a:extLst>
                </p:cNvPr>
                <p:cNvSpPr/>
                <p:nvPr/>
              </p:nvSpPr>
              <p:spPr>
                <a:xfrm>
                  <a:off x="5231138" y="1624389"/>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0B50B89C-47C2-796C-0B68-9AB14D00222E}"/>
                    </a:ext>
                  </a:extLst>
                </p:cNvPr>
                <p:cNvSpPr/>
                <p:nvPr/>
              </p:nvSpPr>
              <p:spPr>
                <a:xfrm>
                  <a:off x="7102950" y="340585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03A24623-A2FE-F954-BCAF-69D3C971E60B}"/>
                    </a:ext>
                  </a:extLst>
                </p:cNvPr>
                <p:cNvSpPr/>
                <p:nvPr/>
              </p:nvSpPr>
              <p:spPr>
                <a:xfrm>
                  <a:off x="2298524"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a</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C2815328-FD66-FBEA-7A41-5027B3C9C6FA}"/>
                    </a:ext>
                  </a:extLst>
                </p:cNvPr>
                <p:cNvSpPr/>
                <p:nvPr/>
              </p:nvSpPr>
              <p:spPr>
                <a:xfrm>
                  <a:off x="4420128" y="5120077"/>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x</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5376FCBA-86CB-7D68-C4C3-855076F83BE8}"/>
                    </a:ext>
                  </a:extLst>
                </p:cNvPr>
                <p:cNvSpPr/>
                <p:nvPr/>
              </p:nvSpPr>
              <p:spPr>
                <a:xfrm>
                  <a:off x="6042148" y="5120076"/>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b</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556081D-A0D3-98F8-C87F-8E3C073F35A7}"/>
                    </a:ext>
                  </a:extLst>
                </p:cNvPr>
                <p:cNvSpPr/>
                <p:nvPr/>
              </p:nvSpPr>
              <p:spPr>
                <a:xfrm>
                  <a:off x="8163752" y="5120075"/>
                  <a:ext cx="1060802" cy="105727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y</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EAEB21A5-69E9-E478-F54E-2D9C0F465097}"/>
                    </a:ext>
                  </a:extLst>
                </p:cNvPr>
                <p:cNvCxnSpPr>
                  <a:stCxn id="10" idx="0"/>
                  <a:endCxn id="5" idx="3"/>
                </p:cNvCxnSpPr>
                <p:nvPr/>
              </p:nvCxnSpPr>
              <p:spPr>
                <a:xfrm flipV="1">
                  <a:off x="2828925"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7095FAF-6FB1-C048-AB82-73DA9A1A1DE9}"/>
                    </a:ext>
                  </a:extLst>
                </p:cNvPr>
                <p:cNvCxnSpPr>
                  <a:stCxn id="11" idx="0"/>
                  <a:endCxn id="5" idx="5"/>
                </p:cNvCxnSpPr>
                <p:nvPr/>
              </p:nvCxnSpPr>
              <p:spPr>
                <a:xfrm flipH="1" flipV="1">
                  <a:off x="4264777" y="4308294"/>
                  <a:ext cx="685752" cy="81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5FEEE20-EF43-54EC-7724-11B14CEBA7BC}"/>
                    </a:ext>
                  </a:extLst>
                </p:cNvPr>
                <p:cNvCxnSpPr>
                  <a:stCxn id="18" idx="0"/>
                  <a:endCxn id="7" idx="3"/>
                </p:cNvCxnSpPr>
                <p:nvPr/>
              </p:nvCxnSpPr>
              <p:spPr>
                <a:xfrm flipV="1">
                  <a:off x="6572549" y="4308295"/>
                  <a:ext cx="685752" cy="8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6C14E90-1212-F606-FBC8-EC2E6BDF1086}"/>
                    </a:ext>
                  </a:extLst>
                </p:cNvPr>
                <p:cNvCxnSpPr>
                  <a:stCxn id="19" idx="0"/>
                  <a:endCxn id="7" idx="5"/>
                </p:cNvCxnSpPr>
                <p:nvPr/>
              </p:nvCxnSpPr>
              <p:spPr>
                <a:xfrm flipH="1" flipV="1">
                  <a:off x="8008401" y="4308295"/>
                  <a:ext cx="685752" cy="81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直接箭头连接符 31">
                <a:extLst>
                  <a:ext uri="{FF2B5EF4-FFF2-40B4-BE49-F238E27FC236}">
                    <a16:creationId xmlns:a16="http://schemas.microsoft.com/office/drawing/2014/main" id="{F123DE06-84CA-3A66-4ED5-7FD3364D5D8A}"/>
                  </a:ext>
                </a:extLst>
              </p:cNvPr>
              <p:cNvCxnSpPr>
                <a:cxnSpLocks/>
                <a:stCxn id="5" idx="0"/>
                <a:endCxn id="6" idx="3"/>
              </p:cNvCxnSpPr>
              <p:nvPr/>
            </p:nvCxnSpPr>
            <p:spPr>
              <a:xfrm flipV="1">
                <a:off x="3889727" y="2526828"/>
                <a:ext cx="1496762" cy="87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C3015F0-4E46-5A1C-9E5C-F46A21CE767E}"/>
                  </a:ext>
                </a:extLst>
              </p:cNvPr>
              <p:cNvCxnSpPr>
                <a:cxnSpLocks/>
                <a:stCxn id="7" idx="0"/>
                <a:endCxn id="6" idx="5"/>
              </p:cNvCxnSpPr>
              <p:nvPr/>
            </p:nvCxnSpPr>
            <p:spPr>
              <a:xfrm flipH="1" flipV="1">
                <a:off x="6136589" y="2526828"/>
                <a:ext cx="1496762" cy="87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D86B3B3-0A26-622A-FF2A-37344317F89C}"/>
                  </a:ext>
                </a:extLst>
              </p:cNvPr>
              <p:cNvSpPr txBox="1"/>
              <p:nvPr/>
            </p:nvSpPr>
            <p:spPr>
              <a:xfrm>
                <a:off x="4751596" y="2900067"/>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t1</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747C2D93-9627-99C0-EFC7-62E12015274F}"/>
                  </a:ext>
                </a:extLst>
              </p:cNvPr>
              <p:cNvSpPr txBox="1"/>
              <p:nvPr/>
            </p:nvSpPr>
            <p:spPr>
              <a:xfrm>
                <a:off x="6373616" y="2906968"/>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t2</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椭圆 1">
              <a:extLst>
                <a:ext uri="{FF2B5EF4-FFF2-40B4-BE49-F238E27FC236}">
                  <a16:creationId xmlns:a16="http://schemas.microsoft.com/office/drawing/2014/main" id="{91D0DB43-1FEC-06BA-F504-73DE169CC023}"/>
                </a:ext>
              </a:extLst>
            </p:cNvPr>
            <p:cNvSpPr/>
            <p:nvPr/>
          </p:nvSpPr>
          <p:spPr>
            <a:xfrm>
              <a:off x="4360663" y="2800554"/>
              <a:ext cx="716822" cy="71443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z</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98DB956-6B8C-1A1B-5E09-7F42453C9FC6}"/>
                </a:ext>
              </a:extLst>
            </p:cNvPr>
            <p:cNvSpPr/>
            <p:nvPr/>
          </p:nvSpPr>
          <p:spPr>
            <a:xfrm>
              <a:off x="5605945" y="1741885"/>
              <a:ext cx="716822" cy="71443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9D91B6FB-3926-BD7E-9A65-6C26700E7C9F}"/>
                </a:ext>
              </a:extLst>
            </p:cNvPr>
            <p:cNvCxnSpPr>
              <a:stCxn id="6" idx="1"/>
              <a:endCxn id="4" idx="5"/>
            </p:cNvCxnSpPr>
            <p:nvPr/>
          </p:nvCxnSpPr>
          <p:spPr>
            <a:xfrm flipH="1" flipV="1">
              <a:off x="6217791" y="2351695"/>
              <a:ext cx="862957" cy="55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25BFEF6-1473-71F7-AE20-483E43072077}"/>
                </a:ext>
              </a:extLst>
            </p:cNvPr>
            <p:cNvCxnSpPr>
              <a:stCxn id="2" idx="7"/>
              <a:endCxn id="4" idx="3"/>
            </p:cNvCxnSpPr>
            <p:nvPr/>
          </p:nvCxnSpPr>
          <p:spPr>
            <a:xfrm flipV="1">
              <a:off x="4972509" y="2351695"/>
              <a:ext cx="738412" cy="55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C243E84-C970-3FD6-FD9D-58A717C51099}"/>
                </a:ext>
              </a:extLst>
            </p:cNvPr>
            <p:cNvSpPr txBox="1"/>
            <p:nvPr/>
          </p:nvSpPr>
          <p:spPr>
            <a:xfrm>
              <a:off x="6299419" y="2634812"/>
              <a:ext cx="397866"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矩形 7">
            <a:extLst>
              <a:ext uri="{FF2B5EF4-FFF2-40B4-BE49-F238E27FC236}">
                <a16:creationId xmlns:a16="http://schemas.microsoft.com/office/drawing/2014/main" id="{2A27C14D-DA59-8FF0-AD98-B9E58882B5A2}"/>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981960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A0EE1E7D-F0B3-A636-3418-20AF7B57B913}"/>
              </a:ext>
            </a:extLst>
          </p:cNvPr>
          <p:cNvSpPr txBox="1"/>
          <p:nvPr/>
        </p:nvSpPr>
        <p:spPr>
          <a:xfrm>
            <a:off x="1537538" y="1583098"/>
            <a:ext cx="1986441"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 = a * x  + b * y</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17A4827F-28CC-1D0A-9392-30740386688D}"/>
              </a:ext>
            </a:extLst>
          </p:cNvPr>
          <p:cNvSpPr txBox="1"/>
          <p:nvPr/>
        </p:nvSpPr>
        <p:spPr>
          <a:xfrm>
            <a:off x="1537537" y="2161851"/>
            <a:ext cx="9410029" cy="286232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err="1">
                <a:solidFill>
                  <a:srgbClr val="8250DF"/>
                </a:solidFill>
                <a:effectLst/>
                <a:latin typeface="Consolas" panose="020B0609020204030204" pitchFamily="49" charset="0"/>
              </a:rPr>
              <a:t>multiply_add_c</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&amp;</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z</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b</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n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x</a:t>
            </a:r>
            <a:r>
              <a:rPr lang="en-US" altLang="zh-CN" b="0" dirty="0" err="1">
                <a:solidFill>
                  <a:srgbClr val="1F2328"/>
                </a:solidFill>
                <a:effectLst/>
                <a:latin typeface="Consolas" panose="020B0609020204030204" pitchFamily="49" charset="0"/>
              </a:rPr>
              <a:t>.</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size_t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n;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z</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b</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8250DF"/>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8250DF"/>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a:t>
            </a:r>
          </a:p>
        </p:txBody>
      </p:sp>
      <p:sp>
        <p:nvSpPr>
          <p:cNvPr id="2" name="矩形 1">
            <a:extLst>
              <a:ext uri="{FF2B5EF4-FFF2-40B4-BE49-F238E27FC236}">
                <a16:creationId xmlns:a16="http://schemas.microsoft.com/office/drawing/2014/main" id="{3F64D7CE-ABAB-4FEE-1CAA-A3A18CBC4E72}"/>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93814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Operator Overloading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8517772-D519-F2A3-B766-20490E689F2F}"/>
              </a:ext>
            </a:extLst>
          </p:cNvPr>
          <p:cNvSpPr txBox="1"/>
          <p:nvPr/>
        </p:nvSpPr>
        <p:spPr>
          <a:xfrm>
            <a:off x="1212329" y="1592625"/>
            <a:ext cx="9895381" cy="5016758"/>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computer programming, operator overloading, sometimes termed operator ad hoc polymorphism, is a specific case of polymorphism, where </a:t>
            </a:r>
            <a:r>
              <a:rPr lang="en-US" altLang="zh-CN" sz="2000" b="1" dirty="0">
                <a:latin typeface="Times New Roman" panose="02020603050405020304" pitchFamily="18" charset="0"/>
                <a:cs typeface="Times New Roman" panose="02020603050405020304" pitchFamily="18" charset="0"/>
              </a:rPr>
              <a:t>different operators </a:t>
            </a:r>
            <a:r>
              <a:rPr lang="en-US" altLang="zh-CN" sz="2000" dirty="0">
                <a:latin typeface="Times New Roman" panose="02020603050405020304" pitchFamily="18" charset="0"/>
                <a:cs typeface="Times New Roman" panose="02020603050405020304" pitchFamily="18" charset="0"/>
              </a:rPr>
              <a:t>have different implementations </a:t>
            </a:r>
            <a:r>
              <a:rPr lang="en-US" altLang="zh-CN" sz="2000" b="1" dirty="0">
                <a:latin typeface="Times New Roman" panose="02020603050405020304" pitchFamily="18" charset="0"/>
                <a:cs typeface="Times New Roman" panose="02020603050405020304" pitchFamily="18" charset="0"/>
              </a:rPr>
              <a:t>depending on their arguments</a:t>
            </a:r>
            <a:r>
              <a:rPr lang="en-US" altLang="zh-CN" sz="2000" dirty="0">
                <a:latin typeface="Times New Roman" panose="02020603050405020304" pitchFamily="18" charset="0"/>
                <a:cs typeface="Times New Roman" panose="02020603050405020304" pitchFamily="18" charset="0"/>
              </a:rPr>
              <a:t>. Operator overloading is generally defined by a programming language, a programmer, or both.</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Operator : +, - , *, /, %, &gt;&gt;, &lt;&lt;, &amp;&amp;,||, ….. </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More human-readable </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b="0" i="0" dirty="0">
                <a:solidFill>
                  <a:srgbClr val="202122"/>
                </a:solidFill>
                <a:effectLst/>
                <a:latin typeface="Times New Roman" panose="02020603050405020304" pitchFamily="18" charset="0"/>
                <a:cs typeface="Times New Roman" panose="02020603050405020304" pitchFamily="18" charset="0"/>
              </a:rPr>
              <a:t>Operator overloading has often been criticized because it allows programmers to reassign the semantics of operators depending on the types of their operands.</a:t>
            </a: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EC61FD5-7C3F-2D69-742E-39DABAD86FAA}"/>
              </a:ext>
            </a:extLst>
          </p:cNvPr>
          <p:cNvSpPr txBox="1"/>
          <p:nvPr/>
        </p:nvSpPr>
        <p:spPr>
          <a:xfrm>
            <a:off x="9583239" y="5498932"/>
            <a:ext cx="1210588" cy="400110"/>
          </a:xfrm>
          <a:prstGeom prst="rect">
            <a:avLst/>
          </a:prstGeom>
          <a:noFill/>
        </p:spPr>
        <p:txBody>
          <a:bodyPr wrap="none" rtlCol="0">
            <a:spAutoFit/>
          </a:bodyPr>
          <a:lstStyle/>
          <a:p>
            <a:pPr algn="ct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不要滥用</a:t>
            </a:r>
          </a:p>
        </p:txBody>
      </p:sp>
      <p:sp>
        <p:nvSpPr>
          <p:cNvPr id="2" name="矩形 1">
            <a:extLst>
              <a:ext uri="{FF2B5EF4-FFF2-40B4-BE49-F238E27FC236}">
                <a16:creationId xmlns:a16="http://schemas.microsoft.com/office/drawing/2014/main" id="{9A858C66-BDB0-CA65-FDC6-E0AE498690DE}"/>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01736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4ACF607-7679-4B58-81A4-643594380BAD}"/>
              </a:ext>
            </a:extLst>
          </p:cNvPr>
          <p:cNvGrpSpPr/>
          <p:nvPr/>
        </p:nvGrpSpPr>
        <p:grpSpPr>
          <a:xfrm>
            <a:off x="1230002" y="1881059"/>
            <a:ext cx="8723011" cy="3539430"/>
            <a:chOff x="1296000" y="1562712"/>
            <a:chExt cx="8723011" cy="3539430"/>
          </a:xfrm>
        </p:grpSpPr>
        <p:sp>
          <p:nvSpPr>
            <p:cNvPr id="112" name="文本框 111">
              <a:extLst>
                <a:ext uri="{FF2B5EF4-FFF2-40B4-BE49-F238E27FC236}">
                  <a16:creationId xmlns:a16="http://schemas.microsoft.com/office/drawing/2014/main" id="{C71FE879-3E72-41C0-9A96-89054F1DD0DD}"/>
                </a:ext>
              </a:extLst>
            </p:cNvPr>
            <p:cNvSpPr txBox="1"/>
            <p:nvPr/>
          </p:nvSpPr>
          <p:spPr>
            <a:xfrm>
              <a:off x="1296367" y="1562712"/>
              <a:ext cx="8722644" cy="3539430"/>
            </a:xfrm>
            <a:prstGeom prst="rect">
              <a:avLst/>
            </a:prstGeom>
            <a:noFill/>
          </p:spPr>
          <p:txBody>
            <a:bodyPr wrap="none" rtlCol="0">
              <a:spAutoFit/>
            </a:bodyPr>
            <a:lstStyle/>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Overloading, Interface of Linear Algebra Ops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Automatic Unrolling</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Abstract Base Class, Parallel</a:t>
              </a:r>
              <a:endParaRPr lang="zh-CN" altLang="en-US"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3" name="文本框 112">
              <a:extLst>
                <a:ext uri="{FF2B5EF4-FFF2-40B4-BE49-F238E27FC236}">
                  <a16:creationId xmlns:a16="http://schemas.microsoft.com/office/drawing/2014/main" id="{A7DB67EE-525F-4CF4-8883-623A897ACD72}"/>
                </a:ext>
              </a:extLst>
            </p:cNvPr>
            <p:cNvSpPr txBox="1"/>
            <p:nvPr/>
          </p:nvSpPr>
          <p:spPr>
            <a:xfrm>
              <a:off x="1296000" y="2818265"/>
              <a:ext cx="184731" cy="584775"/>
            </a:xfrm>
            <a:prstGeom prst="rect">
              <a:avLst/>
            </a:prstGeom>
            <a:noFill/>
          </p:spPr>
          <p:txBody>
            <a:bodyPr wrap="none" rtlCol="0">
              <a:spAutoFit/>
            </a:bodyPr>
            <a:lstStyle/>
            <a:p>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 name="文本框 2">
            <a:extLst>
              <a:ext uri="{FF2B5EF4-FFF2-40B4-BE49-F238E27FC236}">
                <a16:creationId xmlns:a16="http://schemas.microsoft.com/office/drawing/2014/main" id="{C0486432-C430-1898-CEA1-AE6EA2BE20EA}"/>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Polymorphism in C++</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669302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FFB0B4A0-5C6D-E24F-83E9-E2A359FB4FF1}"/>
              </a:ext>
            </a:extLst>
          </p:cNvPr>
          <p:cNvSpPr txBox="1"/>
          <p:nvPr/>
        </p:nvSpPr>
        <p:spPr>
          <a:xfrm>
            <a:off x="3061907" y="1528743"/>
            <a:ext cx="6097248" cy="584775"/>
          </a:xfrm>
          <a:prstGeom prst="rect">
            <a:avLst/>
          </a:prstGeom>
          <a:noFill/>
        </p:spPr>
        <p:txBody>
          <a:bodyPr wrap="square">
            <a:spAutoFit/>
          </a:bodyPr>
          <a:lstStyle/>
          <a:p>
            <a:r>
              <a:rPr lang="zh-CN" altLang="en-US" sz="1400" dirty="0">
                <a:hlinkClick r:id="rId3"/>
              </a:rPr>
              <a:t>https://en.wikipedia.org/wiki/Template_(C%2B%2B)</a:t>
            </a:r>
            <a:endParaRPr lang="en-US" altLang="zh-CN" sz="1400" dirty="0"/>
          </a:p>
          <a:p>
            <a:endParaRPr lang="zh-CN" altLang="en-US" dirty="0"/>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683042" cy="2554545"/>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Types of Templates </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文本框 6">
            <a:extLst>
              <a:ext uri="{FF2B5EF4-FFF2-40B4-BE49-F238E27FC236}">
                <a16:creationId xmlns:a16="http://schemas.microsoft.com/office/drawing/2014/main" id="{4C92ED55-C525-F2C2-AB29-7103F1569175}"/>
              </a:ext>
            </a:extLst>
          </p:cNvPr>
          <p:cNvSpPr txBox="1"/>
          <p:nvPr/>
        </p:nvSpPr>
        <p:spPr>
          <a:xfrm>
            <a:off x="7670388" y="3659871"/>
            <a:ext cx="6307110" cy="2031325"/>
          </a:xfrm>
          <a:prstGeom prst="rect">
            <a:avLst/>
          </a:prstGeom>
          <a:noFill/>
        </p:spPr>
        <p:txBody>
          <a:bodyPr wrap="square">
            <a:spAutoFit/>
          </a:bodyPr>
          <a:lstStyle/>
          <a:p>
            <a:r>
              <a:rPr lang="fr-FR" altLang="zh-CN" b="0" dirty="0">
                <a:solidFill>
                  <a:srgbClr val="CF222E"/>
                </a:solidFill>
                <a:effectLst/>
                <a:highlight>
                  <a:srgbClr val="FFFFFF"/>
                </a:highlight>
                <a:latin typeface="Consolas" panose="020B0609020204030204" pitchFamily="49" charset="0"/>
              </a:rPr>
              <a:t>template</a:t>
            </a:r>
            <a:r>
              <a:rPr lang="fr-FR" altLang="zh-CN" b="0" dirty="0">
                <a:solidFill>
                  <a:srgbClr val="1F2328"/>
                </a:solidFill>
                <a:effectLst/>
                <a:highlight>
                  <a:srgbClr val="FFFFFF"/>
                </a:highlight>
                <a:latin typeface="Consolas" panose="020B0609020204030204" pitchFamily="49" charset="0"/>
              </a:rPr>
              <a:t> &lt;</a:t>
            </a:r>
            <a:r>
              <a:rPr lang="fr-FR" altLang="zh-CN" b="0" dirty="0">
                <a:solidFill>
                  <a:srgbClr val="CF222E"/>
                </a:solidFill>
                <a:effectLst/>
                <a:highlight>
                  <a:srgbClr val="FFFFFF"/>
                </a:highlight>
                <a:latin typeface="Consolas" panose="020B0609020204030204" pitchFamily="49" charset="0"/>
              </a:rPr>
              <a:t>typename</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953800"/>
                </a:solidFill>
                <a:effectLst/>
                <a:highlight>
                  <a:srgbClr val="FFFFFF"/>
                </a:highlight>
                <a:latin typeface="Consolas" panose="020B0609020204030204" pitchFamily="49" charset="0"/>
              </a:rPr>
              <a:t>T</a:t>
            </a:r>
            <a:r>
              <a:rPr lang="fr-FR" altLang="zh-CN" b="0" dirty="0">
                <a:solidFill>
                  <a:srgbClr val="1F2328"/>
                </a:solidFill>
                <a:effectLst/>
                <a:highlight>
                  <a:srgbClr val="FFFFFF"/>
                </a:highlight>
                <a:latin typeface="Consolas" panose="020B0609020204030204" pitchFamily="49" charset="0"/>
              </a:rPr>
              <a:t>&gt;</a:t>
            </a:r>
          </a:p>
          <a:p>
            <a:r>
              <a:rPr lang="fr-FR" altLang="zh-CN" b="0" dirty="0">
                <a:solidFill>
                  <a:srgbClr val="953800"/>
                </a:solidFill>
                <a:effectLst/>
                <a:highlight>
                  <a:srgbClr val="FFFFFF"/>
                </a:highlight>
                <a:latin typeface="Consolas" panose="020B0609020204030204" pitchFamily="49" charset="0"/>
              </a:rPr>
              <a:t>T</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8250DF"/>
                </a:solidFill>
                <a:effectLst/>
                <a:highlight>
                  <a:srgbClr val="FFFFFF"/>
                </a:highlight>
                <a:latin typeface="Consolas" panose="020B0609020204030204" pitchFamily="49" charset="0"/>
              </a:rPr>
              <a:t>max</a:t>
            </a:r>
            <a:r>
              <a:rPr lang="fr-FR" altLang="zh-CN" b="0" dirty="0">
                <a:solidFill>
                  <a:srgbClr val="1F2328"/>
                </a:solidFill>
                <a:effectLst/>
                <a:highlight>
                  <a:srgbClr val="FFFFFF"/>
                </a:highlight>
                <a:latin typeface="Consolas" panose="020B0609020204030204" pitchFamily="49" charset="0"/>
              </a:rPr>
              <a:t>(</a:t>
            </a:r>
            <a:r>
              <a:rPr lang="fr-FR" altLang="zh-CN" b="0" dirty="0">
                <a:solidFill>
                  <a:srgbClr val="953800"/>
                </a:solidFill>
                <a:effectLst/>
                <a:highlight>
                  <a:srgbClr val="FFFFFF"/>
                </a:highlight>
                <a:latin typeface="Consolas" panose="020B0609020204030204" pitchFamily="49" charset="0"/>
              </a:rPr>
              <a:t>T</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CF222E"/>
                </a:solidFill>
                <a:effectLst/>
                <a:highlight>
                  <a:srgbClr val="FFFFFF"/>
                </a:highlight>
                <a:latin typeface="Consolas" panose="020B0609020204030204" pitchFamily="49" charset="0"/>
              </a:rPr>
              <a:t>&amp;</a:t>
            </a:r>
            <a:r>
              <a:rPr lang="fr-FR" altLang="zh-CN" b="0" dirty="0">
                <a:solidFill>
                  <a:srgbClr val="953800"/>
                </a:solidFill>
                <a:effectLst/>
                <a:highlight>
                  <a:srgbClr val="FFFFFF"/>
                </a:highlight>
                <a:latin typeface="Consolas" panose="020B0609020204030204" pitchFamily="49" charset="0"/>
              </a:rPr>
              <a:t>x</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953800"/>
                </a:solidFill>
                <a:effectLst/>
                <a:highlight>
                  <a:srgbClr val="FFFFFF"/>
                </a:highlight>
                <a:latin typeface="Consolas" panose="020B0609020204030204" pitchFamily="49" charset="0"/>
              </a:rPr>
              <a:t>T</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CF222E"/>
                </a:solidFill>
                <a:effectLst/>
                <a:highlight>
                  <a:srgbClr val="FFFFFF"/>
                </a:highlight>
                <a:latin typeface="Consolas" panose="020B0609020204030204" pitchFamily="49" charset="0"/>
              </a:rPr>
              <a:t>&amp;</a:t>
            </a:r>
            <a:r>
              <a:rPr lang="fr-FR" altLang="zh-CN" b="0" dirty="0">
                <a:solidFill>
                  <a:srgbClr val="953800"/>
                </a:solidFill>
                <a:effectLst/>
                <a:highlight>
                  <a:srgbClr val="FFFFFF"/>
                </a:highlight>
                <a:latin typeface="Consolas" panose="020B0609020204030204" pitchFamily="49" charset="0"/>
              </a:rPr>
              <a:t>y</a:t>
            </a:r>
            <a:r>
              <a:rPr lang="fr-FR" altLang="zh-CN" b="0" dirty="0">
                <a:solidFill>
                  <a:srgbClr val="1F2328"/>
                </a:solidFill>
                <a:effectLst/>
                <a:highlight>
                  <a:srgbClr val="FFFFFF"/>
                </a:highlight>
                <a:latin typeface="Consolas" panose="020B0609020204030204" pitchFamily="49" charset="0"/>
              </a:rPr>
              <a:t>)</a:t>
            </a:r>
          </a:p>
          <a:p>
            <a:r>
              <a:rPr lang="fr-FR" altLang="zh-CN" b="0" dirty="0">
                <a:solidFill>
                  <a:srgbClr val="1F2328"/>
                </a:solidFill>
                <a:effectLst/>
                <a:highlight>
                  <a:srgbClr val="FFFFFF"/>
                </a:highlight>
                <a:latin typeface="Consolas" panose="020B0609020204030204" pitchFamily="49" charset="0"/>
              </a:rPr>
              <a:t>{</a:t>
            </a:r>
          </a:p>
          <a:p>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CF222E"/>
                </a:solidFill>
                <a:effectLst/>
                <a:highlight>
                  <a:srgbClr val="FFFFFF"/>
                </a:highlight>
                <a:latin typeface="Consolas" panose="020B0609020204030204" pitchFamily="49" charset="0"/>
              </a:rPr>
              <a:t>return</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953800"/>
                </a:solidFill>
                <a:effectLst/>
                <a:highlight>
                  <a:srgbClr val="FFFFFF"/>
                </a:highlight>
                <a:latin typeface="Consolas" panose="020B0609020204030204" pitchFamily="49" charset="0"/>
              </a:rPr>
              <a:t>x</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CF222E"/>
                </a:solidFill>
                <a:effectLst/>
                <a:highlight>
                  <a:srgbClr val="FFFFFF"/>
                </a:highlight>
                <a:latin typeface="Consolas" panose="020B0609020204030204" pitchFamily="49" charset="0"/>
              </a:rPr>
              <a:t>&gt;</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953800"/>
                </a:solidFill>
                <a:effectLst/>
                <a:highlight>
                  <a:srgbClr val="FFFFFF"/>
                </a:highlight>
                <a:latin typeface="Consolas" panose="020B0609020204030204" pitchFamily="49" charset="0"/>
              </a:rPr>
              <a:t>y</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CF222E"/>
                </a:solidFill>
                <a:effectLst/>
                <a:highlight>
                  <a:srgbClr val="FFFFFF"/>
                </a:highlight>
                <a:latin typeface="Consolas" panose="020B0609020204030204" pitchFamily="49" charset="0"/>
              </a:rPr>
              <a:t>?</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953800"/>
                </a:solidFill>
                <a:effectLst/>
                <a:highlight>
                  <a:srgbClr val="FFFFFF"/>
                </a:highlight>
                <a:latin typeface="Consolas" panose="020B0609020204030204" pitchFamily="49" charset="0"/>
              </a:rPr>
              <a:t>x</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CF222E"/>
                </a:solidFill>
                <a:effectLst/>
                <a:highlight>
                  <a:srgbClr val="FFFFFF"/>
                </a:highlight>
                <a:latin typeface="Consolas" panose="020B0609020204030204" pitchFamily="49" charset="0"/>
              </a:rPr>
              <a:t>:</a:t>
            </a:r>
            <a:r>
              <a:rPr lang="fr-FR" altLang="zh-CN" b="0" dirty="0">
                <a:solidFill>
                  <a:srgbClr val="1F2328"/>
                </a:solidFill>
                <a:effectLst/>
                <a:highlight>
                  <a:srgbClr val="FFFFFF"/>
                </a:highlight>
                <a:latin typeface="Consolas" panose="020B0609020204030204" pitchFamily="49" charset="0"/>
              </a:rPr>
              <a:t> </a:t>
            </a:r>
            <a:r>
              <a:rPr lang="fr-FR" altLang="zh-CN" b="0" dirty="0">
                <a:solidFill>
                  <a:srgbClr val="953800"/>
                </a:solidFill>
                <a:effectLst/>
                <a:highlight>
                  <a:srgbClr val="FFFFFF"/>
                </a:highlight>
                <a:latin typeface="Consolas" panose="020B0609020204030204" pitchFamily="49" charset="0"/>
              </a:rPr>
              <a:t>y</a:t>
            </a:r>
            <a:r>
              <a:rPr lang="fr-FR" altLang="zh-CN" b="0" dirty="0">
                <a:solidFill>
                  <a:srgbClr val="1F2328"/>
                </a:solidFill>
                <a:effectLst/>
                <a:highlight>
                  <a:srgbClr val="FFFFFF"/>
                </a:highlight>
                <a:latin typeface="Consolas" panose="020B0609020204030204" pitchFamily="49" charset="0"/>
              </a:rPr>
              <a:t>;</a:t>
            </a:r>
          </a:p>
          <a:p>
            <a:r>
              <a:rPr lang="fr-FR" altLang="zh-CN" b="0" dirty="0">
                <a:solidFill>
                  <a:srgbClr val="1F2328"/>
                </a:solidFill>
                <a:effectLst/>
                <a:highlight>
                  <a:srgbClr val="FFFFFF"/>
                </a:highlight>
                <a:latin typeface="Consolas" panose="020B0609020204030204" pitchFamily="49" charset="0"/>
              </a:rPr>
              <a:t>}</a:t>
            </a:r>
          </a:p>
          <a:p>
            <a:br>
              <a:rPr lang="fr-FR" altLang="zh-CN" b="0" dirty="0">
                <a:solidFill>
                  <a:srgbClr val="1F2328"/>
                </a:solidFill>
                <a:effectLst/>
                <a:highlight>
                  <a:srgbClr val="FFFFFF"/>
                </a:highlight>
                <a:latin typeface="Consolas" panose="020B0609020204030204" pitchFamily="49" charset="0"/>
              </a:rPr>
            </a:br>
            <a:endParaRPr lang="fr-FR" altLang="zh-CN" b="0" dirty="0">
              <a:solidFill>
                <a:srgbClr val="1F2328"/>
              </a:solidFill>
              <a:effectLst/>
              <a:highlight>
                <a:srgbClr val="FFFFFF"/>
              </a:highlight>
              <a:latin typeface="Consolas" panose="020B0609020204030204" pitchFamily="49" charset="0"/>
            </a:endParaRPr>
          </a:p>
        </p:txBody>
      </p:sp>
      <p:sp>
        <p:nvSpPr>
          <p:cNvPr id="9" name="文本框 8">
            <a:extLst>
              <a:ext uri="{FF2B5EF4-FFF2-40B4-BE49-F238E27FC236}">
                <a16:creationId xmlns:a16="http://schemas.microsoft.com/office/drawing/2014/main" id="{83A6BAD2-41C9-0165-210B-68430B301DD5}"/>
              </a:ext>
            </a:extLst>
          </p:cNvPr>
          <p:cNvSpPr txBox="1"/>
          <p:nvPr/>
        </p:nvSpPr>
        <p:spPr>
          <a:xfrm>
            <a:off x="2047872" y="2173554"/>
            <a:ext cx="9109047" cy="1015663"/>
          </a:xfrm>
          <a:prstGeom prst="rect">
            <a:avLst/>
          </a:prstGeom>
          <a:noFill/>
        </p:spPr>
        <p:txBody>
          <a:bodyPr wrap="square">
            <a:spAutoFit/>
          </a:bodyPr>
          <a:lstStyle/>
          <a:p>
            <a:r>
              <a:rPr lang="en-US" altLang="zh-CN"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        In plain terms, a templated class or function would be the equivalent of (before "compiling") </a:t>
            </a:r>
            <a:r>
              <a:rPr lang="en-US" altLang="zh-CN" sz="2000" b="1" i="0" dirty="0">
                <a:solidFill>
                  <a:srgbClr val="FF0000"/>
                </a:solidFill>
                <a:effectLst/>
                <a:highlight>
                  <a:srgbClr val="FFFFFF"/>
                </a:highlight>
                <a:latin typeface="Times New Roman" panose="02020603050405020304" pitchFamily="18" charset="0"/>
                <a:cs typeface="Times New Roman" panose="02020603050405020304" pitchFamily="18" charset="0"/>
              </a:rPr>
              <a:t>copying and pasting the templated block</a:t>
            </a:r>
            <a:r>
              <a:rPr lang="en-US" altLang="zh-CN"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 of code where it is used, and then </a:t>
            </a:r>
            <a:r>
              <a:rPr lang="en-US" altLang="zh-CN" sz="2000" b="1" i="0" dirty="0">
                <a:solidFill>
                  <a:srgbClr val="FF0000"/>
                </a:solidFill>
                <a:effectLst/>
                <a:highlight>
                  <a:srgbClr val="FFFFFF"/>
                </a:highlight>
                <a:latin typeface="Times New Roman" panose="02020603050405020304" pitchFamily="18" charset="0"/>
                <a:cs typeface="Times New Roman" panose="02020603050405020304" pitchFamily="18" charset="0"/>
              </a:rPr>
              <a:t>replacing the template parameter </a:t>
            </a:r>
            <a:r>
              <a:rPr lang="en-US" altLang="zh-CN"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with the actual one.</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710072" y="4088305"/>
            <a:ext cx="5298245" cy="1938992"/>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Function templates </a:t>
            </a: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Abbreviated function templates (since C++20)</a:t>
            </a: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 template </a:t>
            </a: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Variable templates (since C++14)</a:t>
            </a: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Variadic templates (since C++11)</a:t>
            </a: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aliases   (since C++11)</a:t>
            </a:r>
          </a:p>
        </p:txBody>
      </p:sp>
    </p:spTree>
    <p:extLst>
      <p:ext uri="{BB962C8B-B14F-4D97-AF65-F5344CB8AC3E}">
        <p14:creationId xmlns:p14="http://schemas.microsoft.com/office/powerpoint/2010/main" val="2998697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683042"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Types of Templates </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911039" y="2028393"/>
            <a:ext cx="5298245" cy="3785652"/>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Function templates </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Abbreviated function templates (since C++20)</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Class template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Variable templates (since C++14)</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Variadic templates (since C++11)</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aliases   (since C++11)</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a:ln>
                  <a:noFill/>
                </a:ln>
                <a:solidFill>
                  <a:schemeClr val="tx1"/>
                </a:solidFill>
                <a:effectLst/>
                <a:latin typeface="Arial Unicode MS"/>
              </a:rPr>
              <a:t>auto add(auto a, auto b) { return a + b; } </a:t>
            </a: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2D60652E-20A0-346D-02BE-CF09BBE364E3}"/>
              </a:ext>
            </a:extLst>
          </p:cNvPr>
          <p:cNvSpPr txBox="1"/>
          <p:nvPr/>
        </p:nvSpPr>
        <p:spPr>
          <a:xfrm>
            <a:off x="7800522" y="2560017"/>
            <a:ext cx="3174146" cy="523220"/>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auto</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add</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auto</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a</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auto</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b</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return</a:t>
            </a:r>
            <a:r>
              <a:rPr lang="en-US" altLang="zh-CN" sz="1400" b="0" dirty="0">
                <a:solidFill>
                  <a:srgbClr val="1F2328"/>
                </a:solidFill>
                <a:effectLst/>
                <a:latin typeface="Consolas" panose="020B0609020204030204" pitchFamily="49" charset="0"/>
              </a:rPr>
              <a:t> a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b; }</a:t>
            </a:r>
          </a:p>
        </p:txBody>
      </p:sp>
      <p:sp>
        <p:nvSpPr>
          <p:cNvPr id="16" name="文本框 15">
            <a:extLst>
              <a:ext uri="{FF2B5EF4-FFF2-40B4-BE49-F238E27FC236}">
                <a16:creationId xmlns:a16="http://schemas.microsoft.com/office/drawing/2014/main" id="{26D47E23-B770-1574-9508-1AF0110ED36C}"/>
              </a:ext>
            </a:extLst>
          </p:cNvPr>
          <p:cNvSpPr txBox="1"/>
          <p:nvPr/>
        </p:nvSpPr>
        <p:spPr>
          <a:xfrm>
            <a:off x="7817047" y="3516221"/>
            <a:ext cx="3591448" cy="523220"/>
          </a:xfrm>
          <a:prstGeom prst="rect">
            <a:avLst/>
          </a:prstGeom>
          <a:noFill/>
        </p:spPr>
        <p:txBody>
          <a:bodyPr wrap="square">
            <a:spAutoFit/>
          </a:bodyPr>
          <a:lstStyle/>
          <a:p>
            <a:r>
              <a:rPr lang="fr-FR" altLang="zh-CN" sz="1400" b="0" dirty="0">
                <a:solidFill>
                  <a:srgbClr val="CF222E"/>
                </a:solidFill>
                <a:effectLst/>
                <a:latin typeface="Consolas" panose="020B0609020204030204" pitchFamily="49" charset="0"/>
              </a:rPr>
              <a:t>template</a:t>
            </a:r>
            <a:r>
              <a:rPr lang="fr-FR" altLang="zh-CN" sz="1400" b="0" dirty="0">
                <a:solidFill>
                  <a:srgbClr val="1F2328"/>
                </a:solidFill>
                <a:effectLst/>
                <a:latin typeface="Consolas" panose="020B0609020204030204" pitchFamily="49" charset="0"/>
              </a:rPr>
              <a:t>&lt;</a:t>
            </a:r>
            <a:r>
              <a:rPr lang="fr-FR" altLang="zh-CN" sz="1400" b="0" dirty="0">
                <a:solidFill>
                  <a:srgbClr val="CF222E"/>
                </a:solidFill>
                <a:effectLst/>
                <a:latin typeface="Consolas" panose="020B0609020204030204" pitchFamily="49" charset="0"/>
              </a:rPr>
              <a:t>typename</a:t>
            </a:r>
            <a:r>
              <a:rPr lang="fr-FR" altLang="zh-CN" sz="1400" b="0" dirty="0">
                <a:solidFill>
                  <a:srgbClr val="1F2328"/>
                </a:solidFill>
                <a:effectLst/>
                <a:latin typeface="Consolas" panose="020B0609020204030204" pitchFamily="49" charset="0"/>
              </a:rPr>
              <a:t> </a:t>
            </a:r>
            <a:r>
              <a:rPr lang="fr-FR" altLang="zh-CN" sz="1400" b="0" dirty="0">
                <a:solidFill>
                  <a:srgbClr val="953800"/>
                </a:solidFill>
                <a:effectLst/>
                <a:latin typeface="Consolas" panose="020B0609020204030204" pitchFamily="49" charset="0"/>
              </a:rPr>
              <a:t>T</a:t>
            </a:r>
            <a:r>
              <a:rPr lang="fr-FR" altLang="zh-CN" sz="1400" b="0" dirty="0">
                <a:solidFill>
                  <a:srgbClr val="1F2328"/>
                </a:solidFill>
                <a:effectLst/>
                <a:latin typeface="Consolas" panose="020B0609020204030204" pitchFamily="49" charset="0"/>
              </a:rPr>
              <a:t>&gt; </a:t>
            </a:r>
          </a:p>
          <a:p>
            <a:r>
              <a:rPr lang="fr-FR" altLang="zh-CN" sz="1400" b="0" dirty="0">
                <a:solidFill>
                  <a:srgbClr val="CF222E"/>
                </a:solidFill>
                <a:effectLst/>
                <a:latin typeface="Consolas" panose="020B0609020204030204" pitchFamily="49" charset="0"/>
              </a:rPr>
              <a:t>constexpr</a:t>
            </a:r>
            <a:r>
              <a:rPr lang="fr-FR" altLang="zh-CN" sz="1400" b="0" dirty="0">
                <a:solidFill>
                  <a:srgbClr val="1F2328"/>
                </a:solidFill>
                <a:effectLst/>
                <a:latin typeface="Consolas" panose="020B0609020204030204" pitchFamily="49" charset="0"/>
              </a:rPr>
              <a:t> </a:t>
            </a:r>
            <a:r>
              <a:rPr lang="fr-FR" altLang="zh-CN" sz="1400" b="0" dirty="0">
                <a:solidFill>
                  <a:srgbClr val="953800"/>
                </a:solidFill>
                <a:effectLst/>
                <a:latin typeface="Consolas" panose="020B0609020204030204" pitchFamily="49" charset="0"/>
              </a:rPr>
              <a:t>T</a:t>
            </a:r>
            <a:r>
              <a:rPr lang="fr-FR" altLang="zh-CN" sz="1400" b="0" dirty="0">
                <a:solidFill>
                  <a:srgbClr val="1F2328"/>
                </a:solidFill>
                <a:effectLst/>
                <a:latin typeface="Consolas" panose="020B0609020204030204" pitchFamily="49" charset="0"/>
              </a:rPr>
              <a:t> pi </a:t>
            </a:r>
            <a:r>
              <a:rPr lang="fr-FR" altLang="zh-CN" sz="1400" b="0" dirty="0">
                <a:solidFill>
                  <a:srgbClr val="CF222E"/>
                </a:solidFill>
                <a:effectLst/>
                <a:latin typeface="Consolas" panose="020B0609020204030204" pitchFamily="49" charset="0"/>
              </a:rPr>
              <a:t>=</a:t>
            </a:r>
            <a:r>
              <a:rPr lang="fr-FR" altLang="zh-CN" sz="1400" b="0" dirty="0">
                <a:solidFill>
                  <a:srgbClr val="1F2328"/>
                </a:solidFill>
                <a:effectLst/>
                <a:latin typeface="Consolas" panose="020B0609020204030204" pitchFamily="49" charset="0"/>
              </a:rPr>
              <a:t> </a:t>
            </a:r>
            <a:r>
              <a:rPr lang="fr-FR" altLang="zh-CN" sz="1400" b="0" dirty="0">
                <a:solidFill>
                  <a:srgbClr val="953800"/>
                </a:solidFill>
                <a:effectLst/>
                <a:latin typeface="Consolas" panose="020B0609020204030204" pitchFamily="49" charset="0"/>
              </a:rPr>
              <a:t>T</a:t>
            </a:r>
            <a:r>
              <a:rPr lang="fr-FR" altLang="zh-CN" sz="1400" b="0" dirty="0">
                <a:solidFill>
                  <a:srgbClr val="1F2328"/>
                </a:solidFill>
                <a:effectLst/>
                <a:latin typeface="Consolas" panose="020B0609020204030204" pitchFamily="49" charset="0"/>
              </a:rPr>
              <a:t>(</a:t>
            </a:r>
            <a:r>
              <a:rPr lang="fr-FR" altLang="zh-CN" sz="1400" b="0" dirty="0">
                <a:solidFill>
                  <a:srgbClr val="0550AE"/>
                </a:solidFill>
                <a:effectLst/>
                <a:latin typeface="Consolas" panose="020B0609020204030204" pitchFamily="49" charset="0"/>
              </a:rPr>
              <a:t>3.14159</a:t>
            </a:r>
            <a:r>
              <a:rPr lang="fr-FR" altLang="zh-CN" sz="1400" b="0" dirty="0">
                <a:solidFill>
                  <a:srgbClr val="1F2328"/>
                </a:solidFill>
                <a:effectLst/>
                <a:latin typeface="Consolas" panose="020B0609020204030204" pitchFamily="49" charset="0"/>
              </a:rPr>
              <a:t>);</a:t>
            </a:r>
          </a:p>
        </p:txBody>
      </p:sp>
      <p:sp>
        <p:nvSpPr>
          <p:cNvPr id="18" name="文本框 17">
            <a:extLst>
              <a:ext uri="{FF2B5EF4-FFF2-40B4-BE49-F238E27FC236}">
                <a16:creationId xmlns:a16="http://schemas.microsoft.com/office/drawing/2014/main" id="{B518E9E6-3BFB-DF0C-9491-A93D4AC8050F}"/>
              </a:ext>
            </a:extLst>
          </p:cNvPr>
          <p:cNvSpPr txBox="1"/>
          <p:nvPr/>
        </p:nvSpPr>
        <p:spPr>
          <a:xfrm>
            <a:off x="7817047" y="4217744"/>
            <a:ext cx="6094324" cy="1600438"/>
          </a:xfrm>
          <a:prstGeom prst="rect">
            <a:avLst/>
          </a:prstGeom>
          <a:noFill/>
        </p:spPr>
        <p:txBody>
          <a:bodyPr wrap="square">
            <a:spAutoFit/>
          </a:bodyPr>
          <a:lstStyle/>
          <a:p>
            <a:r>
              <a:rPr lang="en-US" altLang="zh-CN" sz="1400" b="0">
                <a:solidFill>
                  <a:srgbClr val="CF222E"/>
                </a:solidFill>
                <a:effectLst/>
                <a:latin typeface="Consolas" panose="020B0609020204030204" pitchFamily="49" charset="0"/>
              </a:rPr>
              <a:t>template</a:t>
            </a:r>
            <a:r>
              <a:rPr lang="en-US" altLang="zh-CN" sz="1400" b="0">
                <a:solidFill>
                  <a:srgbClr val="1F2328"/>
                </a:solidFill>
                <a:effectLst/>
                <a:latin typeface="Consolas" panose="020B0609020204030204" pitchFamily="49" charset="0"/>
              </a:rPr>
              <a:t> &lt;</a:t>
            </a:r>
            <a:r>
              <a:rPr lang="en-US" altLang="zh-CN" sz="1400" b="0">
                <a:solidFill>
                  <a:srgbClr val="CF222E"/>
                </a:solidFill>
                <a:effectLst/>
                <a:latin typeface="Consolas" panose="020B0609020204030204" pitchFamily="49" charset="0"/>
              </a:rPr>
              <a:t>typename</a:t>
            </a:r>
            <a:r>
              <a:rPr lang="en-US" altLang="zh-CN" sz="1400" b="0">
                <a:solidFill>
                  <a:srgbClr val="1F2328"/>
                </a:solidFill>
                <a:effectLst/>
                <a:latin typeface="Consolas" panose="020B0609020204030204" pitchFamily="49" charset="0"/>
              </a:rPr>
              <a:t>... </a:t>
            </a:r>
            <a:r>
              <a:rPr lang="en-US" altLang="zh-CN" sz="1400" b="0">
                <a:solidFill>
                  <a:srgbClr val="953800"/>
                </a:solidFill>
                <a:effectLst/>
                <a:latin typeface="Consolas" panose="020B0609020204030204" pitchFamily="49" charset="0"/>
              </a:rPr>
              <a:t>Args</a:t>
            </a:r>
            <a:r>
              <a:rPr lang="en-US" altLang="zh-CN" sz="1400" b="0">
                <a:solidFill>
                  <a:srgbClr val="1F2328"/>
                </a:solidFill>
                <a:effectLst/>
                <a:latin typeface="Consolas" panose="020B0609020204030204" pitchFamily="49" charset="0"/>
              </a:rPr>
              <a:t>&gt;</a:t>
            </a:r>
          </a:p>
          <a:p>
            <a:r>
              <a:rPr lang="en-US" altLang="zh-CN" sz="1400" b="0">
                <a:solidFill>
                  <a:srgbClr val="CF222E"/>
                </a:solidFill>
                <a:effectLst/>
                <a:latin typeface="Consolas" panose="020B0609020204030204" pitchFamily="49" charset="0"/>
              </a:rPr>
              <a:t>void</a:t>
            </a:r>
            <a:r>
              <a:rPr lang="en-US" altLang="zh-CN" sz="1400" b="0">
                <a:solidFill>
                  <a:srgbClr val="1F2328"/>
                </a:solidFill>
                <a:effectLst/>
                <a:latin typeface="Consolas" panose="020B0609020204030204" pitchFamily="49" charset="0"/>
              </a:rPr>
              <a:t> </a:t>
            </a:r>
            <a:r>
              <a:rPr lang="en-US" altLang="zh-CN" sz="1400" b="0">
                <a:solidFill>
                  <a:srgbClr val="8250DF"/>
                </a:solidFill>
                <a:effectLst/>
                <a:latin typeface="Consolas" panose="020B0609020204030204" pitchFamily="49" charset="0"/>
              </a:rPr>
              <a:t>print</a:t>
            </a:r>
            <a:r>
              <a:rPr lang="en-US" altLang="zh-CN" sz="1400" b="0">
                <a:solidFill>
                  <a:srgbClr val="1F2328"/>
                </a:solidFill>
                <a:effectLst/>
                <a:latin typeface="Consolas" panose="020B0609020204030204" pitchFamily="49" charset="0"/>
              </a:rPr>
              <a:t>(</a:t>
            </a:r>
            <a:r>
              <a:rPr lang="en-US" altLang="zh-CN" sz="1400" b="0">
                <a:solidFill>
                  <a:srgbClr val="953800"/>
                </a:solidFill>
                <a:effectLst/>
                <a:latin typeface="Consolas" panose="020B0609020204030204" pitchFamily="49" charset="0"/>
              </a:rPr>
              <a:t>Args</a:t>
            </a:r>
            <a:r>
              <a:rPr lang="en-US" altLang="zh-CN" sz="1400" b="0">
                <a:solidFill>
                  <a:srgbClr val="1F2328"/>
                </a:solidFill>
                <a:effectLst/>
                <a:latin typeface="Consolas" panose="020B0609020204030204" pitchFamily="49" charset="0"/>
              </a:rPr>
              <a:t>... </a:t>
            </a:r>
            <a:r>
              <a:rPr lang="en-US" altLang="zh-CN" sz="1400" b="0">
                <a:solidFill>
                  <a:srgbClr val="953800"/>
                </a:solidFill>
                <a:effectLst/>
                <a:latin typeface="Consolas" panose="020B0609020204030204" pitchFamily="49" charset="0"/>
              </a:rPr>
              <a:t>args</a:t>
            </a:r>
            <a:r>
              <a:rPr lang="en-US" altLang="zh-CN" sz="1400" b="0">
                <a:solidFill>
                  <a:srgbClr val="1F2328"/>
                </a:solidFill>
                <a:effectLst/>
                <a:latin typeface="Consolas" panose="020B0609020204030204" pitchFamily="49" charset="0"/>
              </a:rPr>
              <a:t>)</a:t>
            </a:r>
          </a:p>
          <a:p>
            <a:r>
              <a:rPr lang="en-US" altLang="zh-CN" sz="1400" b="0">
                <a:solidFill>
                  <a:srgbClr val="1F2328"/>
                </a:solidFill>
                <a:effectLst/>
                <a:latin typeface="Consolas" panose="020B0609020204030204" pitchFamily="49" charset="0"/>
              </a:rPr>
              <a:t>{</a:t>
            </a:r>
          </a:p>
          <a:p>
            <a:r>
              <a:rPr lang="en-US" altLang="zh-CN" sz="1400" b="0">
                <a:solidFill>
                  <a:srgbClr val="1F2328"/>
                </a:solidFill>
                <a:effectLst/>
                <a:latin typeface="Consolas" panose="020B0609020204030204" pitchFamily="49" charset="0"/>
              </a:rPr>
              <a:t>    (</a:t>
            </a:r>
            <a:r>
              <a:rPr lang="en-US" altLang="zh-CN" sz="1400" b="0">
                <a:solidFill>
                  <a:srgbClr val="953800"/>
                </a:solidFill>
                <a:effectLst/>
                <a:latin typeface="Consolas" panose="020B0609020204030204" pitchFamily="49" charset="0"/>
              </a:rPr>
              <a:t>std</a:t>
            </a:r>
            <a:r>
              <a:rPr lang="en-US" altLang="zh-CN" sz="1400" b="0">
                <a:solidFill>
                  <a:srgbClr val="1F2328"/>
                </a:solidFill>
                <a:effectLst/>
                <a:latin typeface="Consolas" panose="020B0609020204030204" pitchFamily="49" charset="0"/>
              </a:rPr>
              <a:t>::cout </a:t>
            </a:r>
            <a:r>
              <a:rPr lang="en-US" altLang="zh-CN" sz="1400" b="0">
                <a:solidFill>
                  <a:srgbClr val="CF222E"/>
                </a:solidFill>
                <a:effectLst/>
                <a:latin typeface="Consolas" panose="020B0609020204030204" pitchFamily="49" charset="0"/>
              </a:rPr>
              <a:t>&lt;&lt;</a:t>
            </a:r>
            <a:r>
              <a:rPr lang="en-US" altLang="zh-CN" sz="1400" b="0">
                <a:solidFill>
                  <a:srgbClr val="1F2328"/>
                </a:solidFill>
                <a:effectLst/>
                <a:latin typeface="Consolas" panose="020B0609020204030204" pitchFamily="49" charset="0"/>
              </a:rPr>
              <a:t> ... </a:t>
            </a:r>
            <a:r>
              <a:rPr lang="en-US" altLang="zh-CN" sz="1400" b="0">
                <a:solidFill>
                  <a:srgbClr val="CF222E"/>
                </a:solidFill>
                <a:effectLst/>
                <a:latin typeface="Consolas" panose="020B0609020204030204" pitchFamily="49" charset="0"/>
              </a:rPr>
              <a:t>&lt;&lt;</a:t>
            </a:r>
            <a:r>
              <a:rPr lang="en-US" altLang="zh-CN" sz="1400" b="0">
                <a:solidFill>
                  <a:srgbClr val="1F2328"/>
                </a:solidFill>
                <a:effectLst/>
                <a:latin typeface="Consolas" panose="020B0609020204030204" pitchFamily="49" charset="0"/>
              </a:rPr>
              <a:t> args);</a:t>
            </a:r>
          </a:p>
          <a:p>
            <a:r>
              <a:rPr lang="en-US" altLang="zh-CN" sz="1400" b="0">
                <a:solidFill>
                  <a:srgbClr val="1F2328"/>
                </a:solidFill>
                <a:effectLst/>
                <a:latin typeface="Consolas" panose="020B0609020204030204" pitchFamily="49" charset="0"/>
              </a:rPr>
              <a:t>}</a:t>
            </a:r>
          </a:p>
          <a:p>
            <a:br>
              <a:rPr lang="en-US" altLang="zh-CN" sz="1400" b="0">
                <a:solidFill>
                  <a:srgbClr val="1F2328"/>
                </a:solidFill>
                <a:effectLst/>
                <a:latin typeface="Consolas" panose="020B0609020204030204" pitchFamily="49" charset="0"/>
              </a:rPr>
            </a:br>
            <a:endParaRPr lang="en-US" altLang="zh-CN" sz="1400" b="0" dirty="0">
              <a:solidFill>
                <a:srgbClr val="1F2328"/>
              </a:solidFill>
              <a:effectLst/>
              <a:latin typeface="Consolas" panose="020B0609020204030204" pitchFamily="49" charset="0"/>
            </a:endParaRPr>
          </a:p>
        </p:txBody>
      </p:sp>
      <p:sp>
        <p:nvSpPr>
          <p:cNvPr id="20" name="文本框 19">
            <a:extLst>
              <a:ext uri="{FF2B5EF4-FFF2-40B4-BE49-F238E27FC236}">
                <a16:creationId xmlns:a16="http://schemas.microsoft.com/office/drawing/2014/main" id="{53A86E87-2FE2-E1FD-7E8C-01FEA5F68438}"/>
              </a:ext>
            </a:extLst>
          </p:cNvPr>
          <p:cNvSpPr txBox="1"/>
          <p:nvPr/>
        </p:nvSpPr>
        <p:spPr>
          <a:xfrm>
            <a:off x="2301073" y="5703741"/>
            <a:ext cx="6953458" cy="307777"/>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template</a:t>
            </a:r>
            <a:r>
              <a:rPr lang="en-US" altLang="zh-CN" sz="1400" b="0" dirty="0">
                <a:solidFill>
                  <a:srgbClr val="1F2328"/>
                </a:solidFill>
                <a:effectLst/>
                <a:latin typeface="Consolas" panose="020B0609020204030204" pitchFamily="49" charset="0"/>
              </a:rPr>
              <a:t>&lt;</a:t>
            </a:r>
            <a:r>
              <a:rPr lang="en-US" altLang="zh-CN" sz="1400" b="0" dirty="0" err="1">
                <a:solidFill>
                  <a:srgbClr val="CF222E"/>
                </a:solidFill>
                <a:effectLst/>
                <a:latin typeface="Consolas" panose="020B0609020204030204" pitchFamily="49" charset="0"/>
              </a:rPr>
              <a:t>typename</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T</a:t>
            </a:r>
            <a:r>
              <a:rPr lang="en-US" altLang="zh-CN" sz="1400" b="0" dirty="0">
                <a:solidFill>
                  <a:srgbClr val="1F2328"/>
                </a:solidFill>
                <a:effectLst/>
                <a:latin typeface="Consolas" panose="020B0609020204030204" pitchFamily="49" charset="0"/>
              </a:rPr>
              <a:t>&gt; </a:t>
            </a:r>
            <a:r>
              <a:rPr lang="en-US" altLang="zh-CN" sz="1400" b="0" dirty="0">
                <a:solidFill>
                  <a:srgbClr val="CF222E"/>
                </a:solidFill>
                <a:effectLst/>
                <a:latin typeface="Consolas" panose="020B0609020204030204" pitchFamily="49" charset="0"/>
              </a:rPr>
              <a:t>using</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Vec</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std</a:t>
            </a:r>
            <a:r>
              <a:rPr lang="en-US" altLang="zh-CN" sz="1400" b="0" dirty="0">
                <a:solidFill>
                  <a:srgbClr val="1F2328"/>
                </a:solidFill>
                <a:effectLst/>
                <a:latin typeface="Consolas" panose="020B0609020204030204" pitchFamily="49" charset="0"/>
              </a:rPr>
              <a:t>::</a:t>
            </a:r>
            <a:r>
              <a:rPr lang="en-US" altLang="zh-CN" sz="1400" b="0" dirty="0">
                <a:solidFill>
                  <a:srgbClr val="953800"/>
                </a:solidFill>
                <a:effectLst/>
                <a:latin typeface="Consolas" panose="020B0609020204030204" pitchFamily="49" charset="0"/>
              </a:rPr>
              <a:t>vector</a:t>
            </a:r>
            <a:r>
              <a:rPr lang="en-US" altLang="zh-CN" sz="1400" b="0" dirty="0">
                <a:solidFill>
                  <a:srgbClr val="1F2328"/>
                </a:solidFill>
                <a:effectLst/>
                <a:latin typeface="Consolas" panose="020B0609020204030204" pitchFamily="49" charset="0"/>
              </a:rPr>
              <a:t>&lt;</a:t>
            </a:r>
            <a:r>
              <a:rPr lang="en-US" altLang="zh-CN" sz="1400" b="0" dirty="0">
                <a:solidFill>
                  <a:srgbClr val="953800"/>
                </a:solidFill>
                <a:effectLst/>
                <a:latin typeface="Consolas" panose="020B0609020204030204" pitchFamily="49" charset="0"/>
              </a:rPr>
              <a:t>T</a:t>
            </a:r>
            <a:r>
              <a:rPr lang="en-US" altLang="zh-CN" sz="1400" b="0" dirty="0">
                <a:solidFill>
                  <a:srgbClr val="1F2328"/>
                </a:solidFill>
                <a:effectLst/>
                <a:latin typeface="Consolas" panose="020B0609020204030204" pitchFamily="49" charset="0"/>
              </a:rPr>
              <a:t>&gt;;</a:t>
            </a:r>
          </a:p>
        </p:txBody>
      </p:sp>
    </p:spTree>
    <p:extLst>
      <p:ext uri="{BB962C8B-B14F-4D97-AF65-F5344CB8AC3E}">
        <p14:creationId xmlns:p14="http://schemas.microsoft.com/office/powerpoint/2010/main" val="2092514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777235"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Parameter</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911039" y="2028393"/>
            <a:ext cx="3741409"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Template Parameter</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Non-Type Template Parameter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a:ln>
                  <a:noFill/>
                </a:ln>
                <a:solidFill>
                  <a:schemeClr val="tx1"/>
                </a:solidFill>
                <a:effectLst/>
                <a:latin typeface="Arial Unicode MS"/>
              </a:rPr>
              <a:t>auto add(auto a, auto b) { return a + b; } </a:t>
            </a: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7F48D707-A8B1-D865-9735-B57FF2FFF161}"/>
              </a:ext>
            </a:extLst>
          </p:cNvPr>
          <p:cNvSpPr txBox="1"/>
          <p:nvPr/>
        </p:nvSpPr>
        <p:spPr>
          <a:xfrm>
            <a:off x="6539554" y="2032786"/>
            <a:ext cx="6094378"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p:txBody>
      </p:sp>
      <p:sp>
        <p:nvSpPr>
          <p:cNvPr id="11" name="文本框 10">
            <a:extLst>
              <a:ext uri="{FF2B5EF4-FFF2-40B4-BE49-F238E27FC236}">
                <a16:creationId xmlns:a16="http://schemas.microsoft.com/office/drawing/2014/main" id="{713BBB34-43B1-EE1A-BFA9-B05FE96868DE}"/>
              </a:ext>
            </a:extLst>
          </p:cNvPr>
          <p:cNvSpPr txBox="1"/>
          <p:nvPr/>
        </p:nvSpPr>
        <p:spPr>
          <a:xfrm>
            <a:off x="6539554" y="2691970"/>
            <a:ext cx="6318114"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&gt;</a:t>
            </a:r>
          </a:p>
        </p:txBody>
      </p:sp>
    </p:spTree>
    <p:extLst>
      <p:ext uri="{BB962C8B-B14F-4D97-AF65-F5344CB8AC3E}">
        <p14:creationId xmlns:p14="http://schemas.microsoft.com/office/powerpoint/2010/main" val="2559467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29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777235"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Parameter</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911039" y="2028393"/>
            <a:ext cx="3741409"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Template Parameter</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Non-Type Template Parameter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a:ln>
                  <a:noFill/>
                </a:ln>
                <a:solidFill>
                  <a:schemeClr val="tx1"/>
                </a:solidFill>
                <a:effectLst/>
                <a:latin typeface="Arial Unicode MS"/>
              </a:rPr>
              <a:t>auto add(auto a, auto b) { return a + b; } </a:t>
            </a: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7F48D707-A8B1-D865-9735-B57FF2FFF161}"/>
              </a:ext>
            </a:extLst>
          </p:cNvPr>
          <p:cNvSpPr txBox="1"/>
          <p:nvPr/>
        </p:nvSpPr>
        <p:spPr>
          <a:xfrm>
            <a:off x="6539554" y="2032786"/>
            <a:ext cx="6094378"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p:txBody>
      </p:sp>
      <p:sp>
        <p:nvSpPr>
          <p:cNvPr id="11" name="文本框 10">
            <a:extLst>
              <a:ext uri="{FF2B5EF4-FFF2-40B4-BE49-F238E27FC236}">
                <a16:creationId xmlns:a16="http://schemas.microsoft.com/office/drawing/2014/main" id="{713BBB34-43B1-EE1A-BFA9-B05FE96868DE}"/>
              </a:ext>
            </a:extLst>
          </p:cNvPr>
          <p:cNvSpPr txBox="1"/>
          <p:nvPr/>
        </p:nvSpPr>
        <p:spPr>
          <a:xfrm>
            <a:off x="6539554" y="2691970"/>
            <a:ext cx="6318114"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&gt;</a:t>
            </a:r>
          </a:p>
        </p:txBody>
      </p:sp>
      <p:sp>
        <p:nvSpPr>
          <p:cNvPr id="3" name="文本框 2">
            <a:extLst>
              <a:ext uri="{FF2B5EF4-FFF2-40B4-BE49-F238E27FC236}">
                <a16:creationId xmlns:a16="http://schemas.microsoft.com/office/drawing/2014/main" id="{D0B0A354-17E9-AADF-B133-13FACF5D6D45}"/>
              </a:ext>
            </a:extLst>
          </p:cNvPr>
          <p:cNvSpPr txBox="1"/>
          <p:nvPr/>
        </p:nvSpPr>
        <p:spPr>
          <a:xfrm>
            <a:off x="9586743" y="2684531"/>
            <a:ext cx="697627" cy="400110"/>
          </a:xfrm>
          <a:prstGeom prst="rect">
            <a:avLst/>
          </a:prstGeom>
          <a:noFill/>
        </p:spPr>
        <p:txBody>
          <a:bodyPr wrap="none" rtlCol="0">
            <a:spAutoFit/>
          </a:bodyPr>
          <a:lstStyle/>
          <a:p>
            <a:pPr algn="ct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调参</a:t>
            </a:r>
          </a:p>
        </p:txBody>
      </p:sp>
    </p:spTree>
    <p:extLst>
      <p:ext uri="{BB962C8B-B14F-4D97-AF65-F5344CB8AC3E}">
        <p14:creationId xmlns:p14="http://schemas.microsoft.com/office/powerpoint/2010/main" val="246919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MetaWFN</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Package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descr="图形用户界面, 应用程序&#10;&#10;描述已自动生成">
            <a:extLst>
              <a:ext uri="{FF2B5EF4-FFF2-40B4-BE49-F238E27FC236}">
                <a16:creationId xmlns:a16="http://schemas.microsoft.com/office/drawing/2014/main" id="{73B966A4-91EE-98E4-7820-A8742AA543A5}"/>
              </a:ext>
            </a:extLst>
          </p:cNvPr>
          <p:cNvPicPr>
            <a:picLocks noChangeAspect="1"/>
          </p:cNvPicPr>
          <p:nvPr/>
        </p:nvPicPr>
        <p:blipFill>
          <a:blip r:embed="rId3"/>
          <a:stretch>
            <a:fillRect/>
          </a:stretch>
        </p:blipFill>
        <p:spPr>
          <a:xfrm>
            <a:off x="2760299" y="1315326"/>
            <a:ext cx="6653846" cy="4862025"/>
          </a:xfrm>
          <a:prstGeom prst="rect">
            <a:avLst/>
          </a:prstGeom>
        </p:spPr>
      </p:pic>
      <p:cxnSp>
        <p:nvCxnSpPr>
          <p:cNvPr id="2" name="直接连接符 1">
            <a:extLst>
              <a:ext uri="{FF2B5EF4-FFF2-40B4-BE49-F238E27FC236}">
                <a16:creationId xmlns:a16="http://schemas.microsoft.com/office/drawing/2014/main" id="{6BBC8270-A923-94FB-92EF-2928880E31D8}"/>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69BDA2C-9D8A-4FA4-B092-6C8009FB5C58}"/>
              </a:ext>
            </a:extLst>
          </p:cNvPr>
          <p:cNvSpPr txBox="1"/>
          <p:nvPr/>
        </p:nvSpPr>
        <p:spPr>
          <a:xfrm>
            <a:off x="266507" y="3762757"/>
            <a:ext cx="2454519" cy="400110"/>
          </a:xfrm>
          <a:prstGeom prst="rect">
            <a:avLst/>
          </a:prstGeom>
          <a:noFill/>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文本框 5">
            <a:extLst>
              <a:ext uri="{FF2B5EF4-FFF2-40B4-BE49-F238E27FC236}">
                <a16:creationId xmlns:a16="http://schemas.microsoft.com/office/drawing/2014/main" id="{CC87E151-6E34-4E7A-94C3-CD1936696493}"/>
              </a:ext>
            </a:extLst>
          </p:cNvPr>
          <p:cNvSpPr txBox="1"/>
          <p:nvPr/>
        </p:nvSpPr>
        <p:spPr>
          <a:xfrm>
            <a:off x="9759514" y="5022083"/>
            <a:ext cx="1866409" cy="400110"/>
          </a:xfrm>
          <a:prstGeom prst="rect">
            <a:avLst/>
          </a:prstGeom>
          <a:noFill/>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Infra Structure</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文本框 8">
            <a:extLst>
              <a:ext uri="{FF2B5EF4-FFF2-40B4-BE49-F238E27FC236}">
                <a16:creationId xmlns:a16="http://schemas.microsoft.com/office/drawing/2014/main" id="{69D12D1D-805A-D7DC-62A5-955F0017C00B}"/>
              </a:ext>
            </a:extLst>
          </p:cNvPr>
          <p:cNvSpPr txBox="1"/>
          <p:nvPr/>
        </p:nvSpPr>
        <p:spPr>
          <a:xfrm>
            <a:off x="9519142" y="2035190"/>
            <a:ext cx="2247731" cy="400110"/>
          </a:xfrm>
          <a:prstGeom prst="rect">
            <a:avLst/>
          </a:prstGeom>
          <a:noFill/>
        </p:spPr>
        <p:txBody>
          <a:bodyPr wrap="non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Algorithm/Method</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5DA78A05-3653-5DDF-8B4B-1F835B2B1A72}"/>
              </a:ext>
            </a:extLst>
          </p:cNvPr>
          <p:cNvSpPr txBox="1"/>
          <p:nvPr/>
        </p:nvSpPr>
        <p:spPr>
          <a:xfrm>
            <a:off x="553935" y="4219604"/>
            <a:ext cx="1967205"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(Hamiltonian, molecular symmetry)</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6C034F5F-6C5C-3A83-DE4F-1FD7F8543BC9}"/>
              </a:ext>
            </a:extLst>
          </p:cNvPr>
          <p:cNvSpPr txBox="1"/>
          <p:nvPr/>
        </p:nvSpPr>
        <p:spPr>
          <a:xfrm>
            <a:off x="9827737" y="5450888"/>
            <a:ext cx="1729962"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(linear algebra, parallelization)</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AB0C34D2-47FC-55AC-A8F1-288EA038BF36}"/>
              </a:ext>
            </a:extLst>
          </p:cNvPr>
          <p:cNvSpPr txBox="1"/>
          <p:nvPr/>
        </p:nvSpPr>
        <p:spPr>
          <a:xfrm>
            <a:off x="9654619" y="2435300"/>
            <a:ext cx="2076209" cy="230832"/>
          </a:xfrm>
          <a:prstGeom prst="rect">
            <a:avLst/>
          </a:prstGeom>
          <a:noFill/>
        </p:spPr>
        <p:txBody>
          <a:bodyPr wrap="none" rtlCol="0">
            <a:spAutoFit/>
          </a:bodyPr>
          <a:lstStyle/>
          <a:p>
            <a:pPr algn="ctr"/>
            <a:r>
              <a:rPr lang="en-US" altLang="zh-CN" sz="900" dirty="0">
                <a:latin typeface="Arial" panose="020B0604020202020204" pitchFamily="34" charset="0"/>
                <a:ea typeface="微软雅黑" panose="020B0503020204020204" pitchFamily="34" charset="-122"/>
                <a:cs typeface="+mn-ea"/>
                <a:sym typeface="Arial" panose="020B0604020202020204" pitchFamily="34" charset="0"/>
              </a:rPr>
              <a:t>(HF, CI, CC, PT, CASSCF, QM/MM)</a:t>
            </a:r>
            <a:endParaRPr lang="zh-CN" alt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A3DB73BB-3907-61C3-E044-6EC7B1821739}"/>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44610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899" y="6366222"/>
            <a:ext cx="966932"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dirty="0">
                <a:ln>
                  <a:noFill/>
                </a:ln>
                <a:solidFill>
                  <a:schemeClr val="tx1"/>
                </a:solidFill>
                <a:effectLst/>
                <a:latin typeface="Arial Unicode MS"/>
              </a:rPr>
              <a:t>auto add(auto a, auto b) { return a + b; } </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AAA1EC2B-7BE7-A104-EB3E-18F3E0D910DF}"/>
              </a:ext>
            </a:extLst>
          </p:cNvPr>
          <p:cNvPicPr>
            <a:picLocks noChangeAspect="1"/>
          </p:cNvPicPr>
          <p:nvPr/>
        </p:nvPicPr>
        <p:blipFill>
          <a:blip r:embed="rId3"/>
          <a:stretch>
            <a:fillRect/>
          </a:stretch>
        </p:blipFill>
        <p:spPr>
          <a:xfrm>
            <a:off x="2908152" y="1545215"/>
            <a:ext cx="6404757" cy="4164891"/>
          </a:xfrm>
          <a:prstGeom prst="rect">
            <a:avLst/>
          </a:prstGeom>
        </p:spPr>
      </p:pic>
      <p:sp>
        <p:nvSpPr>
          <p:cNvPr id="5" name="文本框 4">
            <a:extLst>
              <a:ext uri="{FF2B5EF4-FFF2-40B4-BE49-F238E27FC236}">
                <a16:creationId xmlns:a16="http://schemas.microsoft.com/office/drawing/2014/main" id="{7521BFD7-EBF6-A15D-9236-F5811851C311}"/>
              </a:ext>
            </a:extLst>
          </p:cNvPr>
          <p:cNvSpPr txBox="1"/>
          <p:nvPr/>
        </p:nvSpPr>
        <p:spPr>
          <a:xfrm>
            <a:off x="5025930" y="5710106"/>
            <a:ext cx="2111604"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Tuning of GEMM</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980543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777235"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Parameter</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911039" y="2028393"/>
            <a:ext cx="3741409" cy="132343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Template Parameter</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Non-Type Template Parameter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a:ln>
                  <a:noFill/>
                </a:ln>
                <a:solidFill>
                  <a:schemeClr val="tx1"/>
                </a:solidFill>
                <a:effectLst/>
                <a:latin typeface="Arial Unicode MS"/>
              </a:rPr>
              <a:t>auto add(auto a, auto b) { return a + b; } </a:t>
            </a: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5147DC29-7F98-2795-A906-E5F77BDB90C8}"/>
              </a:ext>
            </a:extLst>
          </p:cNvPr>
          <p:cNvSpPr txBox="1"/>
          <p:nvPr/>
        </p:nvSpPr>
        <p:spPr>
          <a:xfrm>
            <a:off x="2667940" y="3334568"/>
            <a:ext cx="690400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CUTLASS (</a:t>
            </a:r>
            <a:r>
              <a:rPr lang="pt-BR" altLang="zh-CN" sz="2000" b="0" i="0" dirty="0">
                <a:solidFill>
                  <a:srgbClr val="1A1A1A"/>
                </a:solidFill>
                <a:effectLst/>
                <a:latin typeface="NVIDIA Sans"/>
              </a:rPr>
              <a:t>CUDA Templates for Linear Algebra Subroutines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85BA24F9-49AD-F217-B3FC-52648A7077E8}"/>
              </a:ext>
            </a:extLst>
          </p:cNvPr>
          <p:cNvSpPr txBox="1"/>
          <p:nvPr/>
        </p:nvSpPr>
        <p:spPr>
          <a:xfrm>
            <a:off x="3034543" y="3973414"/>
            <a:ext cx="7228138" cy="646331"/>
          </a:xfrm>
          <a:prstGeom prst="rect">
            <a:avLst/>
          </a:prstGeom>
          <a:noFill/>
        </p:spPr>
        <p:txBody>
          <a:bodyPr wrap="square">
            <a:spAutoFit/>
          </a:bodyPr>
          <a:lstStyle/>
          <a:p>
            <a:r>
              <a:rPr lang="zh-CN" altLang="en-US" dirty="0">
                <a:hlinkClick r:id="rId3"/>
              </a:rPr>
              <a:t>https://developer.nvidia.com/blog/cutlass-linear-algebra-cuda/</a:t>
            </a:r>
            <a:endParaRPr lang="en-US" altLang="zh-CN" dirty="0"/>
          </a:p>
          <a:p>
            <a:endParaRPr lang="en-US" altLang="zh-CN" dirty="0"/>
          </a:p>
        </p:txBody>
      </p:sp>
      <p:sp>
        <p:nvSpPr>
          <p:cNvPr id="7" name="文本框 6">
            <a:extLst>
              <a:ext uri="{FF2B5EF4-FFF2-40B4-BE49-F238E27FC236}">
                <a16:creationId xmlns:a16="http://schemas.microsoft.com/office/drawing/2014/main" id="{774D4CAC-8092-102F-D118-92ADE3CD12F2}"/>
              </a:ext>
            </a:extLst>
          </p:cNvPr>
          <p:cNvSpPr txBox="1"/>
          <p:nvPr/>
        </p:nvSpPr>
        <p:spPr>
          <a:xfrm>
            <a:off x="6539554" y="2032786"/>
            <a:ext cx="6094378"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p:txBody>
      </p:sp>
      <p:sp>
        <p:nvSpPr>
          <p:cNvPr id="9" name="文本框 8">
            <a:extLst>
              <a:ext uri="{FF2B5EF4-FFF2-40B4-BE49-F238E27FC236}">
                <a16:creationId xmlns:a16="http://schemas.microsoft.com/office/drawing/2014/main" id="{C27C4AE7-4A9A-51B4-CF3C-15C9C74762A5}"/>
              </a:ext>
            </a:extLst>
          </p:cNvPr>
          <p:cNvSpPr txBox="1"/>
          <p:nvPr/>
        </p:nvSpPr>
        <p:spPr>
          <a:xfrm>
            <a:off x="6539554" y="2691970"/>
            <a:ext cx="6318114"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&gt;</a:t>
            </a:r>
          </a:p>
        </p:txBody>
      </p:sp>
      <p:sp>
        <p:nvSpPr>
          <p:cNvPr id="11" name="文本框 10">
            <a:extLst>
              <a:ext uri="{FF2B5EF4-FFF2-40B4-BE49-F238E27FC236}">
                <a16:creationId xmlns:a16="http://schemas.microsoft.com/office/drawing/2014/main" id="{CE085562-5A09-8AF4-31B9-2CEEF84B1B6A}"/>
              </a:ext>
            </a:extLst>
          </p:cNvPr>
          <p:cNvSpPr txBox="1"/>
          <p:nvPr/>
        </p:nvSpPr>
        <p:spPr>
          <a:xfrm>
            <a:off x="9586743" y="2684531"/>
            <a:ext cx="697627" cy="400110"/>
          </a:xfrm>
          <a:prstGeom prst="rect">
            <a:avLst/>
          </a:prstGeom>
          <a:noFill/>
        </p:spPr>
        <p:txBody>
          <a:bodyPr wrap="none" rtlCol="0">
            <a:spAutoFit/>
          </a:bodyPr>
          <a:lstStyle/>
          <a:p>
            <a:pPr algn="ct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调参</a:t>
            </a:r>
          </a:p>
        </p:txBody>
      </p:sp>
    </p:spTree>
    <p:extLst>
      <p:ext uri="{BB962C8B-B14F-4D97-AF65-F5344CB8AC3E}">
        <p14:creationId xmlns:p14="http://schemas.microsoft.com/office/powerpoint/2010/main" val="1875890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899" y="6366222"/>
            <a:ext cx="966932"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dirty="0">
                <a:ln>
                  <a:noFill/>
                </a:ln>
                <a:solidFill>
                  <a:schemeClr val="tx1"/>
                </a:solidFill>
                <a:effectLst/>
                <a:latin typeface="Arial Unicode MS"/>
              </a:rPr>
              <a:t>auto add(auto a, auto b) { return a + b; } </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Figure 1. The complete GEMM hierarchy transfers data from slower memory to faster memory where it is reused in many math operations.">
            <a:extLst>
              <a:ext uri="{FF2B5EF4-FFF2-40B4-BE49-F238E27FC236}">
                <a16:creationId xmlns:a16="http://schemas.microsoft.com/office/drawing/2014/main" id="{3272D323-D1F1-1BA1-BEF7-8BFC1F97B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634" y="1966075"/>
            <a:ext cx="9260732" cy="320749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74EAA46-6F76-0736-D7D4-FDD2A14D2C55}"/>
              </a:ext>
            </a:extLst>
          </p:cNvPr>
          <p:cNvSpPr txBox="1"/>
          <p:nvPr/>
        </p:nvSpPr>
        <p:spPr>
          <a:xfrm>
            <a:off x="2998550" y="5531020"/>
            <a:ext cx="6845841" cy="646331"/>
          </a:xfrm>
          <a:prstGeom prst="rect">
            <a:avLst/>
          </a:prstGeom>
          <a:noFill/>
        </p:spPr>
        <p:txBody>
          <a:bodyPr wrap="square">
            <a:spAutoFit/>
          </a:bodyPr>
          <a:lstStyle/>
          <a:p>
            <a:r>
              <a:rPr lang="zh-CN" altLang="en-US" dirty="0">
                <a:hlinkClick r:id="rId4"/>
              </a:rPr>
              <a:t>https://developer.nvidia.com/blog/cutlass-linear-algebra-cuda/</a:t>
            </a:r>
            <a:endParaRPr lang="en-US" altLang="zh-CN" dirty="0"/>
          </a:p>
          <a:p>
            <a:endParaRPr lang="zh-CN" altLang="en-US" dirty="0"/>
          </a:p>
        </p:txBody>
      </p:sp>
    </p:spTree>
    <p:extLst>
      <p:ext uri="{BB962C8B-B14F-4D97-AF65-F5344CB8AC3E}">
        <p14:creationId xmlns:p14="http://schemas.microsoft.com/office/powerpoint/2010/main" val="2060254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899" y="6366222"/>
            <a:ext cx="966932"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dirty="0">
                <a:ln>
                  <a:noFill/>
                </a:ln>
                <a:solidFill>
                  <a:schemeClr val="tx1"/>
                </a:solidFill>
                <a:effectLst/>
                <a:latin typeface="Arial Unicode MS"/>
              </a:rPr>
              <a:t>auto add(auto a, auto b) { return a + b; } </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911CFF6F-27EA-FAF2-6EDC-BD2CF3CBA655}"/>
              </a:ext>
            </a:extLst>
          </p:cNvPr>
          <p:cNvSpPr txBox="1"/>
          <p:nvPr/>
        </p:nvSpPr>
        <p:spPr>
          <a:xfrm>
            <a:off x="530531" y="2118453"/>
            <a:ext cx="11791950" cy="2893100"/>
          </a:xfrm>
          <a:prstGeom prst="rect">
            <a:avLst/>
          </a:prstGeom>
          <a:noFill/>
        </p:spPr>
        <p:txBody>
          <a:bodyPr wrap="square">
            <a:spAutoFit/>
          </a:bodyPr>
          <a:lstStyle/>
          <a:p>
            <a:r>
              <a:rPr lang="en-US" altLang="zh-CN" sz="1400" b="0" dirty="0">
                <a:solidFill>
                  <a:srgbClr val="6E7781"/>
                </a:solidFill>
                <a:effectLst/>
                <a:latin typeface="Consolas" panose="020B0609020204030204" pitchFamily="49" charset="0"/>
              </a:rPr>
              <a:t>/// CUTLASS SGEMM example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__global__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gemm_kernel</a:t>
            </a:r>
            <a:r>
              <a:rPr lang="en-US" altLang="zh-CN" sz="1400" b="0" dirty="0">
                <a:solidFill>
                  <a:srgbClr val="1F2328"/>
                </a:solidFill>
                <a:effectLst/>
                <a:latin typeface="Consolas" panose="020B0609020204030204" pitchFamily="49" charset="0"/>
              </a:rPr>
              <a:t>(</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C,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A,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const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B, </a:t>
            </a:r>
            <a:r>
              <a:rPr lang="en-US" altLang="zh-CN" sz="1400" b="0" dirty="0">
                <a:solidFill>
                  <a:srgbClr val="CF222E"/>
                </a:solidFill>
                <a:effectLst/>
                <a:latin typeface="Consolas" panose="020B0609020204030204" pitchFamily="49" charset="0"/>
              </a:rPr>
              <a:t>int</a:t>
            </a:r>
            <a:r>
              <a:rPr lang="en-US" altLang="zh-CN" sz="1400" b="0" dirty="0">
                <a:solidFill>
                  <a:srgbClr val="1F2328"/>
                </a:solidFill>
                <a:effectLst/>
                <a:latin typeface="Consolas" panose="020B0609020204030204" pitchFamily="49" charset="0"/>
              </a:rPr>
              <a:t> M, </a:t>
            </a:r>
            <a:r>
              <a:rPr lang="en-US" altLang="zh-CN" sz="1400" b="0" dirty="0">
                <a:solidFill>
                  <a:srgbClr val="CF222E"/>
                </a:solidFill>
                <a:effectLst/>
                <a:latin typeface="Consolas" panose="020B0609020204030204" pitchFamily="49" charset="0"/>
              </a:rPr>
              <a:t>int</a:t>
            </a:r>
            <a:r>
              <a:rPr lang="en-US" altLang="zh-CN" sz="1400" b="0" dirty="0">
                <a:solidFill>
                  <a:srgbClr val="1F2328"/>
                </a:solidFill>
                <a:effectLst/>
                <a:latin typeface="Consolas" panose="020B0609020204030204" pitchFamily="49" charset="0"/>
              </a:rPr>
              <a:t> N, </a:t>
            </a:r>
            <a:r>
              <a:rPr lang="en-US" altLang="zh-CN" sz="1400" b="0" dirty="0">
                <a:solidFill>
                  <a:srgbClr val="CF222E"/>
                </a:solidFill>
                <a:effectLst/>
                <a:latin typeface="Consolas" panose="020B0609020204030204" pitchFamily="49" charset="0"/>
              </a:rPr>
              <a:t>int</a:t>
            </a:r>
            <a:r>
              <a:rPr lang="en-US" altLang="zh-CN" sz="1400" b="0" dirty="0">
                <a:solidFill>
                  <a:srgbClr val="1F2328"/>
                </a:solidFill>
                <a:effectLst/>
                <a:latin typeface="Consolas" panose="020B0609020204030204" pitchFamily="49" charset="0"/>
              </a:rPr>
              <a:t> K)</a:t>
            </a:r>
          </a:p>
          <a:p>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Define the GEMM tile sizes - discussed in next section</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typedef</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block_task_policy</a:t>
            </a:r>
            <a:r>
              <a:rPr lang="en-US" altLang="zh-CN" sz="1400" b="0" dirty="0">
                <a:solidFill>
                  <a:srgbClr val="CF222E"/>
                </a:solidFill>
                <a:effectLst/>
                <a:latin typeface="Consolas" panose="020B0609020204030204" pitchFamily="49" charset="0"/>
              </a:rPr>
              <a:t>&lt;</a:t>
            </a:r>
            <a:r>
              <a:rPr lang="en-US" altLang="zh-CN" sz="1400" b="0" dirty="0">
                <a:solidFill>
                  <a:srgbClr val="0550AE"/>
                </a:solidFill>
                <a:effectLst/>
                <a:latin typeface="Consolas" panose="020B0609020204030204" pitchFamily="49" charset="0"/>
              </a:rPr>
              <a:t>128</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t>
            </a:r>
            <a:r>
              <a:rPr lang="en-US" altLang="zh-CN" sz="1400" b="0" dirty="0" err="1">
                <a:solidFill>
                  <a:srgbClr val="6E7781"/>
                </a:solidFill>
                <a:effectLst/>
                <a:latin typeface="Consolas" panose="020B0609020204030204" pitchFamily="49" charset="0"/>
              </a:rPr>
              <a:t>BlockItemsY</a:t>
            </a:r>
            <a:r>
              <a:rPr lang="en-US" altLang="zh-CN" sz="1400" b="0" dirty="0">
                <a:solidFill>
                  <a:srgbClr val="6E7781"/>
                </a:solidFill>
                <a:effectLst/>
                <a:latin typeface="Consolas" panose="020B0609020204030204" pitchFamily="49" charset="0"/>
              </a:rPr>
              <a:t>: Height in rows of a tile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32</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t>
            </a:r>
            <a:r>
              <a:rPr lang="en-US" altLang="zh-CN" sz="1400" b="0" dirty="0" err="1">
                <a:solidFill>
                  <a:srgbClr val="6E7781"/>
                </a:solidFill>
                <a:effectLst/>
                <a:latin typeface="Consolas" panose="020B0609020204030204" pitchFamily="49" charset="0"/>
              </a:rPr>
              <a:t>BlockItemsX</a:t>
            </a:r>
            <a:r>
              <a:rPr lang="en-US" altLang="zh-CN" sz="1400" b="0" dirty="0">
                <a:solidFill>
                  <a:srgbClr val="6E7781"/>
                </a:solidFill>
                <a:effectLst/>
                <a:latin typeface="Consolas" panose="020B0609020204030204" pitchFamily="49" charset="0"/>
              </a:rPr>
              <a:t> - Width in columns of a tile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8</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t>
            </a:r>
            <a:r>
              <a:rPr lang="en-US" altLang="zh-CN" sz="1400" b="0" dirty="0" err="1">
                <a:solidFill>
                  <a:srgbClr val="6E7781"/>
                </a:solidFill>
                <a:effectLst/>
                <a:latin typeface="Consolas" panose="020B0609020204030204" pitchFamily="49" charset="0"/>
              </a:rPr>
              <a:t>ThreadItemsY</a:t>
            </a:r>
            <a:r>
              <a:rPr lang="en-US" altLang="zh-CN" sz="1400" b="0" dirty="0">
                <a:solidFill>
                  <a:srgbClr val="6E7781"/>
                </a:solidFill>
                <a:effectLst/>
                <a:latin typeface="Consolas" panose="020B0609020204030204" pitchFamily="49" charset="0"/>
              </a:rPr>
              <a:t> - Height in rows of a thread-tile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4</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t>
            </a:r>
            <a:r>
              <a:rPr lang="en-US" altLang="zh-CN" sz="1400" b="0" dirty="0" err="1">
                <a:solidFill>
                  <a:srgbClr val="6E7781"/>
                </a:solidFill>
                <a:effectLst/>
                <a:latin typeface="Consolas" panose="020B0609020204030204" pitchFamily="49" charset="0"/>
              </a:rPr>
              <a:t>ThreadItemsX</a:t>
            </a:r>
            <a:r>
              <a:rPr lang="en-US" altLang="zh-CN" sz="1400" b="0" dirty="0">
                <a:solidFill>
                  <a:srgbClr val="6E7781"/>
                </a:solidFill>
                <a:effectLst/>
                <a:latin typeface="Consolas" panose="020B0609020204030204" pitchFamily="49" charset="0"/>
              </a:rPr>
              <a:t> - Width in columns of a thread-tile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8</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t>
            </a:r>
            <a:r>
              <a:rPr lang="en-US" altLang="zh-CN" sz="1400" b="0" dirty="0" err="1">
                <a:solidFill>
                  <a:srgbClr val="6E7781"/>
                </a:solidFill>
                <a:effectLst/>
                <a:latin typeface="Consolas" panose="020B0609020204030204" pitchFamily="49" charset="0"/>
              </a:rPr>
              <a:t>BlockItemsK</a:t>
            </a:r>
            <a:r>
              <a:rPr lang="en-US" altLang="zh-CN" sz="1400" b="0" dirty="0">
                <a:solidFill>
                  <a:srgbClr val="6E7781"/>
                </a:solidFill>
                <a:effectLst/>
                <a:latin typeface="Consolas" panose="020B0609020204030204" pitchFamily="49" charset="0"/>
              </a:rPr>
              <a:t> - Depth of a tile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true</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t>
            </a:r>
            <a:r>
              <a:rPr lang="en-US" altLang="zh-CN" sz="1400" b="0" dirty="0" err="1">
                <a:solidFill>
                  <a:srgbClr val="6E7781"/>
                </a:solidFill>
                <a:effectLst/>
                <a:latin typeface="Consolas" panose="020B0609020204030204" pitchFamily="49" charset="0"/>
              </a:rPr>
              <a:t>UseDoubleScratchTiles</a:t>
            </a:r>
            <a:r>
              <a:rPr lang="en-US" altLang="zh-CN" sz="1400" b="0" dirty="0">
                <a:solidFill>
                  <a:srgbClr val="6E7781"/>
                </a:solidFill>
                <a:effectLst/>
                <a:latin typeface="Consolas" panose="020B0609020204030204" pitchFamily="49" charset="0"/>
              </a:rPr>
              <a:t> - whether to double-buffer SMEM</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block_raster_enum</a:t>
            </a:r>
            <a:r>
              <a:rPr lang="en-US" altLang="zh-CN" sz="1400" b="0" dirty="0">
                <a:solidFill>
                  <a:srgbClr val="1F2328"/>
                </a:solidFill>
                <a:effectLst/>
                <a:latin typeface="Consolas" panose="020B0609020204030204" pitchFamily="49" charset="0"/>
              </a:rPr>
              <a:t>::Default</a:t>
            </a:r>
            <a:r>
              <a:rPr lang="en-US" altLang="zh-CN" sz="1400" b="0" dirty="0">
                <a:solidFill>
                  <a:srgbClr val="6E7781"/>
                </a:solidFill>
                <a:effectLst/>
                <a:latin typeface="Consolas" panose="020B0609020204030204" pitchFamily="49" charset="0"/>
              </a:rPr>
              <a:t> // Block rasterization strategy</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&gt;</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block_task_policy_t</a:t>
            </a:r>
            <a:r>
              <a:rPr lang="en-US" altLang="zh-CN" sz="1400" b="0" dirty="0">
                <a:solidFill>
                  <a:srgbClr val="1F2328"/>
                </a:solidFill>
                <a:effectLst/>
                <a:latin typeface="Consolas" panose="020B0609020204030204" pitchFamily="49" charset="0"/>
              </a:rPr>
              <a:t>;</a:t>
            </a:r>
          </a:p>
        </p:txBody>
      </p:sp>
    </p:spTree>
    <p:extLst>
      <p:ext uri="{BB962C8B-B14F-4D97-AF65-F5344CB8AC3E}">
        <p14:creationId xmlns:p14="http://schemas.microsoft.com/office/powerpoint/2010/main" val="2200717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899" y="6366222"/>
            <a:ext cx="966932"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dirty="0">
                <a:ln>
                  <a:noFill/>
                </a:ln>
                <a:solidFill>
                  <a:schemeClr val="tx1"/>
                </a:solidFill>
                <a:effectLst/>
                <a:latin typeface="Arial Unicode MS"/>
              </a:rPr>
              <a:t>auto add(auto a, auto b) { return a + b; } </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A5324D76-7084-E826-784F-9785FC61DA98}"/>
              </a:ext>
            </a:extLst>
          </p:cNvPr>
          <p:cNvSpPr txBox="1"/>
          <p:nvPr/>
        </p:nvSpPr>
        <p:spPr>
          <a:xfrm>
            <a:off x="431223" y="1785186"/>
            <a:ext cx="14426119" cy="3754874"/>
          </a:xfrm>
          <a:prstGeom prst="rect">
            <a:avLst/>
          </a:prstGeom>
          <a:noFill/>
        </p:spPr>
        <p:txBody>
          <a:bodyPr wrap="square">
            <a:spAutoFit/>
          </a:bodyPr>
          <a:lstStyle/>
          <a:p>
            <a:r>
              <a:rPr lang="en-US" altLang="zh-CN" sz="1400" b="0" dirty="0">
                <a:solidFill>
                  <a:srgbClr val="6E7781"/>
                </a:solidFill>
                <a:effectLst/>
                <a:latin typeface="Consolas" panose="020B0609020204030204" pitchFamily="49" charset="0"/>
              </a:rPr>
              <a:t>    // Define the epilogue functor</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typedef</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gemm</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blas_scaled_epilogue</a:t>
            </a:r>
            <a:r>
              <a:rPr lang="en-US" altLang="zh-CN" sz="1400" b="0" dirty="0">
                <a:solidFill>
                  <a:srgbClr val="CF222E"/>
                </a:solidFill>
                <a:effectLst/>
                <a:latin typeface="Consolas" panose="020B0609020204030204" pitchFamily="49" charset="0"/>
              </a:rPr>
              <a:t>&lt;float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float&gt;</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epilogue_op_t</a:t>
            </a:r>
            <a:r>
              <a:rPr lang="en-US" altLang="zh-CN" sz="1400" b="0" dirty="0">
                <a:solidFill>
                  <a:srgbClr val="1F2328"/>
                </a:solidFill>
                <a:effectLst/>
                <a:latin typeface="Consolas" panose="020B0609020204030204" pitchFamily="49" charset="0"/>
              </a:rPr>
              <a:t>;</a:t>
            </a:r>
          </a:p>
          <a:p>
            <a:br>
              <a:rPr lang="en-US" altLang="zh-CN" sz="1400" b="0" dirty="0">
                <a:solidFill>
                  <a:srgbClr val="1F2328"/>
                </a:solidFill>
                <a:effectLst/>
                <a:latin typeface="Consolas" panose="020B0609020204030204" pitchFamily="49" charset="0"/>
              </a:rPr>
            </a:br>
            <a:r>
              <a:rPr lang="en-US" altLang="zh-CN" sz="1400" b="0" dirty="0">
                <a:solidFill>
                  <a:srgbClr val="6E7781"/>
                </a:solidFill>
                <a:effectLst/>
                <a:latin typeface="Consolas" panose="020B0609020204030204" pitchFamily="49" charset="0"/>
              </a:rPr>
              <a:t>    // Define the </a:t>
            </a:r>
            <a:r>
              <a:rPr lang="en-US" altLang="zh-CN" sz="1400" b="0" dirty="0" err="1">
                <a:solidFill>
                  <a:srgbClr val="6E7781"/>
                </a:solidFill>
                <a:effectLst/>
                <a:latin typeface="Consolas" panose="020B0609020204030204" pitchFamily="49" charset="0"/>
              </a:rPr>
              <a:t>block_task</a:t>
            </a:r>
            <a:r>
              <a:rPr lang="en-US" altLang="zh-CN" sz="1400" b="0" dirty="0">
                <a:solidFill>
                  <a:srgbClr val="6E7781"/>
                </a:solidFill>
                <a:effectLst/>
                <a:latin typeface="Consolas" panose="020B0609020204030204" pitchFamily="49" charset="0"/>
              </a:rPr>
              <a:t> type.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typedef</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block_task</a:t>
            </a:r>
            <a:r>
              <a:rPr lang="en-US" altLang="zh-CN" sz="1400" b="0" dirty="0">
                <a:solidFill>
                  <a:srgbClr val="CF222E"/>
                </a:solidFill>
                <a:effectLst/>
                <a:latin typeface="Consolas" panose="020B0609020204030204" pitchFamily="49" charset="0"/>
              </a:rPr>
              <a:t>&lt;</a:t>
            </a:r>
            <a:r>
              <a:rPr lang="en-US" altLang="zh-CN" sz="1400" b="0" dirty="0" err="1">
                <a:solidFill>
                  <a:srgbClr val="0550AE"/>
                </a:solidFill>
                <a:effectLst/>
                <a:latin typeface="Consolas" panose="020B0609020204030204" pitchFamily="49" charset="0"/>
              </a:rPr>
              <a:t>block_task_policy_t</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Parameterization of </a:t>
            </a:r>
            <a:r>
              <a:rPr lang="en-US" altLang="zh-CN" sz="1400" b="0" dirty="0" err="1">
                <a:solidFill>
                  <a:srgbClr val="6E7781"/>
                </a:solidFill>
                <a:effectLst/>
                <a:latin typeface="Consolas" panose="020B0609020204030204" pitchFamily="49" charset="0"/>
              </a:rPr>
              <a:t>block_task_policy</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Multiplicand value type (matrices A and B)</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float</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Accumulator value type (matrix C and scalars)</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matrix_transform_t</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NonTranspose</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Layout </a:t>
            </a:r>
            <a:r>
              <a:rPr lang="en-US" altLang="zh-CN" sz="1400" b="0" dirty="0" err="1">
                <a:solidFill>
                  <a:srgbClr val="6E7781"/>
                </a:solidFill>
                <a:effectLst/>
                <a:latin typeface="Consolas" panose="020B0609020204030204" pitchFamily="49" charset="0"/>
              </a:rPr>
              <a:t>enumerant</a:t>
            </a:r>
            <a:r>
              <a:rPr lang="en-US" altLang="zh-CN" sz="1400" b="0" dirty="0">
                <a:solidFill>
                  <a:srgbClr val="6E7781"/>
                </a:solidFill>
                <a:effectLst/>
                <a:latin typeface="Consolas" panose="020B0609020204030204" pitchFamily="49" charset="0"/>
              </a:rPr>
              <a:t> for matrix A</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4</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Alignment (in bytes) for A operand</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matrix_transform_t</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NonTranspose</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Layout </a:t>
            </a:r>
            <a:r>
              <a:rPr lang="en-US" altLang="zh-CN" sz="1400" b="0" dirty="0" err="1">
                <a:solidFill>
                  <a:srgbClr val="6E7781"/>
                </a:solidFill>
                <a:effectLst/>
                <a:latin typeface="Consolas" panose="020B0609020204030204" pitchFamily="49" charset="0"/>
              </a:rPr>
              <a:t>enumerant</a:t>
            </a:r>
            <a:r>
              <a:rPr lang="en-US" altLang="zh-CN" sz="1400" b="0" dirty="0">
                <a:solidFill>
                  <a:srgbClr val="6E7781"/>
                </a:solidFill>
                <a:effectLst/>
                <a:latin typeface="Consolas" panose="020B0609020204030204" pitchFamily="49" charset="0"/>
              </a:rPr>
              <a:t> for matrix B</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4</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Alignment (in bytes) for B operand</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epilogue_op_t</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Epilogue functor applied to matrix product</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4</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 Alignment (in bytes) for C operand</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true</a:t>
            </a:r>
            <a:r>
              <a:rPr lang="en-US" altLang="zh-CN" sz="1400" b="0" dirty="0">
                <a:solidFill>
                  <a:srgbClr val="6E7781"/>
                </a:solidFill>
                <a:effectLst/>
                <a:latin typeface="Consolas" panose="020B0609020204030204" pitchFamily="49" charset="0"/>
              </a:rPr>
              <a:t>                              /// Whether GEMM supports matrix sizes other than </a:t>
            </a:r>
            <a:r>
              <a:rPr lang="en-US" altLang="zh-CN" sz="1400" b="0" dirty="0" err="1">
                <a:solidFill>
                  <a:srgbClr val="6E7781"/>
                </a:solidFill>
                <a:effectLst/>
                <a:latin typeface="Consolas" panose="020B0609020204030204" pitchFamily="49" charset="0"/>
              </a:rPr>
              <a:t>mult</a:t>
            </a:r>
            <a:r>
              <a:rPr lang="en-US" altLang="zh-CN" sz="1400" b="0" dirty="0">
                <a:solidFill>
                  <a:srgbClr val="6E7781"/>
                </a:solidFill>
                <a:effectLst/>
                <a:latin typeface="Consolas" panose="020B0609020204030204" pitchFamily="49" charset="0"/>
              </a:rPr>
              <a:t> </a:t>
            </a:r>
          </a:p>
          <a:p>
            <a:r>
              <a:rPr lang="en-US" altLang="zh-CN" sz="1400" dirty="0">
                <a:solidFill>
                  <a:srgbClr val="6E7781"/>
                </a:solidFill>
                <a:latin typeface="Consolas" panose="020B0609020204030204" pitchFamily="49" charset="0"/>
              </a:rPr>
              <a:t>                                                         /// </a:t>
            </a:r>
            <a:r>
              <a:rPr lang="en-US" altLang="zh-CN" sz="1400" b="0" dirty="0">
                <a:solidFill>
                  <a:srgbClr val="6E7781"/>
                </a:solidFill>
                <a:effectLst/>
                <a:latin typeface="Consolas" panose="020B0609020204030204" pitchFamily="49" charset="0"/>
              </a:rPr>
              <a:t>of </a:t>
            </a:r>
            <a:r>
              <a:rPr lang="en-US" altLang="zh-CN" sz="1400" b="0" dirty="0" err="1">
                <a:solidFill>
                  <a:srgbClr val="6E7781"/>
                </a:solidFill>
                <a:effectLst/>
                <a:latin typeface="Consolas" panose="020B0609020204030204" pitchFamily="49" charset="0"/>
              </a:rPr>
              <a:t>BlockItems</a:t>
            </a:r>
            <a:r>
              <a:rPr lang="en-US" altLang="zh-CN" sz="1400" b="0" dirty="0">
                <a:solidFill>
                  <a:srgbClr val="6E7781"/>
                </a:solidFill>
                <a:effectLst/>
                <a:latin typeface="Consolas" panose="020B0609020204030204" pitchFamily="49" charset="0"/>
              </a:rPr>
              <a:t>{XY}</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&gt;</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block_task_t</a:t>
            </a:r>
            <a:r>
              <a:rPr lang="en-US" altLang="zh-CN" sz="1400" b="0" dirty="0">
                <a:solidFill>
                  <a:srgbClr val="1F2328"/>
                </a:solidFill>
                <a:effectLst/>
                <a:latin typeface="Consolas" panose="020B0609020204030204" pitchFamily="49" charset="0"/>
              </a:rPr>
              <a:t>;</a:t>
            </a:r>
          </a:p>
        </p:txBody>
      </p:sp>
      <p:sp>
        <p:nvSpPr>
          <p:cNvPr id="6" name="文本框 5">
            <a:extLst>
              <a:ext uri="{FF2B5EF4-FFF2-40B4-BE49-F238E27FC236}">
                <a16:creationId xmlns:a16="http://schemas.microsoft.com/office/drawing/2014/main" id="{5851D306-44DA-62DF-9EBC-93ECEAC21C92}"/>
              </a:ext>
            </a:extLst>
          </p:cNvPr>
          <p:cNvSpPr txBox="1"/>
          <p:nvPr/>
        </p:nvSpPr>
        <p:spPr>
          <a:xfrm>
            <a:off x="6110531" y="5356163"/>
            <a:ext cx="5104539" cy="707886"/>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Typedef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只是定义了类，没有运行时开销</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抽象出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block_task_t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需要专业知识</a:t>
            </a:r>
          </a:p>
        </p:txBody>
      </p:sp>
    </p:spTree>
    <p:extLst>
      <p:ext uri="{BB962C8B-B14F-4D97-AF65-F5344CB8AC3E}">
        <p14:creationId xmlns:p14="http://schemas.microsoft.com/office/powerpoint/2010/main" val="24138478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899" y="6366222"/>
            <a:ext cx="966932"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dirty="0">
                <a:ln>
                  <a:noFill/>
                </a:ln>
                <a:solidFill>
                  <a:schemeClr val="tx1"/>
                </a:solidFill>
                <a:effectLst/>
                <a:latin typeface="Arial Unicode MS"/>
              </a:rPr>
              <a:t>auto add(auto a, auto b) { return a + b; } </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00B16021-AAF5-17B3-AF7C-940FC1628912}"/>
              </a:ext>
            </a:extLst>
          </p:cNvPr>
          <p:cNvSpPr txBox="1"/>
          <p:nvPr/>
        </p:nvSpPr>
        <p:spPr>
          <a:xfrm>
            <a:off x="1772055" y="1721426"/>
            <a:ext cx="8647890" cy="3693319"/>
          </a:xfrm>
          <a:prstGeom prst="rect">
            <a:avLst/>
          </a:prstGeom>
          <a:noFill/>
        </p:spPr>
        <p:txBody>
          <a:bodyPr wrap="square">
            <a:spAutoFit/>
          </a:bodyPr>
          <a:lstStyle/>
          <a:p>
            <a:r>
              <a:rPr lang="en-US" altLang="zh-CN" b="0" dirty="0">
                <a:solidFill>
                  <a:srgbClr val="6E7781"/>
                </a:solidFill>
                <a:effectLst/>
                <a:latin typeface="Consolas" panose="020B0609020204030204" pitchFamily="49" charset="0"/>
              </a:rPr>
              <a:t>    // Declare statically-allocated shared storage</a:t>
            </a:r>
            <a:endParaRPr lang="en-US" altLang="zh-CN" b="0" dirty="0">
              <a:solidFill>
                <a:srgbClr val="1F2328"/>
              </a:solidFill>
              <a:effectLst/>
              <a:latin typeface="Consolas" panose="020B0609020204030204" pitchFamily="49" charset="0"/>
            </a:endParaRPr>
          </a:p>
          <a:p>
            <a:r>
              <a:rPr lang="en-US" altLang="zh-CN" b="0" dirty="0">
                <a:solidFill>
                  <a:srgbClr val="1F2328"/>
                </a:solidFill>
                <a:effectLst/>
                <a:latin typeface="Consolas" panose="020B0609020204030204" pitchFamily="49" charset="0"/>
              </a:rPr>
              <a:t>    __shared__ </a:t>
            </a:r>
            <a:r>
              <a:rPr lang="en-US" altLang="zh-CN" b="0" dirty="0" err="1">
                <a:solidFill>
                  <a:srgbClr val="1F2328"/>
                </a:solidFill>
                <a:effectLst/>
                <a:latin typeface="Consolas" panose="020B0609020204030204" pitchFamily="49" charset="0"/>
              </a:rPr>
              <a:t>block_task_t</a:t>
            </a:r>
            <a:r>
              <a:rPr lang="en-US" altLang="zh-CN" b="0" dirty="0">
                <a:solidFill>
                  <a:srgbClr val="1F2328"/>
                </a:solidFill>
                <a:effectLst/>
                <a:latin typeface="Consolas" panose="020B0609020204030204" pitchFamily="49" charset="0"/>
              </a:rPr>
              <a:t>::</a:t>
            </a:r>
            <a:r>
              <a:rPr lang="en-US" altLang="zh-CN" b="0" dirty="0" err="1">
                <a:solidFill>
                  <a:srgbClr val="0550AE"/>
                </a:solidFill>
                <a:effectLst/>
                <a:latin typeface="Consolas" panose="020B0609020204030204" pitchFamily="49" charset="0"/>
              </a:rPr>
              <a:t>scratch_storage_t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smem</a:t>
            </a:r>
            <a:r>
              <a:rPr lang="en-US" altLang="zh-CN" b="0" dirty="0">
                <a:solidFill>
                  <a:srgbClr val="1F2328"/>
                </a:solidFill>
                <a:effectLst/>
                <a:latin typeface="Consolas" panose="020B0609020204030204" pitchFamily="49" charset="0"/>
              </a:rPr>
              <a:t>;</a:t>
            </a:r>
          </a:p>
          <a:p>
            <a:br>
              <a:rPr lang="en-US" altLang="zh-CN" b="0" dirty="0">
                <a:solidFill>
                  <a:srgbClr val="1F2328"/>
                </a:solidFill>
                <a:effectLst/>
                <a:latin typeface="Consolas" panose="020B0609020204030204" pitchFamily="49" charset="0"/>
              </a:rPr>
            </a:br>
            <a:r>
              <a:rPr lang="en-US" altLang="zh-CN" b="0" dirty="0">
                <a:solidFill>
                  <a:srgbClr val="6E7781"/>
                </a:solidFill>
                <a:effectLst/>
                <a:latin typeface="Consolas" panose="020B0609020204030204" pitchFamily="49" charset="0"/>
              </a:rPr>
              <a:t>    // Construct and run the task</a:t>
            </a:r>
            <a:endParaRPr lang="en-US" altLang="zh-CN" b="0" dirty="0">
              <a:solidFill>
                <a:srgbClr val="1F2328"/>
              </a:solidFill>
              <a:effectLst/>
              <a:latin typeface="Consolas" panose="020B0609020204030204" pitchFamily="49" charset="0"/>
            </a:endParaRPr>
          </a:p>
          <a:p>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block_task_t</a:t>
            </a:r>
            <a:r>
              <a:rPr lang="en-US" altLang="zh-CN" b="0" dirty="0">
                <a:solidFill>
                  <a:srgbClr val="1F2328"/>
                </a:solidFill>
                <a:effectLst/>
                <a:latin typeface="Consolas" panose="020B0609020204030204" pitchFamily="49" charset="0"/>
              </a:rPr>
              <a:t>(</a:t>
            </a:r>
            <a:r>
              <a:rPr lang="en-US" altLang="zh-CN" b="0" dirty="0" err="1">
                <a:solidFill>
                  <a:srgbClr val="CF222E"/>
                </a:solidFill>
                <a:effectLst/>
                <a:latin typeface="Consolas" panose="020B0609020204030204" pitchFamily="49" charset="0"/>
              </a:rPr>
              <a:t>reinterpret_cast</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&amp;</a:t>
            </a:r>
            <a:r>
              <a:rPr lang="en-US" altLang="zh-CN" b="0" dirty="0" err="1">
                <a:solidFill>
                  <a:srgbClr val="1F2328"/>
                </a:solidFill>
                <a:effectLst/>
                <a:latin typeface="Consolas" panose="020B0609020204030204" pitchFamily="49" charset="0"/>
              </a:rPr>
              <a:t>smem</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&amp;</a:t>
            </a:r>
            <a:r>
              <a:rPr lang="en-US" altLang="zh-CN" b="0" dirty="0" err="1">
                <a:solidFill>
                  <a:srgbClr val="1F2328"/>
                </a:solidFill>
                <a:effectLst/>
                <a:latin typeface="Consolas" panose="020B0609020204030204" pitchFamily="49" charset="0"/>
              </a:rPr>
              <a:t>smem</a:t>
            </a:r>
            <a:r>
              <a:rPr lang="en-US" altLang="zh-CN" b="0" dirty="0">
                <a:solidFill>
                  <a:srgbClr val="1F2328"/>
                </a:solidFill>
                <a:effectLst/>
                <a:latin typeface="Consolas" panose="020B0609020204030204" pitchFamily="49" charset="0"/>
              </a:rPr>
              <a:t>,</a:t>
            </a:r>
            <a:r>
              <a:rPr lang="en-US" altLang="zh-CN" b="0" dirty="0">
                <a:solidFill>
                  <a:srgbClr val="6E7781"/>
                </a:solidFill>
                <a:effectLst/>
                <a:latin typeface="Consolas" panose="020B0609020204030204" pitchFamily="49" charset="0"/>
              </a:rPr>
              <a:t> //</a:t>
            </a:r>
            <a:endParaRPr lang="en-US" altLang="zh-CN" b="0" dirty="0">
              <a:solidFill>
                <a:srgbClr val="1F2328"/>
              </a:solidFill>
              <a:effectLst/>
              <a:latin typeface="Consolas" panose="020B0609020204030204" pitchFamily="49" charset="0"/>
            </a:endParaRPr>
          </a:p>
          <a:p>
            <a:r>
              <a:rPr lang="en-US" altLang="zh-CN" b="0" dirty="0">
                <a:solidFill>
                  <a:srgbClr val="1F2328"/>
                </a:solidFill>
                <a:effectLst/>
                <a:latin typeface="Consolas" panose="020B0609020204030204" pitchFamily="49" charset="0"/>
              </a:rPr>
              <a:t>                 A, B,</a:t>
            </a:r>
          </a:p>
          <a:p>
            <a:r>
              <a:rPr lang="en-US" altLang="zh-CN" b="0" dirty="0">
                <a:solidFill>
                  <a:srgbClr val="1F2328"/>
                </a:solidFill>
                <a:effectLst/>
                <a:latin typeface="Consolas" panose="020B0609020204030204" pitchFamily="49" charset="0"/>
              </a:rPr>
              <a:t>                 C,</a:t>
            </a:r>
            <a:r>
              <a:rPr lang="en-US" altLang="zh-CN" b="0" dirty="0">
                <a:solidFill>
                  <a:srgbClr val="6E7781"/>
                </a:solidFill>
                <a:effectLst/>
                <a:latin typeface="Consolas" panose="020B0609020204030204" pitchFamily="49" charset="0"/>
              </a:rPr>
              <a:t> //</a:t>
            </a:r>
            <a:endParaRPr lang="en-US" altLang="zh-CN" b="0" dirty="0">
              <a:solidFill>
                <a:srgbClr val="1F2328"/>
              </a:solidFill>
              <a:effectLst/>
              <a:latin typeface="Consolas" panose="020B0609020204030204" pitchFamily="49" charset="0"/>
            </a:endParaRPr>
          </a:p>
          <a:p>
            <a:r>
              <a:rPr lang="en-US" altLang="zh-CN" b="0" dirty="0">
                <a:solidFill>
                  <a:srgbClr val="1F2328"/>
                </a:solidFill>
                <a:effectLst/>
                <a:latin typeface="Consolas" panose="020B0609020204030204" pitchFamily="49" charset="0"/>
              </a:rPr>
              <a:t>                 </a:t>
            </a:r>
            <a:r>
              <a:rPr lang="en-US" altLang="zh-CN" b="0" dirty="0" err="1">
                <a:solidFill>
                  <a:srgbClr val="0550AE"/>
                </a:solidFill>
                <a:effectLst/>
                <a:latin typeface="Consolas" panose="020B0609020204030204" pitchFamily="49" charset="0"/>
              </a:rPr>
              <a:t>epilogue_op_t</a:t>
            </a:r>
            <a:r>
              <a:rPr lang="en-US" altLang="zh-CN" b="0" dirty="0">
                <a:solidFill>
                  <a:srgbClr val="1F2328"/>
                </a:solidFill>
                <a:effectLst/>
                <a:latin typeface="Consolas" panose="020B0609020204030204" pitchFamily="49" charset="0"/>
              </a:rPr>
              <a:t>(</a:t>
            </a:r>
            <a:r>
              <a:rPr lang="en-US" altLang="zh-CN" b="0" dirty="0">
                <a:solidFill>
                  <a:srgbClr val="0550AE"/>
                </a:solidFill>
                <a:effectLst/>
                <a:latin typeface="Consolas" panose="020B0609020204030204" pitchFamily="49" charset="0"/>
              </a:rPr>
              <a:t>1</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M, N,</a:t>
            </a:r>
          </a:p>
          <a:p>
            <a:r>
              <a:rPr lang="en-US" altLang="zh-CN" b="0" dirty="0">
                <a:solidFill>
                  <a:srgbClr val="1F2328"/>
                </a:solidFill>
                <a:effectLst/>
                <a:latin typeface="Consolas" panose="020B0609020204030204" pitchFamily="49" charset="0"/>
              </a:rPr>
              <a:t>                 K</a:t>
            </a:r>
            <a:r>
              <a:rPr lang="en-US" altLang="zh-CN" b="0" dirty="0">
                <a:solidFill>
                  <a:srgbClr val="6E7781"/>
                </a:solidFill>
                <a:effectLst/>
                <a:latin typeface="Consolas" panose="020B0609020204030204" pitchFamily="49" charset="0"/>
              </a:rPr>
              <a:t> //</a:t>
            </a:r>
            <a:endParaRPr lang="en-US" altLang="zh-CN" b="0" dirty="0">
              <a:solidFill>
                <a:srgbClr val="1F2328"/>
              </a:solidFill>
              <a:effectLst/>
              <a:latin typeface="Consolas" panose="020B0609020204030204" pitchFamily="49" charset="0"/>
            </a:endParaRP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run</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p:txBody>
      </p:sp>
      <p:sp>
        <p:nvSpPr>
          <p:cNvPr id="7" name="文本框 6">
            <a:extLst>
              <a:ext uri="{FF2B5EF4-FFF2-40B4-BE49-F238E27FC236}">
                <a16:creationId xmlns:a16="http://schemas.microsoft.com/office/drawing/2014/main" id="{959032C1-0A66-DCE8-9A2B-3A09D6020DBB}"/>
              </a:ext>
            </a:extLst>
          </p:cNvPr>
          <p:cNvSpPr txBox="1"/>
          <p:nvPr/>
        </p:nvSpPr>
        <p:spPr>
          <a:xfrm>
            <a:off x="8859074" y="2003898"/>
            <a:ext cx="954107" cy="400110"/>
          </a:xfrm>
          <a:prstGeom prst="rect">
            <a:avLst/>
          </a:prstGeom>
          <a:noFill/>
        </p:spPr>
        <p:txBody>
          <a:bodyPr wrap="none" rtlCol="0">
            <a:spAutoFit/>
          </a:bodyPr>
          <a:lstStyle/>
          <a:p>
            <a:pPr algn="ct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运行时</a:t>
            </a:r>
          </a:p>
        </p:txBody>
      </p:sp>
    </p:spTree>
    <p:extLst>
      <p:ext uri="{BB962C8B-B14F-4D97-AF65-F5344CB8AC3E}">
        <p14:creationId xmlns:p14="http://schemas.microsoft.com/office/powerpoint/2010/main" val="955394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777235"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Parameter</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911039" y="2028393"/>
            <a:ext cx="3677289" cy="3170099"/>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Template Parameter</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Non-Type Template Parameter</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Parameter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Variadic Template Parameters</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Concepts, C++20</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a:ln>
                  <a:noFill/>
                </a:ln>
                <a:solidFill>
                  <a:schemeClr val="tx1"/>
                </a:solidFill>
                <a:effectLst/>
                <a:latin typeface="Arial Unicode MS"/>
              </a:rPr>
              <a:t>auto add(auto a, auto b) { return a + b; } </a:t>
            </a: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7F48D707-A8B1-D865-9735-B57FF2FFF161}"/>
              </a:ext>
            </a:extLst>
          </p:cNvPr>
          <p:cNvSpPr txBox="1"/>
          <p:nvPr/>
        </p:nvSpPr>
        <p:spPr>
          <a:xfrm>
            <a:off x="6539554" y="2032786"/>
            <a:ext cx="6094378"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p:txBody>
      </p:sp>
      <p:sp>
        <p:nvSpPr>
          <p:cNvPr id="11" name="文本框 10">
            <a:extLst>
              <a:ext uri="{FF2B5EF4-FFF2-40B4-BE49-F238E27FC236}">
                <a16:creationId xmlns:a16="http://schemas.microsoft.com/office/drawing/2014/main" id="{713BBB34-43B1-EE1A-BFA9-B05FE96868DE}"/>
              </a:ext>
            </a:extLst>
          </p:cNvPr>
          <p:cNvSpPr txBox="1"/>
          <p:nvPr/>
        </p:nvSpPr>
        <p:spPr>
          <a:xfrm>
            <a:off x="6539554" y="2691970"/>
            <a:ext cx="6318114"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&gt;</a:t>
            </a:r>
          </a:p>
        </p:txBody>
      </p:sp>
      <p:sp>
        <p:nvSpPr>
          <p:cNvPr id="4" name="文本框 3">
            <a:extLst>
              <a:ext uri="{FF2B5EF4-FFF2-40B4-BE49-F238E27FC236}">
                <a16:creationId xmlns:a16="http://schemas.microsoft.com/office/drawing/2014/main" id="{5B05256A-F3FC-D494-4B7A-56FFDCF8F612}"/>
              </a:ext>
            </a:extLst>
          </p:cNvPr>
          <p:cNvSpPr txBox="1"/>
          <p:nvPr/>
        </p:nvSpPr>
        <p:spPr>
          <a:xfrm>
            <a:off x="6539554" y="3287009"/>
            <a:ext cx="6429982"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&gt; </a:t>
            </a:r>
            <a:r>
              <a:rPr lang="en-US" altLang="zh-CN" b="0" dirty="0">
                <a:solidFill>
                  <a:srgbClr val="CF222E"/>
                </a:solidFill>
                <a:effectLst/>
                <a:latin typeface="Consolas" panose="020B0609020204030204" pitchFamily="49" charset="0"/>
              </a:rPr>
              <a:t>class</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Container</a:t>
            </a:r>
            <a:r>
              <a:rPr lang="en-US" altLang="zh-CN" b="0" dirty="0">
                <a:solidFill>
                  <a:srgbClr val="1F2328"/>
                </a:solidFill>
                <a:effectLst/>
                <a:latin typeface="Consolas" panose="020B0609020204030204" pitchFamily="49" charset="0"/>
              </a:rPr>
              <a:t>&gt;</a:t>
            </a:r>
          </a:p>
        </p:txBody>
      </p:sp>
      <p:sp>
        <p:nvSpPr>
          <p:cNvPr id="13" name="文本框 12">
            <a:extLst>
              <a:ext uri="{FF2B5EF4-FFF2-40B4-BE49-F238E27FC236}">
                <a16:creationId xmlns:a16="http://schemas.microsoft.com/office/drawing/2014/main" id="{11ED2FFF-1FD6-092E-1F44-D2746D1D802A}"/>
              </a:ext>
            </a:extLst>
          </p:cNvPr>
          <p:cNvSpPr txBox="1"/>
          <p:nvPr/>
        </p:nvSpPr>
        <p:spPr>
          <a:xfrm>
            <a:off x="6545308" y="3924934"/>
            <a:ext cx="6541850" cy="2523768"/>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Args</a:t>
            </a:r>
            <a:r>
              <a:rPr lang="en-US" altLang="zh-CN" b="0" dirty="0">
                <a:solidFill>
                  <a:srgbClr val="1F2328"/>
                </a:solidFill>
                <a:effectLst/>
                <a:latin typeface="Consolas" panose="020B0609020204030204" pitchFamily="49" charset="0"/>
              </a:rPr>
              <a:t>&gt;</a:t>
            </a:r>
          </a:p>
          <a:p>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print</a:t>
            </a:r>
            <a:r>
              <a:rPr lang="en-US" altLang="zh-CN" sz="1400" b="0" dirty="0">
                <a:solidFill>
                  <a:srgbClr val="1F2328"/>
                </a:solidFill>
                <a:effectLst/>
                <a:latin typeface="Consolas" panose="020B0609020204030204" pitchFamily="49" charset="0"/>
              </a:rPr>
              <a:t>(</a:t>
            </a:r>
            <a:r>
              <a:rPr lang="en-US" altLang="zh-CN" sz="1400" b="0" dirty="0" err="1">
                <a:solidFill>
                  <a:srgbClr val="953800"/>
                </a:solidFill>
                <a:effectLst/>
                <a:latin typeface="Consolas" panose="020B0609020204030204" pitchFamily="49" charset="0"/>
              </a:rPr>
              <a:t>Args</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args</a:t>
            </a:r>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std</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cout</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&lt;&lt;</a:t>
            </a:r>
            <a:r>
              <a:rPr lang="en-US" altLang="zh-CN" sz="1400" b="0" dirty="0">
                <a:solidFill>
                  <a:srgbClr val="1F2328"/>
                </a:solidFill>
                <a:effectLst/>
                <a:latin typeface="Consolas" panose="020B0609020204030204" pitchFamily="49" charset="0"/>
              </a:rPr>
              <a:t> ... </a:t>
            </a:r>
            <a:r>
              <a:rPr lang="en-US" altLang="zh-CN" sz="1400" b="0" dirty="0">
                <a:solidFill>
                  <a:srgbClr val="CF222E"/>
                </a:solidFill>
                <a:effectLst/>
                <a:latin typeface="Consolas" panose="020B0609020204030204" pitchFamily="49" charset="0"/>
              </a:rPr>
              <a:t>&lt;&lt;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args</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&lt;&lt;</a:t>
            </a:r>
            <a:r>
              <a:rPr lang="en-US" altLang="zh-CN" sz="1400" b="0" dirty="0">
                <a:solidFill>
                  <a:srgbClr val="1F2328"/>
                </a:solidFill>
                <a:effectLst/>
                <a:latin typeface="Consolas" panose="020B0609020204030204" pitchFamily="49" charset="0"/>
              </a:rPr>
              <a:t> </a:t>
            </a:r>
            <a:r>
              <a:rPr lang="en-US" altLang="zh-CN" sz="1400" b="0" dirty="0">
                <a:solidFill>
                  <a:srgbClr val="953800"/>
                </a:solidFill>
                <a:effectLst/>
                <a:latin typeface="Consolas" panose="020B0609020204030204" pitchFamily="49" charset="0"/>
              </a:rPr>
              <a:t>std</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endl</a:t>
            </a:r>
            <a:r>
              <a:rPr lang="en-US" altLang="zh-CN" sz="1400" b="0" dirty="0">
                <a:solidFill>
                  <a:srgbClr val="1F2328"/>
                </a:solidFill>
                <a:effectLst/>
                <a:latin typeface="Consolas" panose="020B0609020204030204" pitchFamily="49" charset="0"/>
              </a:rPr>
              <a:t>;</a:t>
            </a:r>
            <a:r>
              <a:rPr lang="en-US" altLang="zh-CN" sz="1400" b="0" dirty="0">
                <a:solidFill>
                  <a:srgbClr val="6E7781"/>
                </a:solidFill>
                <a:effectLst/>
                <a:latin typeface="Consolas" panose="020B0609020204030204" pitchFamily="49" charset="0"/>
              </a:rPr>
              <a:t> </a:t>
            </a:r>
          </a:p>
          <a:p>
            <a:r>
              <a:rPr lang="en-US" altLang="zh-CN" sz="1400" dirty="0">
                <a:solidFill>
                  <a:srgbClr val="6E7781"/>
                </a:solidFill>
                <a:latin typeface="Consolas" panose="020B0609020204030204" pitchFamily="49" charset="0"/>
              </a:rPr>
              <a:t>    </a:t>
            </a:r>
            <a:r>
              <a:rPr lang="en-US" altLang="zh-CN" sz="1400" b="0" dirty="0">
                <a:solidFill>
                  <a:srgbClr val="6E7781"/>
                </a:solidFill>
                <a:effectLst/>
                <a:latin typeface="Consolas" panose="020B0609020204030204" pitchFamily="49" charset="0"/>
              </a:rPr>
              <a:t>// C++17 </a:t>
            </a:r>
            <a:r>
              <a:rPr lang="zh-CN" altLang="en-US" sz="1400" b="0" dirty="0">
                <a:solidFill>
                  <a:srgbClr val="6E7781"/>
                </a:solidFill>
                <a:effectLst/>
                <a:latin typeface="Consolas" panose="020B0609020204030204" pitchFamily="49" charset="0"/>
              </a:rPr>
              <a:t>折叠表达式</a:t>
            </a:r>
            <a:endParaRPr lang="zh-CN" altLang="en-US"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a:t>
            </a:r>
          </a:p>
          <a:p>
            <a:br>
              <a:rPr lang="en-US" altLang="zh-CN" sz="1400" b="0" dirty="0">
                <a:solidFill>
                  <a:srgbClr val="1F2328"/>
                </a:solidFill>
                <a:effectLst/>
                <a:latin typeface="Consolas" panose="020B0609020204030204" pitchFamily="49" charset="0"/>
              </a:rPr>
            </a:br>
            <a:r>
              <a:rPr lang="en-US" altLang="zh-CN" sz="1400" b="0" dirty="0">
                <a:solidFill>
                  <a:srgbClr val="1F2328"/>
                </a:solidFill>
                <a:effectLst/>
                <a:latin typeface="Consolas" panose="020B0609020204030204" pitchFamily="49" charset="0"/>
              </a:rPr>
              <a:t>print(</a:t>
            </a:r>
            <a:r>
              <a:rPr lang="en-US" altLang="zh-CN" sz="1400" b="0" dirty="0">
                <a:solidFill>
                  <a:srgbClr val="0550AE"/>
                </a:solidFill>
                <a:effectLst/>
                <a:latin typeface="Consolas" panose="020B0609020204030204" pitchFamily="49" charset="0"/>
              </a:rPr>
              <a:t>1</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2</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3</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print(</a:t>
            </a:r>
            <a:r>
              <a:rPr lang="en-US" altLang="zh-CN" sz="1400" b="0" dirty="0">
                <a:solidFill>
                  <a:srgbClr val="0A3069"/>
                </a:solidFill>
                <a:effectLst/>
                <a:latin typeface="Consolas" panose="020B0609020204030204" pitchFamily="49" charset="0"/>
              </a:rPr>
              <a:t>"hello"</a:t>
            </a:r>
            <a:r>
              <a:rPr lang="en-US" altLang="zh-CN" sz="1400" b="0" dirty="0">
                <a:solidFill>
                  <a:srgbClr val="1F2328"/>
                </a:solidFill>
                <a:effectLst/>
                <a:latin typeface="Consolas" panose="020B0609020204030204" pitchFamily="49" charset="0"/>
              </a:rPr>
              <a:t>, </a:t>
            </a:r>
            <a:r>
              <a:rPr lang="en-US" altLang="zh-CN" sz="1400" b="0" dirty="0">
                <a:solidFill>
                  <a:srgbClr val="0A3069"/>
                </a:solidFill>
                <a:effectLst/>
                <a:latin typeface="Consolas" panose="020B0609020204030204" pitchFamily="49" charset="0"/>
              </a:rPr>
              <a:t>"world"</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print(</a:t>
            </a:r>
            <a:r>
              <a:rPr lang="en-US" altLang="zh-CN" sz="1400" b="0" dirty="0">
                <a:solidFill>
                  <a:srgbClr val="0550AE"/>
                </a:solidFill>
                <a:effectLst/>
                <a:latin typeface="Consolas" panose="020B0609020204030204" pitchFamily="49" charset="0"/>
              </a:rPr>
              <a:t>2024</a:t>
            </a:r>
            <a:r>
              <a:rPr lang="en-US" altLang="zh-CN" sz="1400" b="0" dirty="0">
                <a:solidFill>
                  <a:srgbClr val="1F2328"/>
                </a:solidFill>
                <a:effectLst/>
                <a:latin typeface="Consolas" panose="020B0609020204030204" pitchFamily="49" charset="0"/>
              </a:rPr>
              <a:t>, </a:t>
            </a:r>
            <a:r>
              <a:rPr lang="en-US" altLang="zh-CN" sz="1400" b="0" dirty="0">
                <a:solidFill>
                  <a:srgbClr val="0A3069"/>
                </a:solidFill>
                <a:effectLst/>
                <a:latin typeface="Consolas" panose="020B0609020204030204" pitchFamily="49" charset="0"/>
              </a:rPr>
              <a:t>"</a:t>
            </a:r>
            <a:r>
              <a:rPr lang="en-US" altLang="zh-CN" sz="1400" b="0" dirty="0" err="1">
                <a:solidFill>
                  <a:srgbClr val="0A3069"/>
                </a:solidFill>
                <a:effectLst/>
                <a:latin typeface="Consolas" panose="020B0609020204030204" pitchFamily="49" charset="0"/>
              </a:rPr>
              <a:t>SciComProCoder</a:t>
            </a:r>
            <a:r>
              <a:rPr lang="en-US" altLang="zh-CN" sz="1400" b="0" dirty="0">
                <a:solidFill>
                  <a:srgbClr val="0A3069"/>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a:t>
            </a:r>
          </a:p>
          <a:p>
            <a:endParaRPr lang="en-US" altLang="zh-CN" sz="1400" dirty="0">
              <a:solidFill>
                <a:srgbClr val="1F2328"/>
              </a:solidFill>
              <a:latin typeface="Consolas" panose="020B0609020204030204" pitchFamily="49" charset="0"/>
            </a:endParaRPr>
          </a:p>
          <a:p>
            <a:endParaRPr lang="en-US" altLang="zh-CN" sz="1400" b="0" dirty="0">
              <a:solidFill>
                <a:srgbClr val="1F2328"/>
              </a:solidFill>
              <a:effectLst/>
              <a:latin typeface="Consolas" panose="020B0609020204030204" pitchFamily="49" charset="0"/>
            </a:endParaRPr>
          </a:p>
        </p:txBody>
      </p:sp>
    </p:spTree>
    <p:extLst>
      <p:ext uri="{BB962C8B-B14F-4D97-AF65-F5344CB8AC3E}">
        <p14:creationId xmlns:p14="http://schemas.microsoft.com/office/powerpoint/2010/main" val="1395534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1AD9DB3C-EB5E-C1E3-BBD7-6A58DB13379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96CBC639-2416-AC72-7E26-CB3F6BD56A5B}"/>
              </a:ext>
            </a:extLst>
          </p:cNvPr>
          <p:cNvSpPr txBox="1"/>
          <p:nvPr/>
        </p:nvSpPr>
        <p:spPr>
          <a:xfrm>
            <a:off x="1240765" y="1485893"/>
            <a:ext cx="2777235"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Parameter</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文本框 9">
            <a:extLst>
              <a:ext uri="{FF2B5EF4-FFF2-40B4-BE49-F238E27FC236}">
                <a16:creationId xmlns:a16="http://schemas.microsoft.com/office/drawing/2014/main" id="{F7878D1E-74D0-4528-902D-B6830E9B3A44}"/>
              </a:ext>
            </a:extLst>
          </p:cNvPr>
          <p:cNvSpPr txBox="1"/>
          <p:nvPr/>
        </p:nvSpPr>
        <p:spPr>
          <a:xfrm>
            <a:off x="1911039" y="2028393"/>
            <a:ext cx="3677289" cy="3477875"/>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Type Template Parameter</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Non-Type Template Parameter</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Parameter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Variadic Template Parameters</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Concepts, C++20</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p>
        </p:txBody>
      </p:sp>
      <p:sp>
        <p:nvSpPr>
          <p:cNvPr id="8" name="Rectangle 1">
            <a:extLst>
              <a:ext uri="{FF2B5EF4-FFF2-40B4-BE49-F238E27FC236}">
                <a16:creationId xmlns:a16="http://schemas.microsoft.com/office/drawing/2014/main" id="{F94D156E-E9AF-1642-F347-F416B21E124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000" b="0" i="0" u="none" strike="noStrike" cap="none" normalizeH="0" baseline="0">
                <a:ln>
                  <a:noFill/>
                </a:ln>
                <a:solidFill>
                  <a:schemeClr val="tx1"/>
                </a:solidFill>
                <a:effectLst/>
                <a:latin typeface="Arial Unicode MS"/>
              </a:rPr>
              <a:t>auto add(auto a, auto b) { return a + b; } </a:t>
            </a:r>
            <a:endParaRPr kumimoji="0" lang="zh-CN"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7F48D707-A8B1-D865-9735-B57FF2FFF161}"/>
              </a:ext>
            </a:extLst>
          </p:cNvPr>
          <p:cNvSpPr txBox="1"/>
          <p:nvPr/>
        </p:nvSpPr>
        <p:spPr>
          <a:xfrm>
            <a:off x="6539554" y="2032786"/>
            <a:ext cx="6094378"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p:txBody>
      </p:sp>
      <p:sp>
        <p:nvSpPr>
          <p:cNvPr id="11" name="文本框 10">
            <a:extLst>
              <a:ext uri="{FF2B5EF4-FFF2-40B4-BE49-F238E27FC236}">
                <a16:creationId xmlns:a16="http://schemas.microsoft.com/office/drawing/2014/main" id="{713BBB34-43B1-EE1A-BFA9-B05FE96868DE}"/>
              </a:ext>
            </a:extLst>
          </p:cNvPr>
          <p:cNvSpPr txBox="1"/>
          <p:nvPr/>
        </p:nvSpPr>
        <p:spPr>
          <a:xfrm>
            <a:off x="6539554" y="2691970"/>
            <a:ext cx="6318114"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&gt;</a:t>
            </a:r>
          </a:p>
        </p:txBody>
      </p:sp>
      <p:sp>
        <p:nvSpPr>
          <p:cNvPr id="4" name="文本框 3">
            <a:extLst>
              <a:ext uri="{FF2B5EF4-FFF2-40B4-BE49-F238E27FC236}">
                <a16:creationId xmlns:a16="http://schemas.microsoft.com/office/drawing/2014/main" id="{5B05256A-F3FC-D494-4B7A-56FFDCF8F612}"/>
              </a:ext>
            </a:extLst>
          </p:cNvPr>
          <p:cNvSpPr txBox="1"/>
          <p:nvPr/>
        </p:nvSpPr>
        <p:spPr>
          <a:xfrm>
            <a:off x="6539554" y="3287009"/>
            <a:ext cx="6429982" cy="36933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&gt; </a:t>
            </a:r>
            <a:r>
              <a:rPr lang="en-US" altLang="zh-CN" b="0" dirty="0">
                <a:solidFill>
                  <a:srgbClr val="CF222E"/>
                </a:solidFill>
                <a:effectLst/>
                <a:latin typeface="Consolas" panose="020B0609020204030204" pitchFamily="49" charset="0"/>
              </a:rPr>
              <a:t>class</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Container</a:t>
            </a:r>
            <a:r>
              <a:rPr lang="en-US" altLang="zh-CN" b="0" dirty="0">
                <a:solidFill>
                  <a:srgbClr val="1F2328"/>
                </a:solidFill>
                <a:effectLst/>
                <a:latin typeface="Consolas" panose="020B0609020204030204" pitchFamily="49" charset="0"/>
              </a:rPr>
              <a:t>&gt;</a:t>
            </a:r>
          </a:p>
        </p:txBody>
      </p:sp>
      <p:sp>
        <p:nvSpPr>
          <p:cNvPr id="13" name="文本框 12">
            <a:extLst>
              <a:ext uri="{FF2B5EF4-FFF2-40B4-BE49-F238E27FC236}">
                <a16:creationId xmlns:a16="http://schemas.microsoft.com/office/drawing/2014/main" id="{11ED2FFF-1FD6-092E-1F44-D2746D1D802A}"/>
              </a:ext>
            </a:extLst>
          </p:cNvPr>
          <p:cNvSpPr txBox="1"/>
          <p:nvPr/>
        </p:nvSpPr>
        <p:spPr>
          <a:xfrm>
            <a:off x="6545308" y="3924934"/>
            <a:ext cx="6541850" cy="584775"/>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Args</a:t>
            </a:r>
            <a:r>
              <a:rPr lang="en-US" altLang="zh-CN" b="0" dirty="0">
                <a:solidFill>
                  <a:srgbClr val="1F2328"/>
                </a:solidFill>
                <a:effectLst/>
                <a:latin typeface="Consolas" panose="020B0609020204030204" pitchFamily="49" charset="0"/>
              </a:rPr>
              <a:t>&gt;</a:t>
            </a:r>
            <a:endParaRPr lang="en-US" altLang="zh-CN" sz="1400" dirty="0">
              <a:solidFill>
                <a:srgbClr val="1F2328"/>
              </a:solidFill>
              <a:latin typeface="Consolas" panose="020B0609020204030204" pitchFamily="49" charset="0"/>
            </a:endParaRPr>
          </a:p>
          <a:p>
            <a:endParaRPr lang="en-US" altLang="zh-CN" sz="1400" b="0" dirty="0">
              <a:solidFill>
                <a:srgbClr val="1F2328"/>
              </a:solidFill>
              <a:effectLst/>
              <a:latin typeface="Consolas" panose="020B0609020204030204" pitchFamily="49" charset="0"/>
            </a:endParaRPr>
          </a:p>
        </p:txBody>
      </p:sp>
      <p:sp>
        <p:nvSpPr>
          <p:cNvPr id="6" name="文本框 5">
            <a:extLst>
              <a:ext uri="{FF2B5EF4-FFF2-40B4-BE49-F238E27FC236}">
                <a16:creationId xmlns:a16="http://schemas.microsoft.com/office/drawing/2014/main" id="{50EDC970-40F0-7389-BBB0-3D114A407574}"/>
              </a:ext>
            </a:extLst>
          </p:cNvPr>
          <p:cNvSpPr txBox="1"/>
          <p:nvPr/>
        </p:nvSpPr>
        <p:spPr>
          <a:xfrm>
            <a:off x="6545308" y="4509709"/>
            <a:ext cx="3571458" cy="646331"/>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requires</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integral</a:t>
            </a:r>
            <a:r>
              <a:rPr lang="en-US" altLang="zh-CN" b="0" dirty="0">
                <a:solidFill>
                  <a:srgbClr val="CF222E"/>
                </a:solidFill>
                <a:effectLst/>
                <a:latin typeface="Consolas" panose="020B0609020204030204" pitchFamily="49" charset="0"/>
              </a:rPr>
              <a:t>&lt;</a:t>
            </a:r>
            <a:r>
              <a:rPr lang="en-US" altLang="zh-CN" b="0" dirty="0">
                <a:solidFill>
                  <a:srgbClr val="953800"/>
                </a:solidFill>
                <a:effectLst/>
                <a:latin typeface="Consolas" panose="020B0609020204030204" pitchFamily="49" charset="0"/>
              </a:rPr>
              <a:t>T</a:t>
            </a:r>
            <a:r>
              <a:rPr lang="en-US" altLang="zh-CN" b="0" dirty="0">
                <a:solidFill>
                  <a:srgbClr val="CF222E"/>
                </a:solidFill>
                <a:effectLst/>
                <a:latin typeface="Consolas" panose="020B0609020204030204" pitchFamily="49" charset="0"/>
              </a:rPr>
              <a:t>&gt;</a:t>
            </a:r>
            <a:endParaRPr lang="en-US" altLang="zh-CN" b="0" dirty="0">
              <a:solidFill>
                <a:srgbClr val="1F2328"/>
              </a:solidFill>
              <a:effectLst/>
              <a:latin typeface="Consolas" panose="020B0609020204030204" pitchFamily="49" charset="0"/>
            </a:endParaRPr>
          </a:p>
        </p:txBody>
      </p:sp>
    </p:spTree>
    <p:extLst>
      <p:ext uri="{BB962C8B-B14F-4D97-AF65-F5344CB8AC3E}">
        <p14:creationId xmlns:p14="http://schemas.microsoft.com/office/powerpoint/2010/main" val="978176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AXPY Revisit</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E7247915-C338-AE3B-EE3D-B8DAB942D571}"/>
              </a:ext>
            </a:extLst>
          </p:cNvPr>
          <p:cNvSpPr txBox="1"/>
          <p:nvPr/>
        </p:nvSpPr>
        <p:spPr>
          <a:xfrm>
            <a:off x="1811624" y="1997839"/>
            <a:ext cx="8568752" cy="286232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 &lt;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p>
          <a:p>
            <a:r>
              <a:rPr lang="en-US" altLang="zh-CN" dirty="0">
                <a:solidFill>
                  <a:srgbClr val="1F2328"/>
                </a:solidFill>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dirty="0">
                <a:solidFill>
                  <a:srgbClr val="1F2328"/>
                </a:solidFill>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a:t>
            </a:r>
          </a:p>
        </p:txBody>
      </p:sp>
    </p:spTree>
    <p:extLst>
      <p:ext uri="{BB962C8B-B14F-4D97-AF65-F5344CB8AC3E}">
        <p14:creationId xmlns:p14="http://schemas.microsoft.com/office/powerpoint/2010/main" val="21323332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Overloading </a:t>
            </a:r>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v.s</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2D159FC3-F903-6EA7-0C42-460B298AF340}"/>
              </a:ext>
            </a:extLst>
          </p:cNvPr>
          <p:cNvSpPr txBox="1"/>
          <p:nvPr/>
        </p:nvSpPr>
        <p:spPr>
          <a:xfrm>
            <a:off x="1537538" y="1714500"/>
            <a:ext cx="6199133" cy="2862322"/>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mj-ea"/>
                <a:ea typeface="+mj-ea"/>
                <a:cs typeface="+mn-ea"/>
                <a:sym typeface="Arial" panose="020B0604020202020204" pitchFamily="34" charset="0"/>
              </a:rPr>
              <a:t>重载</a:t>
            </a:r>
            <a:r>
              <a:rPr lang="en-US" altLang="zh-CN" sz="2000" dirty="0">
                <a:latin typeface="+mj-ea"/>
                <a:ea typeface="+mj-ea"/>
                <a:cs typeface="+mn-ea"/>
                <a:sym typeface="Arial" panose="020B0604020202020204" pitchFamily="34" charset="0"/>
              </a:rPr>
              <a:t> : </a:t>
            </a:r>
            <a:r>
              <a:rPr lang="zh-CN" altLang="en-US" sz="2000" dirty="0">
                <a:latin typeface="+mj-ea"/>
                <a:ea typeface="+mj-ea"/>
                <a:cs typeface="+mn-ea"/>
                <a:sym typeface="Arial" panose="020B0604020202020204" pitchFamily="34" charset="0"/>
              </a:rPr>
              <a:t>穷举所有的可能，编译器自动匹配</a:t>
            </a: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r>
              <a:rPr lang="zh-CN" altLang="en-US" sz="2000" b="1" dirty="0">
                <a:latin typeface="+mj-ea"/>
                <a:ea typeface="+mj-ea"/>
                <a:cs typeface="+mn-ea"/>
                <a:sym typeface="Arial" panose="020B0604020202020204" pitchFamily="34" charset="0"/>
              </a:rPr>
              <a:t>模板</a:t>
            </a:r>
            <a:r>
              <a:rPr lang="en-US" altLang="zh-CN" sz="2000" dirty="0">
                <a:latin typeface="+mj-ea"/>
                <a:ea typeface="+mj-ea"/>
                <a:cs typeface="+mn-ea"/>
                <a:sym typeface="Arial" panose="020B0604020202020204" pitchFamily="34" charset="0"/>
              </a:rPr>
              <a:t> : </a:t>
            </a:r>
            <a:r>
              <a:rPr lang="zh-CN" altLang="en-US" sz="2000" dirty="0">
                <a:latin typeface="+mj-ea"/>
                <a:ea typeface="+mj-ea"/>
                <a:cs typeface="+mn-ea"/>
                <a:sym typeface="Arial" panose="020B0604020202020204" pitchFamily="34" charset="0"/>
              </a:rPr>
              <a:t>编码代码生成的规则，编译器自动生成代码 </a:t>
            </a: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mj-ea"/>
              <a:ea typeface="+mj-ea"/>
              <a:cs typeface="+mn-ea"/>
              <a:sym typeface="Arial" panose="020B0604020202020204" pitchFamily="34" charset="0"/>
            </a:endParaRPr>
          </a:p>
          <a:p>
            <a:endParaRPr lang="en-US" altLang="zh-CN" sz="2000" dirty="0">
              <a:latin typeface="+mj-ea"/>
              <a:ea typeface="+mj-ea"/>
              <a:cs typeface="+mn-ea"/>
              <a:sym typeface="Arial" panose="020B0604020202020204" pitchFamily="34" charset="0"/>
            </a:endParaRPr>
          </a:p>
          <a:p>
            <a:pPr marL="342900" indent="-342900">
              <a:buFont typeface="Arial" panose="020B0604020202020204" pitchFamily="34" charset="0"/>
              <a:buChar char="•"/>
            </a:pPr>
            <a:r>
              <a:rPr lang="zh-CN" altLang="en-US" sz="2000" b="1" dirty="0">
                <a:solidFill>
                  <a:srgbClr val="FF0000"/>
                </a:solidFill>
                <a:latin typeface="+mj-ea"/>
                <a:ea typeface="+mj-ea"/>
                <a:cs typeface="+mn-ea"/>
                <a:sym typeface="Arial" panose="020B0604020202020204" pitchFamily="34" charset="0"/>
              </a:rPr>
              <a:t>模板匹配</a:t>
            </a:r>
            <a:endParaRPr lang="zh-CN" altLang="en-US" sz="2000" dirty="0">
              <a:latin typeface="+mj-ea"/>
              <a:ea typeface="+mj-ea"/>
              <a:cs typeface="+mn-ea"/>
              <a:sym typeface="Arial" panose="020B0604020202020204" pitchFamily="34" charset="0"/>
            </a:endParaRPr>
          </a:p>
        </p:txBody>
      </p:sp>
    </p:spTree>
    <p:extLst>
      <p:ext uri="{BB962C8B-B14F-4D97-AF65-F5344CB8AC3E}">
        <p14:creationId xmlns:p14="http://schemas.microsoft.com/office/powerpoint/2010/main" val="60844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Remark</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947566" y="6366222"/>
            <a:ext cx="824265"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 name="直接连接符 3">
            <a:extLst>
              <a:ext uri="{FF2B5EF4-FFF2-40B4-BE49-F238E27FC236}">
                <a16:creationId xmlns:a16="http://schemas.microsoft.com/office/drawing/2014/main" id="{20D51C7A-5205-1B89-7EC5-DAD0FB6DBE33}"/>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1E7261C5-D032-5FF5-79AA-1661749D3D74}"/>
              </a:ext>
            </a:extLst>
          </p:cNvPr>
          <p:cNvGrpSpPr/>
          <p:nvPr/>
        </p:nvGrpSpPr>
        <p:grpSpPr>
          <a:xfrm>
            <a:off x="1537538" y="1394125"/>
            <a:ext cx="9410028" cy="4818159"/>
            <a:chOff x="1537538" y="1857676"/>
            <a:chExt cx="9410028" cy="4818159"/>
          </a:xfrm>
        </p:grpSpPr>
        <p:sp>
          <p:nvSpPr>
            <p:cNvPr id="7" name="文本框 6">
              <a:extLst>
                <a:ext uri="{FF2B5EF4-FFF2-40B4-BE49-F238E27FC236}">
                  <a16:creationId xmlns:a16="http://schemas.microsoft.com/office/drawing/2014/main" id="{0639E70C-207F-1D94-7DDB-D9C473366B6E}"/>
                </a:ext>
              </a:extLst>
            </p:cNvPr>
            <p:cNvSpPr txBox="1"/>
            <p:nvPr/>
          </p:nvSpPr>
          <p:spPr>
            <a:xfrm>
              <a:off x="1537538" y="1857676"/>
              <a:ext cx="9410028" cy="347787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Explain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polymorphism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(and Template Metaprogramming) with examples in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numerical linear algebra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and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quantum chemistry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Won’t get into the technical details.  </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 is extremely powerful in developing high-performance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generic</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scientific computation package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(1) Remove unnecessary copy-paste;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 more human-readable</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Code of today’s talk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文本框 11">
              <a:extLst>
                <a:ext uri="{FF2B5EF4-FFF2-40B4-BE49-F238E27FC236}">
                  <a16:creationId xmlns:a16="http://schemas.microsoft.com/office/drawing/2014/main" id="{55C7A745-7EEE-B7F1-DF09-90B14E4826CA}"/>
                </a:ext>
              </a:extLst>
            </p:cNvPr>
            <p:cNvSpPr txBox="1"/>
            <p:nvPr/>
          </p:nvSpPr>
          <p:spPr>
            <a:xfrm>
              <a:off x="2067025" y="5752505"/>
              <a:ext cx="7135341" cy="923330"/>
            </a:xfrm>
            <a:prstGeom prst="rect">
              <a:avLst/>
            </a:prstGeom>
            <a:noFill/>
          </p:spPr>
          <p:txBody>
            <a:bodyPr wrap="square">
              <a:spAutoFit/>
            </a:bodyPr>
            <a:lstStyle/>
            <a:p>
              <a:r>
                <a:rPr lang="en-US" altLang="zh-CN" dirty="0">
                  <a:hlinkClick r:id="rId3"/>
                </a:rPr>
                <a:t>https://github.com/SciProCoder/2024SciComProCoder/tree/main/lec12_C%2B%2B_in_Scientific_Computation</a:t>
              </a:r>
              <a:endParaRPr lang="en-US" altLang="zh-CN" dirty="0"/>
            </a:p>
            <a:p>
              <a:endParaRPr lang="zh-CN" altLang="en-US" dirty="0"/>
            </a:p>
          </p:txBody>
        </p:sp>
      </p:grpSp>
      <p:pic>
        <p:nvPicPr>
          <p:cNvPr id="3" name="图片 2">
            <a:extLst>
              <a:ext uri="{FF2B5EF4-FFF2-40B4-BE49-F238E27FC236}">
                <a16:creationId xmlns:a16="http://schemas.microsoft.com/office/drawing/2014/main" id="{361059B7-8D82-73C2-2315-5F52B0F5658C}"/>
              </a:ext>
            </a:extLst>
          </p:cNvPr>
          <p:cNvPicPr>
            <a:picLocks noChangeAspect="1"/>
          </p:cNvPicPr>
          <p:nvPr/>
        </p:nvPicPr>
        <p:blipFill>
          <a:blip r:embed="rId4"/>
          <a:stretch>
            <a:fillRect/>
          </a:stretch>
        </p:blipFill>
        <p:spPr>
          <a:xfrm>
            <a:off x="8770293" y="3584843"/>
            <a:ext cx="3258005" cy="1495634"/>
          </a:xfrm>
          <a:prstGeom prst="rect">
            <a:avLst/>
          </a:prstGeom>
        </p:spPr>
      </p:pic>
      <p:sp>
        <p:nvSpPr>
          <p:cNvPr id="5" name="矩形 4">
            <a:extLst>
              <a:ext uri="{FF2B5EF4-FFF2-40B4-BE49-F238E27FC236}">
                <a16:creationId xmlns:a16="http://schemas.microsoft.com/office/drawing/2014/main" id="{A4F9EB0C-938C-0B81-A01B-797AFA84FA7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49992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Overloading </a:t>
            </a:r>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v.s</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grpSp>
        <p:nvGrpSpPr>
          <p:cNvPr id="11" name="组合 10">
            <a:extLst>
              <a:ext uri="{FF2B5EF4-FFF2-40B4-BE49-F238E27FC236}">
                <a16:creationId xmlns:a16="http://schemas.microsoft.com/office/drawing/2014/main" id="{4E2EF84F-0E38-4C70-01FA-083D51ACB2E4}"/>
              </a:ext>
            </a:extLst>
          </p:cNvPr>
          <p:cNvGrpSpPr/>
          <p:nvPr/>
        </p:nvGrpSpPr>
        <p:grpSpPr>
          <a:xfrm>
            <a:off x="1537538" y="1733847"/>
            <a:ext cx="7346946" cy="4129997"/>
            <a:chOff x="1537538" y="1733847"/>
            <a:chExt cx="7346946" cy="4129997"/>
          </a:xfrm>
        </p:grpSpPr>
        <p:grpSp>
          <p:nvGrpSpPr>
            <p:cNvPr id="8" name="组合 7">
              <a:extLst>
                <a:ext uri="{FF2B5EF4-FFF2-40B4-BE49-F238E27FC236}">
                  <a16:creationId xmlns:a16="http://schemas.microsoft.com/office/drawing/2014/main" id="{A01602BC-104A-AEDA-5C61-A59AE64EADDC}"/>
                </a:ext>
              </a:extLst>
            </p:cNvPr>
            <p:cNvGrpSpPr/>
            <p:nvPr/>
          </p:nvGrpSpPr>
          <p:grpSpPr>
            <a:xfrm>
              <a:off x="1537538" y="1733847"/>
              <a:ext cx="7346946" cy="2581277"/>
              <a:chOff x="2408259" y="1676697"/>
              <a:chExt cx="7346946" cy="2581277"/>
            </a:xfrm>
          </p:grpSpPr>
          <p:sp>
            <p:nvSpPr>
              <p:cNvPr id="5" name="文本框 4">
                <a:extLst>
                  <a:ext uri="{FF2B5EF4-FFF2-40B4-BE49-F238E27FC236}">
                    <a16:creationId xmlns:a16="http://schemas.microsoft.com/office/drawing/2014/main" id="{EC5DA525-9DDE-A220-DEC2-F9EAC70ADFC8}"/>
                  </a:ext>
                </a:extLst>
              </p:cNvPr>
              <p:cNvSpPr txBox="1"/>
              <p:nvPr/>
            </p:nvSpPr>
            <p:spPr>
              <a:xfrm>
                <a:off x="2408259" y="1676697"/>
                <a:ext cx="7346946" cy="923330"/>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       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                       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p:txBody>
          </p:sp>
          <p:sp>
            <p:nvSpPr>
              <p:cNvPr id="7" name="文本框 6">
                <a:extLst>
                  <a:ext uri="{FF2B5EF4-FFF2-40B4-BE49-F238E27FC236}">
                    <a16:creationId xmlns:a16="http://schemas.microsoft.com/office/drawing/2014/main" id="{04CD0B88-168A-F0E7-5794-5D18632F922B}"/>
                  </a:ext>
                </a:extLst>
              </p:cNvPr>
              <p:cNvSpPr txBox="1"/>
              <p:nvPr/>
            </p:nvSpPr>
            <p:spPr>
              <a:xfrm>
                <a:off x="3305175" y="3057645"/>
                <a:ext cx="6096000" cy="1200329"/>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&gt;</a:t>
                </a: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
          <p:nvSpPr>
            <p:cNvPr id="10" name="文本框 9">
              <a:extLst>
                <a:ext uri="{FF2B5EF4-FFF2-40B4-BE49-F238E27FC236}">
                  <a16:creationId xmlns:a16="http://schemas.microsoft.com/office/drawing/2014/main" id="{C164653D-ADF8-E7D9-F521-A098DEF9C137}"/>
                </a:ext>
              </a:extLst>
            </p:cNvPr>
            <p:cNvSpPr txBox="1"/>
            <p:nvPr/>
          </p:nvSpPr>
          <p:spPr>
            <a:xfrm>
              <a:off x="2434454" y="4663515"/>
              <a:ext cx="6096000" cy="1200329"/>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&gt;</a:t>
              </a: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
        <p:nvSpPr>
          <p:cNvPr id="4" name="文本框 3">
            <a:extLst>
              <a:ext uri="{FF2B5EF4-FFF2-40B4-BE49-F238E27FC236}">
                <a16:creationId xmlns:a16="http://schemas.microsoft.com/office/drawing/2014/main" id="{D424420D-2C53-2D78-9501-64A5835B1532}"/>
              </a:ext>
            </a:extLst>
          </p:cNvPr>
          <p:cNvSpPr txBox="1"/>
          <p:nvPr/>
        </p:nvSpPr>
        <p:spPr>
          <a:xfrm>
            <a:off x="8884484" y="4043348"/>
            <a:ext cx="3102131" cy="707886"/>
          </a:xfrm>
          <a:prstGeom prst="rect">
            <a:avLst/>
          </a:prstGeom>
          <a:noFill/>
        </p:spPr>
        <p:txBody>
          <a:bodyPr wrap="non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滥用风险：如果 </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是整数</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也可以编译通过</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44137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Overloading </a:t>
            </a:r>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v.s</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grpSp>
        <p:nvGrpSpPr>
          <p:cNvPr id="11" name="组合 10">
            <a:extLst>
              <a:ext uri="{FF2B5EF4-FFF2-40B4-BE49-F238E27FC236}">
                <a16:creationId xmlns:a16="http://schemas.microsoft.com/office/drawing/2014/main" id="{4E2EF84F-0E38-4C70-01FA-083D51ACB2E4}"/>
              </a:ext>
            </a:extLst>
          </p:cNvPr>
          <p:cNvGrpSpPr/>
          <p:nvPr/>
        </p:nvGrpSpPr>
        <p:grpSpPr>
          <a:xfrm>
            <a:off x="1537538" y="1733847"/>
            <a:ext cx="7346946" cy="4495892"/>
            <a:chOff x="1537538" y="1733847"/>
            <a:chExt cx="7346946" cy="4495892"/>
          </a:xfrm>
        </p:grpSpPr>
        <p:grpSp>
          <p:nvGrpSpPr>
            <p:cNvPr id="8" name="组合 7">
              <a:extLst>
                <a:ext uri="{FF2B5EF4-FFF2-40B4-BE49-F238E27FC236}">
                  <a16:creationId xmlns:a16="http://schemas.microsoft.com/office/drawing/2014/main" id="{A01602BC-104A-AEDA-5C61-A59AE64EADDC}"/>
                </a:ext>
              </a:extLst>
            </p:cNvPr>
            <p:cNvGrpSpPr/>
            <p:nvPr/>
          </p:nvGrpSpPr>
          <p:grpSpPr>
            <a:xfrm>
              <a:off x="1537538" y="1733847"/>
              <a:ext cx="7346946" cy="2709611"/>
              <a:chOff x="2408259" y="1676697"/>
              <a:chExt cx="7346946" cy="2709611"/>
            </a:xfrm>
          </p:grpSpPr>
          <p:sp>
            <p:nvSpPr>
              <p:cNvPr id="5" name="文本框 4">
                <a:extLst>
                  <a:ext uri="{FF2B5EF4-FFF2-40B4-BE49-F238E27FC236}">
                    <a16:creationId xmlns:a16="http://schemas.microsoft.com/office/drawing/2014/main" id="{EC5DA525-9DDE-A220-DEC2-F9EAC70ADFC8}"/>
                  </a:ext>
                </a:extLst>
              </p:cNvPr>
              <p:cNvSpPr txBox="1"/>
              <p:nvPr/>
            </p:nvSpPr>
            <p:spPr>
              <a:xfrm>
                <a:off x="2408259" y="1676697"/>
                <a:ext cx="7346946" cy="923330"/>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       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                       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p:txBody>
          </p:sp>
          <p:sp>
            <p:nvSpPr>
              <p:cNvPr id="7" name="文本框 6">
                <a:extLst>
                  <a:ext uri="{FF2B5EF4-FFF2-40B4-BE49-F238E27FC236}">
                    <a16:creationId xmlns:a16="http://schemas.microsoft.com/office/drawing/2014/main" id="{04CD0B88-168A-F0E7-5794-5D18632F922B}"/>
                  </a:ext>
                </a:extLst>
              </p:cNvPr>
              <p:cNvSpPr txBox="1"/>
              <p:nvPr/>
            </p:nvSpPr>
            <p:spPr>
              <a:xfrm>
                <a:off x="3305175" y="2908980"/>
                <a:ext cx="6096000" cy="1477328"/>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requires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is_same_v</a:t>
                </a:r>
                <a:r>
                  <a:rPr lang="en-US" altLang="zh-CN" b="0" dirty="0">
                    <a:solidFill>
                      <a:srgbClr val="CF222E"/>
                    </a:solidFill>
                    <a:effectLst/>
                    <a:latin typeface="Consolas" panose="020B0609020204030204" pitchFamily="49" charset="0"/>
                  </a:rPr>
                  <a:t>&lt;</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double&gt;</a:t>
                </a:r>
                <a:r>
                  <a:rPr lang="en-US" altLang="zh-CN" b="0" dirty="0">
                    <a:solidFill>
                      <a:srgbClr val="1F2328"/>
                    </a:solidFill>
                    <a:effectLst/>
                    <a:latin typeface="Consolas" panose="020B0609020204030204" pitchFamily="49" charset="0"/>
                  </a:rPr>
                  <a:t>)</a:t>
                </a:r>
                <a:endParaRPr lang="fr-FR" altLang="zh-CN" b="0" dirty="0">
                  <a:solidFill>
                    <a:srgbClr val="1F2328"/>
                  </a:solidFill>
                  <a:effectLst/>
                  <a:latin typeface="Consolas" panose="020B0609020204030204" pitchFamily="49" charset="0"/>
                </a:endParaRP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
          <p:nvSpPr>
            <p:cNvPr id="10" name="文本框 9">
              <a:extLst>
                <a:ext uri="{FF2B5EF4-FFF2-40B4-BE49-F238E27FC236}">
                  <a16:creationId xmlns:a16="http://schemas.microsoft.com/office/drawing/2014/main" id="{C164653D-ADF8-E7D9-F521-A098DEF9C137}"/>
                </a:ext>
              </a:extLst>
            </p:cNvPr>
            <p:cNvSpPr txBox="1"/>
            <p:nvPr/>
          </p:nvSpPr>
          <p:spPr>
            <a:xfrm>
              <a:off x="2434454" y="4752411"/>
              <a:ext cx="6096000" cy="1477328"/>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&gt;</a:t>
              </a:r>
            </a:p>
            <a:p>
              <a:r>
                <a:rPr lang="fr-FR" altLang="zh-CN" b="0" dirty="0">
                  <a:solidFill>
                    <a:srgbClr val="CF222E"/>
                  </a:solidFill>
                  <a:effectLst/>
                  <a:latin typeface="Consolas" panose="020B0609020204030204" pitchFamily="49" charset="0"/>
                </a:rPr>
                <a:t>requires</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std</a:t>
              </a:r>
              <a:r>
                <a:rPr lang="fr-FR" altLang="zh-CN" b="0" dirty="0">
                  <a:solidFill>
                    <a:srgbClr val="1F2328"/>
                  </a:solidFill>
                  <a:effectLst/>
                  <a:latin typeface="Consolas" panose="020B0609020204030204" pitchFamily="49" charset="0"/>
                </a:rPr>
                <a:t>::is_same_v</a:t>
              </a:r>
              <a:r>
                <a:rPr lang="fr-FR" altLang="zh-CN" b="0" dirty="0">
                  <a:solidFill>
                    <a:srgbClr val="CF222E"/>
                  </a:solidFill>
                  <a:effectLst/>
                  <a:latin typeface="Consolas" panose="020B0609020204030204" pitchFamily="49" charset="0"/>
                </a:rPr>
                <a:t>&lt;</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CF222E"/>
                  </a:solidFill>
                  <a:effectLst/>
                  <a:latin typeface="Consolas" panose="020B0609020204030204" pitchFamily="49" charset="0"/>
                </a:rPr>
                <a:t>&gt;</a:t>
              </a:r>
              <a:r>
                <a:rPr lang="fr-FR" altLang="zh-CN" b="0" dirty="0">
                  <a:solidFill>
                    <a:srgbClr val="1F2328"/>
                  </a:solidFill>
                  <a:effectLst/>
                  <a:latin typeface="Consolas" panose="020B0609020204030204" pitchFamily="49" charset="0"/>
                </a:rPr>
                <a:t>)</a:t>
              </a: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
        <p:nvSpPr>
          <p:cNvPr id="2" name="文本框 1">
            <a:extLst>
              <a:ext uri="{FF2B5EF4-FFF2-40B4-BE49-F238E27FC236}">
                <a16:creationId xmlns:a16="http://schemas.microsoft.com/office/drawing/2014/main" id="{76C58136-5A61-3C8D-EB27-5CDF895AEF0F}"/>
              </a:ext>
            </a:extLst>
          </p:cNvPr>
          <p:cNvSpPr txBox="1"/>
          <p:nvPr/>
        </p:nvSpPr>
        <p:spPr>
          <a:xfrm>
            <a:off x="8859074" y="3228945"/>
            <a:ext cx="1024639"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C++ 20</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a:extLst>
              <a:ext uri="{FF2B5EF4-FFF2-40B4-BE49-F238E27FC236}">
                <a16:creationId xmlns:a16="http://schemas.microsoft.com/office/drawing/2014/main" id="{AF7C22A4-206E-4025-A818-F9D93835FBCC}"/>
              </a:ext>
            </a:extLst>
          </p:cNvPr>
          <p:cNvSpPr txBox="1"/>
          <p:nvPr/>
        </p:nvSpPr>
        <p:spPr>
          <a:xfrm>
            <a:off x="8859074" y="5789845"/>
            <a:ext cx="2763520" cy="369332"/>
          </a:xfrm>
          <a:prstGeom prst="rect">
            <a:avLst/>
          </a:prstGeom>
          <a:noFill/>
        </p:spPr>
        <p:txBody>
          <a:bodyPr wrap="square">
            <a:spAutoFit/>
          </a:bodyPr>
          <a:lstStyle/>
          <a:p>
            <a:r>
              <a:rPr lang="zh-CN" altLang="en-US" dirty="0"/>
              <a:t>02-poly-template.cpp</a:t>
            </a:r>
          </a:p>
        </p:txBody>
      </p:sp>
    </p:spTree>
    <p:extLst>
      <p:ext uri="{BB962C8B-B14F-4D97-AF65-F5344CB8AC3E}">
        <p14:creationId xmlns:p14="http://schemas.microsoft.com/office/powerpoint/2010/main" val="1117744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Overloading </a:t>
            </a:r>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v.s</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3EE118FC-098B-3E9B-B543-610D449018F4}"/>
              </a:ext>
            </a:extLst>
          </p:cNvPr>
          <p:cNvSpPr txBox="1"/>
          <p:nvPr/>
        </p:nvSpPr>
        <p:spPr>
          <a:xfrm>
            <a:off x="1819275" y="1741825"/>
            <a:ext cx="8553450" cy="1477328"/>
          </a:xfrm>
          <a:prstGeom prst="rect">
            <a:avLst/>
          </a:prstGeom>
          <a:noFill/>
        </p:spPr>
        <p:txBody>
          <a:bodyPr wrap="square">
            <a:spAutoFit/>
          </a:bodyPr>
          <a:lstStyle/>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CF222E"/>
                </a:solidFill>
                <a:effectLst/>
                <a:latin typeface="Consolas" panose="020B0609020204030204" pitchFamily="49" charset="0"/>
              </a:rPr>
              <a:t>&lt;double&gt;</a:t>
            </a:r>
            <a:r>
              <a:rPr lang="en-US" altLang="zh-CN" b="0" dirty="0">
                <a:solidFill>
                  <a:srgbClr val="1F2328"/>
                </a:solidFill>
                <a:effectLst/>
                <a:latin typeface="Consolas" panose="020B0609020204030204" pitchFamily="49" charset="0"/>
              </a:rPr>
              <a:t> x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1</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2</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3</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4</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5</a:t>
            </a:r>
            <a:r>
              <a:rPr lang="en-US" altLang="zh-CN" b="0" dirty="0">
                <a:solidFill>
                  <a:srgbClr val="1F2328"/>
                </a:solidFill>
                <a:effectLst/>
                <a:latin typeface="Consolas" panose="020B0609020204030204" pitchFamily="49" charset="0"/>
              </a:rPr>
              <a:t>};</a:t>
            </a:r>
          </a:p>
          <a:p>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vector</a:t>
            </a:r>
            <a:r>
              <a:rPr lang="en-US" altLang="zh-CN" b="0" dirty="0">
                <a:solidFill>
                  <a:srgbClr val="CF222E"/>
                </a:solidFill>
                <a:effectLst/>
                <a:latin typeface="Consolas" panose="020B0609020204030204" pitchFamily="49" charset="0"/>
              </a:rPr>
              <a:t>&lt;double&gt;</a:t>
            </a:r>
            <a:r>
              <a:rPr lang="en-US" altLang="zh-CN" b="0" dirty="0">
                <a:solidFill>
                  <a:srgbClr val="1F2328"/>
                </a:solidFill>
                <a:effectLst/>
                <a:latin typeface="Consolas" panose="020B0609020204030204" pitchFamily="49" charset="0"/>
              </a:rPr>
              <a:t> y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6</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7</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8</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9</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10</a:t>
            </a:r>
            <a:r>
              <a:rPr lang="en-US" altLang="zh-CN" b="0" dirty="0">
                <a:solidFill>
                  <a:srgbClr val="1F2328"/>
                </a:solidFill>
                <a:effectLst/>
                <a:latin typeface="Consolas" panose="020B0609020204030204" pitchFamily="49" charset="0"/>
              </a:rPr>
              <a:t>};</a:t>
            </a:r>
          </a:p>
          <a:p>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alpha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2.0</a:t>
            </a:r>
            <a:r>
              <a:rPr lang="en-US" altLang="zh-CN" b="0" dirty="0">
                <a:solidFill>
                  <a:srgbClr val="1F2328"/>
                </a:solidFill>
                <a:effectLst/>
                <a:latin typeface="Consolas" panose="020B0609020204030204" pitchFamily="49" charset="0"/>
              </a:rPr>
              <a:t>;</a:t>
            </a:r>
          </a:p>
          <a:p>
            <a:br>
              <a:rPr lang="en-US" altLang="zh-CN" b="0" dirty="0">
                <a:solidFill>
                  <a:srgbClr val="1F2328"/>
                </a:solidFill>
                <a:effectLst/>
                <a:latin typeface="Consolas" panose="020B0609020204030204" pitchFamily="49" charset="0"/>
              </a:rPr>
            </a:b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x.</a:t>
            </a:r>
            <a:r>
              <a:rPr lang="en-US" altLang="zh-CN" b="0" dirty="0" err="1">
                <a:solidFill>
                  <a:srgbClr val="8250DF"/>
                </a:solidFill>
                <a:effectLst/>
                <a:latin typeface="Consolas" panose="020B0609020204030204" pitchFamily="49" charset="0"/>
              </a:rPr>
              <a:t>size</a:t>
            </a:r>
            <a:r>
              <a:rPr lang="en-US" altLang="zh-CN" b="0" dirty="0">
                <a:solidFill>
                  <a:srgbClr val="1F2328"/>
                </a:solidFill>
                <a:effectLst/>
                <a:latin typeface="Consolas" panose="020B0609020204030204" pitchFamily="49" charset="0"/>
              </a:rPr>
              <a:t>(), alpha, </a:t>
            </a:r>
            <a:r>
              <a:rPr lang="en-US" altLang="zh-CN" b="0" dirty="0" err="1">
                <a:solidFill>
                  <a:srgbClr val="1F2328"/>
                </a:solidFill>
                <a:effectLst/>
                <a:latin typeface="Consolas" panose="020B0609020204030204" pitchFamily="49" charset="0"/>
              </a:rPr>
              <a:t>x.</a:t>
            </a:r>
            <a:r>
              <a:rPr lang="en-US" altLang="zh-CN" b="0" dirty="0" err="1">
                <a:solidFill>
                  <a:srgbClr val="8250DF"/>
                </a:solidFill>
                <a:effectLst/>
                <a:latin typeface="Consolas" panose="020B0609020204030204" pitchFamily="49" charset="0"/>
              </a:rPr>
              <a:t>data</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1</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y.</a:t>
            </a:r>
            <a:r>
              <a:rPr lang="en-US" altLang="zh-CN" b="0" dirty="0" err="1">
                <a:solidFill>
                  <a:srgbClr val="8250DF"/>
                </a:solidFill>
                <a:effectLst/>
                <a:latin typeface="Consolas" panose="020B0609020204030204" pitchFamily="49" charset="0"/>
              </a:rPr>
              <a:t>data</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1</a:t>
            </a:r>
            <a:r>
              <a:rPr lang="en-US" altLang="zh-CN" b="0" dirty="0">
                <a:solidFill>
                  <a:srgbClr val="1F2328"/>
                </a:solidFill>
                <a:effectLst/>
                <a:latin typeface="Consolas" panose="020B0609020204030204" pitchFamily="49" charset="0"/>
              </a:rPr>
              <a:t>);</a:t>
            </a:r>
          </a:p>
        </p:txBody>
      </p:sp>
      <p:pic>
        <p:nvPicPr>
          <p:cNvPr id="12" name="图片 11">
            <a:extLst>
              <a:ext uri="{FF2B5EF4-FFF2-40B4-BE49-F238E27FC236}">
                <a16:creationId xmlns:a16="http://schemas.microsoft.com/office/drawing/2014/main" id="{7BDC7C86-06A2-5776-FDE1-66AA8DE157DC}"/>
              </a:ext>
            </a:extLst>
          </p:cNvPr>
          <p:cNvPicPr>
            <a:picLocks noChangeAspect="1"/>
          </p:cNvPicPr>
          <p:nvPr/>
        </p:nvPicPr>
        <p:blipFill>
          <a:blip r:embed="rId3"/>
          <a:stretch>
            <a:fillRect/>
          </a:stretch>
        </p:blipFill>
        <p:spPr>
          <a:xfrm>
            <a:off x="-14268" y="3622705"/>
            <a:ext cx="12192000" cy="2295204"/>
          </a:xfrm>
          <a:prstGeom prst="rect">
            <a:avLst/>
          </a:prstGeom>
        </p:spPr>
      </p:pic>
      <p:sp>
        <p:nvSpPr>
          <p:cNvPr id="13" name="文本框 12">
            <a:extLst>
              <a:ext uri="{FF2B5EF4-FFF2-40B4-BE49-F238E27FC236}">
                <a16:creationId xmlns:a16="http://schemas.microsoft.com/office/drawing/2014/main" id="{58B9CFCD-92D4-83B6-9A1D-8AD15B6F32F5}"/>
              </a:ext>
            </a:extLst>
          </p:cNvPr>
          <p:cNvSpPr txBox="1"/>
          <p:nvPr/>
        </p:nvSpPr>
        <p:spPr>
          <a:xfrm>
            <a:off x="8643481" y="2819042"/>
            <a:ext cx="1210589" cy="400110"/>
          </a:xfrm>
          <a:prstGeom prst="rect">
            <a:avLst/>
          </a:prstGeom>
          <a:noFill/>
        </p:spPr>
        <p:txBody>
          <a:bodyPr wrap="none" rtlCol="0">
            <a:spAutoFit/>
          </a:bodyPr>
          <a:lstStyle/>
          <a:p>
            <a:pPr algn="ct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有歧义！</a:t>
            </a:r>
          </a:p>
        </p:txBody>
      </p:sp>
    </p:spTree>
    <p:extLst>
      <p:ext uri="{BB962C8B-B14F-4D97-AF65-F5344CB8AC3E}">
        <p14:creationId xmlns:p14="http://schemas.microsoft.com/office/powerpoint/2010/main" val="15657078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Overloading </a:t>
            </a:r>
            <a:r>
              <a:rPr lang="en-US" altLang="zh-CN" sz="36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v.s</a:t>
            </a:r>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 Template</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grpSp>
        <p:nvGrpSpPr>
          <p:cNvPr id="11" name="组合 10">
            <a:extLst>
              <a:ext uri="{FF2B5EF4-FFF2-40B4-BE49-F238E27FC236}">
                <a16:creationId xmlns:a16="http://schemas.microsoft.com/office/drawing/2014/main" id="{4E2EF84F-0E38-4C70-01FA-083D51ACB2E4}"/>
              </a:ext>
            </a:extLst>
          </p:cNvPr>
          <p:cNvGrpSpPr/>
          <p:nvPr/>
        </p:nvGrpSpPr>
        <p:grpSpPr>
          <a:xfrm>
            <a:off x="1537538" y="1733847"/>
            <a:ext cx="7346946" cy="4495892"/>
            <a:chOff x="1537538" y="1733847"/>
            <a:chExt cx="7346946" cy="4495892"/>
          </a:xfrm>
        </p:grpSpPr>
        <p:grpSp>
          <p:nvGrpSpPr>
            <p:cNvPr id="8" name="组合 7">
              <a:extLst>
                <a:ext uri="{FF2B5EF4-FFF2-40B4-BE49-F238E27FC236}">
                  <a16:creationId xmlns:a16="http://schemas.microsoft.com/office/drawing/2014/main" id="{A01602BC-104A-AEDA-5C61-A59AE64EADDC}"/>
                </a:ext>
              </a:extLst>
            </p:cNvPr>
            <p:cNvGrpSpPr/>
            <p:nvPr/>
          </p:nvGrpSpPr>
          <p:grpSpPr>
            <a:xfrm>
              <a:off x="1537538" y="1733847"/>
              <a:ext cx="7346946" cy="2709611"/>
              <a:chOff x="2408259" y="1676697"/>
              <a:chExt cx="7346946" cy="2709611"/>
            </a:xfrm>
          </p:grpSpPr>
          <p:sp>
            <p:nvSpPr>
              <p:cNvPr id="5" name="文本框 4">
                <a:extLst>
                  <a:ext uri="{FF2B5EF4-FFF2-40B4-BE49-F238E27FC236}">
                    <a16:creationId xmlns:a16="http://schemas.microsoft.com/office/drawing/2014/main" id="{EC5DA525-9DDE-A220-DEC2-F9EAC70ADFC8}"/>
                  </a:ext>
                </a:extLst>
              </p:cNvPr>
              <p:cNvSpPr txBox="1"/>
              <p:nvPr/>
            </p:nvSpPr>
            <p:spPr>
              <a:xfrm>
                <a:off x="2408259" y="1676697"/>
                <a:ext cx="7346946" cy="923330"/>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       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                       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p:txBody>
          </p:sp>
          <p:sp>
            <p:nvSpPr>
              <p:cNvPr id="7" name="文本框 6">
                <a:extLst>
                  <a:ext uri="{FF2B5EF4-FFF2-40B4-BE49-F238E27FC236}">
                    <a16:creationId xmlns:a16="http://schemas.microsoft.com/office/drawing/2014/main" id="{04CD0B88-168A-F0E7-5794-5D18632F922B}"/>
                  </a:ext>
                </a:extLst>
              </p:cNvPr>
              <p:cNvSpPr txBox="1"/>
              <p:nvPr/>
            </p:nvSpPr>
            <p:spPr>
              <a:xfrm>
                <a:off x="3305175" y="2908980"/>
                <a:ext cx="6096000" cy="1477328"/>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requires</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is_same_v</a:t>
                </a:r>
                <a:r>
                  <a:rPr lang="en-US" altLang="zh-CN" b="0" dirty="0">
                    <a:solidFill>
                      <a:srgbClr val="CF222E"/>
                    </a:solidFill>
                    <a:effectLst/>
                    <a:latin typeface="Consolas" panose="020B0609020204030204" pitchFamily="49" charset="0"/>
                  </a:rPr>
                  <a:t>&lt;</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double&gt;</a:t>
                </a:r>
                <a:r>
                  <a:rPr lang="en-US" altLang="zh-CN" b="0" dirty="0">
                    <a:solidFill>
                      <a:srgbClr val="1F2328"/>
                    </a:solidFill>
                    <a:effectLst/>
                    <a:latin typeface="Consolas" panose="020B0609020204030204" pitchFamily="49" charset="0"/>
                  </a:rPr>
                  <a:t>)</a:t>
                </a:r>
                <a:endParaRPr lang="fr-FR" altLang="zh-CN" b="0" dirty="0">
                  <a:solidFill>
                    <a:srgbClr val="1F2328"/>
                  </a:solidFill>
                  <a:effectLst/>
                  <a:latin typeface="Consolas" panose="020B0609020204030204" pitchFamily="49" charset="0"/>
                </a:endParaRP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
          <p:nvSpPr>
            <p:cNvPr id="10" name="文本框 9">
              <a:extLst>
                <a:ext uri="{FF2B5EF4-FFF2-40B4-BE49-F238E27FC236}">
                  <a16:creationId xmlns:a16="http://schemas.microsoft.com/office/drawing/2014/main" id="{C164653D-ADF8-E7D9-F521-A098DEF9C137}"/>
                </a:ext>
              </a:extLst>
            </p:cNvPr>
            <p:cNvSpPr txBox="1"/>
            <p:nvPr/>
          </p:nvSpPr>
          <p:spPr>
            <a:xfrm>
              <a:off x="2434454" y="4752411"/>
              <a:ext cx="6096000" cy="1477328"/>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&gt;</a:t>
              </a:r>
            </a:p>
            <a:p>
              <a:r>
                <a:rPr lang="fr-FR" altLang="zh-CN" b="0" dirty="0">
                  <a:solidFill>
                    <a:srgbClr val="CF222E"/>
                  </a:solidFill>
                  <a:effectLst/>
                  <a:latin typeface="Consolas" panose="020B0609020204030204" pitchFamily="49" charset="0"/>
                </a:rPr>
                <a:t>requires</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std</a:t>
              </a:r>
              <a:r>
                <a:rPr lang="fr-FR" altLang="zh-CN" b="0" dirty="0">
                  <a:solidFill>
                    <a:srgbClr val="1F2328"/>
                  </a:solidFill>
                  <a:effectLst/>
                  <a:latin typeface="Consolas" panose="020B0609020204030204" pitchFamily="49" charset="0"/>
                </a:rPr>
                <a:t>::is_same_v</a:t>
              </a:r>
              <a:r>
                <a:rPr lang="fr-FR" altLang="zh-CN" b="0" dirty="0">
                  <a:solidFill>
                    <a:srgbClr val="CF222E"/>
                  </a:solidFill>
                  <a:effectLst/>
                  <a:latin typeface="Consolas" panose="020B0609020204030204" pitchFamily="49" charset="0"/>
                </a:rPr>
                <a:t>&lt;</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CF222E"/>
                  </a:solidFill>
                  <a:effectLst/>
                  <a:latin typeface="Consolas" panose="020B0609020204030204" pitchFamily="49" charset="0"/>
                </a:rPr>
                <a:t>&gt;</a:t>
              </a:r>
              <a:r>
                <a:rPr lang="fr-FR" altLang="zh-CN" b="0" dirty="0">
                  <a:solidFill>
                    <a:srgbClr val="1F2328"/>
                  </a:solidFill>
                  <a:effectLst/>
                  <a:latin typeface="Consolas" panose="020B0609020204030204" pitchFamily="49" charset="0"/>
                </a:rPr>
                <a:t>)</a:t>
              </a: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T1</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T2</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
        <p:nvSpPr>
          <p:cNvPr id="2" name="文本框 1">
            <a:extLst>
              <a:ext uri="{FF2B5EF4-FFF2-40B4-BE49-F238E27FC236}">
                <a16:creationId xmlns:a16="http://schemas.microsoft.com/office/drawing/2014/main" id="{76C58136-5A61-3C8D-EB27-5CDF895AEF0F}"/>
              </a:ext>
            </a:extLst>
          </p:cNvPr>
          <p:cNvSpPr txBox="1"/>
          <p:nvPr/>
        </p:nvSpPr>
        <p:spPr>
          <a:xfrm>
            <a:off x="8859074" y="3228945"/>
            <a:ext cx="1024639"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C++ 20</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0BDA6AF3-B571-11D6-66F0-91DAA05C9107}"/>
              </a:ext>
            </a:extLst>
          </p:cNvPr>
          <p:cNvSpPr txBox="1"/>
          <p:nvPr/>
        </p:nvSpPr>
        <p:spPr>
          <a:xfrm>
            <a:off x="9883713" y="3228945"/>
            <a:ext cx="1124026" cy="400110"/>
          </a:xfrm>
          <a:prstGeom prst="rect">
            <a:avLst/>
          </a:prstGeom>
          <a:noFill/>
        </p:spPr>
        <p:txBody>
          <a:bodyPr wrap="none" rtlCol="0">
            <a:spAutoFit/>
          </a:bodyPr>
          <a:lstStyle/>
          <a:p>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concepts</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文本框 12">
            <a:extLst>
              <a:ext uri="{FF2B5EF4-FFF2-40B4-BE49-F238E27FC236}">
                <a16:creationId xmlns:a16="http://schemas.microsoft.com/office/drawing/2014/main" id="{7A9F15A7-9E08-6E59-6CCB-B43601B2415C}"/>
              </a:ext>
            </a:extLst>
          </p:cNvPr>
          <p:cNvSpPr txBox="1"/>
          <p:nvPr/>
        </p:nvSpPr>
        <p:spPr>
          <a:xfrm>
            <a:off x="8859074" y="5789845"/>
            <a:ext cx="2763520" cy="369332"/>
          </a:xfrm>
          <a:prstGeom prst="rect">
            <a:avLst/>
          </a:prstGeom>
          <a:noFill/>
        </p:spPr>
        <p:txBody>
          <a:bodyPr wrap="square">
            <a:spAutoFit/>
          </a:bodyPr>
          <a:lstStyle/>
          <a:p>
            <a:r>
              <a:rPr lang="zh-CN" altLang="en-US" dirty="0"/>
              <a:t>02-poly-template.cpp</a:t>
            </a:r>
          </a:p>
        </p:txBody>
      </p:sp>
    </p:spTree>
    <p:extLst>
      <p:ext uri="{BB962C8B-B14F-4D97-AF65-F5344CB8AC3E}">
        <p14:creationId xmlns:p14="http://schemas.microsoft.com/office/powerpoint/2010/main" val="3108305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B0DB6EA9-44C0-A3DD-B2C3-D0CC853B04AA}"/>
              </a:ext>
            </a:extLst>
          </p:cNvPr>
          <p:cNvSpPr txBox="1"/>
          <p:nvPr/>
        </p:nvSpPr>
        <p:spPr>
          <a:xfrm>
            <a:off x="4719074" y="1485893"/>
            <a:ext cx="8014116" cy="523220"/>
          </a:xfrm>
          <a:prstGeom prst="rect">
            <a:avLst/>
          </a:prstGeom>
          <a:noFill/>
        </p:spPr>
        <p:txBody>
          <a:bodyPr wrap="square">
            <a:spAutoFit/>
          </a:bodyPr>
          <a:lstStyle/>
          <a:p>
            <a:r>
              <a:rPr lang="zh-CN" altLang="en-US" sz="1400" dirty="0">
                <a:hlinkClick r:id="rId3"/>
              </a:rPr>
              <a:t>https://en.wikipedia.org/wiki/Generic_programming#Template_specialization</a:t>
            </a:r>
            <a:endParaRPr lang="en-US" altLang="zh-CN" sz="1400" dirty="0"/>
          </a:p>
          <a:p>
            <a:endParaRPr lang="zh-CN" altLang="en-US" sz="1400" dirty="0"/>
          </a:p>
        </p:txBody>
      </p:sp>
      <p:sp>
        <p:nvSpPr>
          <p:cNvPr id="4" name="文本框 3">
            <a:extLst>
              <a:ext uri="{FF2B5EF4-FFF2-40B4-BE49-F238E27FC236}">
                <a16:creationId xmlns:a16="http://schemas.microsoft.com/office/drawing/2014/main" id="{CC46145F-467B-E3CF-F07D-C65A20F85F0D}"/>
              </a:ext>
            </a:extLst>
          </p:cNvPr>
          <p:cNvSpPr txBox="1"/>
          <p:nvPr/>
        </p:nvSpPr>
        <p:spPr>
          <a:xfrm>
            <a:off x="1244434" y="1485893"/>
            <a:ext cx="2926501" cy="286232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Specialization</a:t>
            </a: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文本框 5">
            <a:extLst>
              <a:ext uri="{FF2B5EF4-FFF2-40B4-BE49-F238E27FC236}">
                <a16:creationId xmlns:a16="http://schemas.microsoft.com/office/drawing/2014/main" id="{B4315A26-A2CC-C342-F842-D16E6CF6DEB4}"/>
              </a:ext>
            </a:extLst>
          </p:cNvPr>
          <p:cNvSpPr txBox="1"/>
          <p:nvPr/>
        </p:nvSpPr>
        <p:spPr>
          <a:xfrm>
            <a:off x="2044283" y="2053872"/>
            <a:ext cx="8903283" cy="1200329"/>
          </a:xfrm>
          <a:prstGeom prst="rect">
            <a:avLst/>
          </a:prstGeom>
          <a:noFill/>
        </p:spPr>
        <p:txBody>
          <a:bodyPr wrap="square">
            <a:spAutoFit/>
          </a:bodyPr>
          <a:lstStyle/>
          <a:p>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A powerful feature of C++'s templates is </a:t>
            </a:r>
            <a:r>
              <a:rPr lang="en-US" altLang="zh-CN" b="0" i="1" dirty="0">
                <a:solidFill>
                  <a:srgbClr val="202122"/>
                </a:solidFill>
                <a:effectLst/>
                <a:highlight>
                  <a:srgbClr val="FFFFFF"/>
                </a:highlight>
                <a:latin typeface="Times New Roman" panose="02020603050405020304" pitchFamily="18" charset="0"/>
                <a:cs typeface="Times New Roman" panose="02020603050405020304" pitchFamily="18" charset="0"/>
              </a:rPr>
              <a:t>template specialization</a:t>
            </a:r>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p>
          <a:p>
            <a:endPar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endParaRPr>
          </a:p>
          <a:p>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This allows </a:t>
            </a:r>
            <a:r>
              <a:rPr lang="en-US" altLang="zh-CN" b="1" i="0" dirty="0">
                <a:solidFill>
                  <a:srgbClr val="FF0000"/>
                </a:solidFill>
                <a:effectLst/>
                <a:highlight>
                  <a:srgbClr val="FFFFFF"/>
                </a:highlight>
                <a:latin typeface="Times New Roman" panose="02020603050405020304" pitchFamily="18" charset="0"/>
                <a:cs typeface="Times New Roman" panose="02020603050405020304" pitchFamily="18" charset="0"/>
              </a:rPr>
              <a:t>alternative implementations </a:t>
            </a:r>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to be provided based on certain characteristics of the parameterized type that is being instantiated. </a:t>
            </a:r>
          </a:p>
        </p:txBody>
      </p:sp>
      <p:sp>
        <p:nvSpPr>
          <p:cNvPr id="12" name="矩形 11">
            <a:extLst>
              <a:ext uri="{FF2B5EF4-FFF2-40B4-BE49-F238E27FC236}">
                <a16:creationId xmlns:a16="http://schemas.microsoft.com/office/drawing/2014/main" id="{8B99AFC1-3C77-4BA2-A60D-B7C7C12F44E5}"/>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133E874E-171D-D785-E740-CB0AC7C22837}"/>
              </a:ext>
            </a:extLst>
          </p:cNvPr>
          <p:cNvGrpSpPr/>
          <p:nvPr/>
        </p:nvGrpSpPr>
        <p:grpSpPr>
          <a:xfrm>
            <a:off x="1244434" y="3497193"/>
            <a:ext cx="7346946" cy="2581277"/>
            <a:chOff x="2408259" y="1676697"/>
            <a:chExt cx="7346946" cy="2581277"/>
          </a:xfrm>
        </p:grpSpPr>
        <p:sp>
          <p:nvSpPr>
            <p:cNvPr id="14" name="文本框 13">
              <a:extLst>
                <a:ext uri="{FF2B5EF4-FFF2-40B4-BE49-F238E27FC236}">
                  <a16:creationId xmlns:a16="http://schemas.microsoft.com/office/drawing/2014/main" id="{35645E28-2950-A008-F2B6-3DC5963E508D}"/>
                </a:ext>
              </a:extLst>
            </p:cNvPr>
            <p:cNvSpPr txBox="1"/>
            <p:nvPr/>
          </p:nvSpPr>
          <p:spPr>
            <a:xfrm>
              <a:off x="2408259" y="1676697"/>
              <a:ext cx="7346946" cy="1200329"/>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&lt;&gt;</a:t>
              </a:r>
              <a:endParaRPr lang="en-US" altLang="zh-CN" b="0" dirty="0">
                <a:solidFill>
                  <a:srgbClr val="CF222E"/>
                </a:solidFill>
                <a:effectLst/>
                <a:latin typeface="Consolas" panose="020B0609020204030204" pitchFamily="49" charset="0"/>
              </a:endParaRPr>
            </a:p>
            <a:p>
              <a:r>
                <a:rPr lang="en-US" altLang="zh-CN" dirty="0">
                  <a:solidFill>
                    <a:srgbClr val="CF222E"/>
                  </a:solidFill>
                  <a:latin typeface="Consolas" panose="020B0609020204030204" pitchFamily="49" charset="0"/>
                </a:rPr>
                <a:t>	</a:t>
              </a:r>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b="0" dirty="0">
                  <a:solidFill>
                    <a:srgbClr val="CF222E"/>
                  </a:solidFill>
                  <a:effectLst/>
                  <a:latin typeface="Consolas" panose="020B0609020204030204" pitchFamily="49" charset="0"/>
                </a:rPr>
                <a:t>                       double</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p:txBody>
        </p:sp>
        <p:sp>
          <p:nvSpPr>
            <p:cNvPr id="15" name="文本框 14">
              <a:extLst>
                <a:ext uri="{FF2B5EF4-FFF2-40B4-BE49-F238E27FC236}">
                  <a16:creationId xmlns:a16="http://schemas.microsoft.com/office/drawing/2014/main" id="{C039B805-722D-3A79-D986-A1FA568B7166}"/>
                </a:ext>
              </a:extLst>
            </p:cNvPr>
            <p:cNvSpPr txBox="1"/>
            <p:nvPr/>
          </p:nvSpPr>
          <p:spPr>
            <a:xfrm>
              <a:off x="3305175" y="3057645"/>
              <a:ext cx="6096000" cy="1200329"/>
            </a:xfrm>
            <a:prstGeom prst="rect">
              <a:avLst/>
            </a:prstGeom>
            <a:noFill/>
          </p:spPr>
          <p:txBody>
            <a:bodyPr wrap="square">
              <a:spAutoFit/>
            </a:bodyPr>
            <a:lstStyle/>
            <a:p>
              <a:r>
                <a:rPr lang="fr-FR" altLang="zh-CN" b="0" dirty="0">
                  <a:solidFill>
                    <a:srgbClr val="CF222E"/>
                  </a:solidFill>
                  <a:effectLst/>
                  <a:latin typeface="Consolas" panose="020B0609020204030204" pitchFamily="49" charset="0"/>
                </a:rPr>
                <a:t>template</a:t>
              </a:r>
              <a:r>
                <a:rPr lang="fr-FR" altLang="zh-CN" b="0" dirty="0">
                  <a:solidFill>
                    <a:srgbClr val="1F2328"/>
                  </a:solidFill>
                  <a:effectLst/>
                  <a:latin typeface="Consolas" panose="020B0609020204030204" pitchFamily="49" charset="0"/>
                </a:rPr>
                <a:t> &lt;</a:t>
              </a:r>
              <a:r>
                <a:rPr lang="fr-FR" altLang="zh-CN" b="0" dirty="0">
                  <a:solidFill>
                    <a:srgbClr val="CF222E"/>
                  </a:solidFill>
                  <a:effectLst/>
                  <a:latin typeface="Consolas" panose="020B0609020204030204" pitchFamily="49" charset="0"/>
                </a:rPr>
                <a:t>typename</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&gt;</a:t>
              </a:r>
            </a:p>
            <a:p>
              <a:r>
                <a:rPr lang="fr-FR" altLang="zh-CN" b="0" dirty="0">
                  <a:solidFill>
                    <a:srgbClr val="CF222E"/>
                  </a:solidFill>
                  <a:effectLst/>
                  <a:latin typeface="Consolas" panose="020B0609020204030204" pitchFamily="49" charset="0"/>
                </a:rPr>
                <a:t>void</a:t>
              </a:r>
              <a:r>
                <a:rPr lang="fr-FR" altLang="zh-CN" b="0" dirty="0">
                  <a:solidFill>
                    <a:srgbClr val="1F2328"/>
                  </a:solidFill>
                  <a:effectLst/>
                  <a:latin typeface="Consolas" panose="020B0609020204030204" pitchFamily="49" charset="0"/>
                </a:rPr>
                <a:t> </a:t>
              </a:r>
              <a:r>
                <a:rPr lang="fr-FR" altLang="zh-CN" b="0" dirty="0">
                  <a:solidFill>
                    <a:srgbClr val="8250DF"/>
                  </a:solidFill>
                  <a:effectLst/>
                  <a:latin typeface="Consolas" panose="020B0609020204030204" pitchFamily="49" charset="0"/>
                </a:rPr>
                <a:t>AXPY</a:t>
              </a:r>
              <a:r>
                <a:rPr lang="fr-FR" altLang="zh-CN" b="0" dirty="0">
                  <a:solidFill>
                    <a:srgbClr val="1F2328"/>
                  </a:solidFill>
                  <a:effectLst/>
                  <a:latin typeface="Consolas" panose="020B0609020204030204" pitchFamily="49" charset="0"/>
                </a:rPr>
                <a:t>(</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n</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a</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x</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incx</a:t>
              </a:r>
              <a:r>
                <a:rPr lang="fr-FR" altLang="zh-CN" b="0" dirty="0">
                  <a:solidFill>
                    <a:srgbClr val="1F2328"/>
                  </a:solidFill>
                  <a:effectLst/>
                  <a:latin typeface="Consolas" panose="020B0609020204030204" pitchFamily="49" charset="0"/>
                </a:rPr>
                <a:t>, </a:t>
              </a:r>
            </a:p>
            <a:p>
              <a:r>
                <a:rPr lang="fr-FR" altLang="zh-CN" dirty="0">
                  <a:solidFill>
                    <a:srgbClr val="1F2328"/>
                  </a:solidFill>
                  <a:latin typeface="Consolas" panose="020B0609020204030204" pitchFamily="49" charset="0"/>
                </a:rPr>
                <a:t>                </a:t>
              </a:r>
              <a:r>
                <a:rPr lang="fr-FR" altLang="zh-CN" b="0" dirty="0">
                  <a:solidFill>
                    <a:srgbClr val="953800"/>
                  </a:solidFill>
                  <a:effectLst/>
                  <a:latin typeface="Consolas" panose="020B0609020204030204" pitchFamily="49" charset="0"/>
                </a:rPr>
                <a:t>T</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a:t>
              </a:r>
              <a:r>
                <a:rPr lang="fr-FR" altLang="zh-CN" b="0" dirty="0">
                  <a:solidFill>
                    <a:srgbClr val="953800"/>
                  </a:solidFill>
                  <a:effectLst/>
                  <a:latin typeface="Consolas" panose="020B0609020204030204" pitchFamily="49" charset="0"/>
                </a:rPr>
                <a:t>y</a:t>
              </a:r>
              <a:r>
                <a:rPr lang="fr-FR" altLang="zh-CN" b="0" dirty="0">
                  <a:solidFill>
                    <a:srgbClr val="1F2328"/>
                  </a:solidFill>
                  <a:effectLst/>
                  <a:latin typeface="Consolas" panose="020B0609020204030204" pitchFamily="49" charset="0"/>
                </a:rPr>
                <a:t>,      </a:t>
              </a:r>
              <a:r>
                <a:rPr lang="fr-FR" altLang="zh-CN" b="0" dirty="0">
                  <a:solidFill>
                    <a:srgbClr val="CF222E"/>
                  </a:solidFill>
                  <a:effectLst/>
                  <a:latin typeface="Consolas" panose="020B0609020204030204" pitchFamily="49" charset="0"/>
                </a:rPr>
                <a:t>const</a:t>
              </a:r>
              <a:r>
                <a:rPr lang="fr-FR"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MKL_INT</a:t>
              </a:r>
              <a:r>
                <a:rPr lang="fr-FR" altLang="zh-CN" b="0" dirty="0">
                  <a:solidFill>
                    <a:srgbClr val="1F2328"/>
                  </a:solidFill>
                  <a:effectLst/>
                  <a:latin typeface="Consolas" panose="020B0609020204030204" pitchFamily="49" charset="0"/>
                </a:rPr>
                <a:t> </a:t>
              </a:r>
              <a:r>
                <a:rPr lang="fr-FR" altLang="zh-CN" b="0" dirty="0">
                  <a:solidFill>
                    <a:srgbClr val="953800"/>
                  </a:solidFill>
                  <a:effectLst/>
                  <a:latin typeface="Consolas" panose="020B0609020204030204" pitchFamily="49" charset="0"/>
                </a:rPr>
                <a:t>incy</a:t>
              </a:r>
              <a:r>
                <a:rPr lang="fr-FR" altLang="zh-CN" b="0" dirty="0">
                  <a:solidFill>
                    <a:srgbClr val="1F2328"/>
                  </a:solidFill>
                  <a:effectLst/>
                  <a:latin typeface="Consolas" panose="020B0609020204030204" pitchFamily="49" charset="0"/>
                </a:rPr>
                <a:t>);</a:t>
              </a:r>
            </a:p>
          </p:txBody>
        </p:sp>
      </p:grpSp>
    </p:spTree>
    <p:extLst>
      <p:ext uri="{BB962C8B-B14F-4D97-AF65-F5344CB8AC3E}">
        <p14:creationId xmlns:p14="http://schemas.microsoft.com/office/powerpoint/2010/main" val="83340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B0DB6EA9-44C0-A3DD-B2C3-D0CC853B04AA}"/>
              </a:ext>
            </a:extLst>
          </p:cNvPr>
          <p:cNvSpPr txBox="1"/>
          <p:nvPr/>
        </p:nvSpPr>
        <p:spPr>
          <a:xfrm>
            <a:off x="4719074" y="1485893"/>
            <a:ext cx="8014116" cy="523220"/>
          </a:xfrm>
          <a:prstGeom prst="rect">
            <a:avLst/>
          </a:prstGeom>
          <a:noFill/>
        </p:spPr>
        <p:txBody>
          <a:bodyPr wrap="square">
            <a:spAutoFit/>
          </a:bodyPr>
          <a:lstStyle/>
          <a:p>
            <a:r>
              <a:rPr lang="zh-CN" altLang="en-US" sz="1400" dirty="0">
                <a:hlinkClick r:id="rId3"/>
              </a:rPr>
              <a:t>https://en.wikipedia.org/wiki/Generic_programming#Template_specialization</a:t>
            </a:r>
            <a:endParaRPr lang="en-US" altLang="zh-CN" sz="1400" dirty="0"/>
          </a:p>
          <a:p>
            <a:endParaRPr lang="zh-CN" altLang="en-US" sz="1400" dirty="0"/>
          </a:p>
        </p:txBody>
      </p:sp>
      <p:sp>
        <p:nvSpPr>
          <p:cNvPr id="4" name="文本框 3">
            <a:extLst>
              <a:ext uri="{FF2B5EF4-FFF2-40B4-BE49-F238E27FC236}">
                <a16:creationId xmlns:a16="http://schemas.microsoft.com/office/drawing/2014/main" id="{CC46145F-467B-E3CF-F07D-C65A20F85F0D}"/>
              </a:ext>
            </a:extLst>
          </p:cNvPr>
          <p:cNvSpPr txBox="1"/>
          <p:nvPr/>
        </p:nvSpPr>
        <p:spPr>
          <a:xfrm>
            <a:off x="1244434" y="1485893"/>
            <a:ext cx="2926501" cy="2862322"/>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Specialization</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B4315A26-A2CC-C342-F842-D16E6CF6DEB4}"/>
              </a:ext>
            </a:extLst>
          </p:cNvPr>
          <p:cNvSpPr txBox="1"/>
          <p:nvPr/>
        </p:nvSpPr>
        <p:spPr>
          <a:xfrm>
            <a:off x="2044283" y="2053872"/>
            <a:ext cx="8903283" cy="1200329"/>
          </a:xfrm>
          <a:prstGeom prst="rect">
            <a:avLst/>
          </a:prstGeom>
          <a:noFill/>
        </p:spPr>
        <p:txBody>
          <a:bodyPr wrap="square">
            <a:spAutoFit/>
          </a:bodyPr>
          <a:lstStyle/>
          <a:p>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A powerful feature of C++'s templates is </a:t>
            </a:r>
            <a:r>
              <a:rPr lang="en-US" altLang="zh-CN" b="0" i="1" dirty="0">
                <a:solidFill>
                  <a:srgbClr val="202122"/>
                </a:solidFill>
                <a:effectLst/>
                <a:highlight>
                  <a:srgbClr val="FFFFFF"/>
                </a:highlight>
                <a:latin typeface="Times New Roman" panose="02020603050405020304" pitchFamily="18" charset="0"/>
                <a:cs typeface="Times New Roman" panose="02020603050405020304" pitchFamily="18" charset="0"/>
              </a:rPr>
              <a:t>template specialization</a:t>
            </a:r>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p>
          <a:p>
            <a:endPar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endParaRPr>
          </a:p>
          <a:p>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This allows </a:t>
            </a:r>
            <a:r>
              <a:rPr lang="en-US" altLang="zh-CN" b="1" i="0" dirty="0">
                <a:solidFill>
                  <a:srgbClr val="FF0000"/>
                </a:solidFill>
                <a:effectLst/>
                <a:highlight>
                  <a:srgbClr val="FFFFFF"/>
                </a:highlight>
                <a:latin typeface="Times New Roman" panose="02020603050405020304" pitchFamily="18" charset="0"/>
                <a:cs typeface="Times New Roman" panose="02020603050405020304" pitchFamily="18" charset="0"/>
              </a:rPr>
              <a:t>alternative implementations </a:t>
            </a:r>
            <a:r>
              <a:rPr lang="en-US"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to be provided based on certain characteristics of the parameterized type that is being instantiated. </a:t>
            </a:r>
          </a:p>
        </p:txBody>
      </p:sp>
      <p:sp>
        <p:nvSpPr>
          <p:cNvPr id="9" name="文本框 8">
            <a:extLst>
              <a:ext uri="{FF2B5EF4-FFF2-40B4-BE49-F238E27FC236}">
                <a16:creationId xmlns:a16="http://schemas.microsoft.com/office/drawing/2014/main" id="{814EF9ED-2EAC-B8FF-5CC6-464194EFC7CB}"/>
              </a:ext>
            </a:extLst>
          </p:cNvPr>
          <p:cNvSpPr txBox="1"/>
          <p:nvPr/>
        </p:nvSpPr>
        <p:spPr>
          <a:xfrm>
            <a:off x="1244434" y="3456010"/>
            <a:ext cx="4429343" cy="4708981"/>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Specialization </a:t>
            </a: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v.s</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Recursion</a:t>
            </a:r>
          </a:p>
          <a:p>
            <a:pPr marL="342900" indent="-342900">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Automatic unrolling</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F2DEA1D6-F2FF-3D80-DC6A-99995117D6A0}"/>
              </a:ext>
            </a:extLst>
          </p:cNvPr>
          <p:cNvSpPr txBox="1"/>
          <p:nvPr/>
        </p:nvSpPr>
        <p:spPr>
          <a:xfrm>
            <a:off x="2044283" y="4141500"/>
            <a:ext cx="5122493" cy="646331"/>
          </a:xfrm>
          <a:prstGeom prst="rect">
            <a:avLst/>
          </a:prstGeom>
          <a:noFill/>
        </p:spPr>
        <p:txBody>
          <a:bodyPr wrap="non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General      implementation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 Recursion relation</a:t>
            </a:r>
          </a:p>
          <a:p>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Alternative implementation  Termination condition</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矩形 11">
            <a:extLst>
              <a:ext uri="{FF2B5EF4-FFF2-40B4-BE49-F238E27FC236}">
                <a16:creationId xmlns:a16="http://schemas.microsoft.com/office/drawing/2014/main" id="{8B99AFC1-3C77-4BA2-A60D-B7C7C12F44E5}"/>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2EFCD496-D0F6-2C2A-1854-2609F482B8AE}"/>
              </a:ext>
            </a:extLst>
          </p:cNvPr>
          <p:cNvSpPr txBox="1"/>
          <p:nvPr/>
        </p:nvSpPr>
        <p:spPr>
          <a:xfrm>
            <a:off x="8353076" y="4115419"/>
            <a:ext cx="2478563" cy="400110"/>
          </a:xfrm>
          <a:prstGeom prst="rect">
            <a:avLst/>
          </a:prstGeom>
          <a:noFill/>
        </p:spPr>
        <p:txBody>
          <a:bodyPr wrap="none" rtlCol="0">
            <a:spAutoFit/>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F(n) = F(n-1) + F(n-2)</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文本框 4">
            <a:extLst>
              <a:ext uri="{FF2B5EF4-FFF2-40B4-BE49-F238E27FC236}">
                <a16:creationId xmlns:a16="http://schemas.microsoft.com/office/drawing/2014/main" id="{9706111A-1F83-8223-DBB3-B029F13E6264}"/>
              </a:ext>
            </a:extLst>
          </p:cNvPr>
          <p:cNvSpPr txBox="1"/>
          <p:nvPr/>
        </p:nvSpPr>
        <p:spPr>
          <a:xfrm>
            <a:off x="8345061" y="4676264"/>
            <a:ext cx="1996059" cy="400110"/>
          </a:xfrm>
          <a:prstGeom prst="rect">
            <a:avLst/>
          </a:prstGeom>
          <a:noFill/>
        </p:spPr>
        <p:txBody>
          <a:bodyPr wrap="none" rtlCol="0">
            <a:spAutoFit/>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F(0) = 0, F(1) = 1</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980526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AXPY Revisit</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005D00A2-B556-A308-ED6A-F34C2A9A58E4}"/>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E7547EC8-0525-A9E0-9573-B4C7EFCBB8A6}"/>
              </a:ext>
            </a:extLst>
          </p:cNvPr>
          <p:cNvSpPr txBox="1"/>
          <p:nvPr/>
        </p:nvSpPr>
        <p:spPr>
          <a:xfrm>
            <a:off x="1823288" y="2010373"/>
            <a:ext cx="8568752" cy="286232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 &lt;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p>
          <a:p>
            <a:r>
              <a:rPr lang="en-US" altLang="zh-CN" dirty="0">
                <a:solidFill>
                  <a:srgbClr val="1F2328"/>
                </a:solidFill>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dirty="0">
                <a:solidFill>
                  <a:srgbClr val="1F2328"/>
                </a:solidFill>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a:t>
            </a:r>
          </a:p>
        </p:txBody>
      </p:sp>
    </p:spTree>
    <p:extLst>
      <p:ext uri="{BB962C8B-B14F-4D97-AF65-F5344CB8AC3E}">
        <p14:creationId xmlns:p14="http://schemas.microsoft.com/office/powerpoint/2010/main" val="1785497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Why Unrolling ? </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38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5FC73ECC-6D5B-886A-92FE-E44F4401174C}"/>
              </a:ext>
            </a:extLst>
          </p:cNvPr>
          <p:cNvSpPr txBox="1"/>
          <p:nvPr/>
        </p:nvSpPr>
        <p:spPr>
          <a:xfrm>
            <a:off x="8400848" y="3428999"/>
            <a:ext cx="3289683" cy="1323439"/>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For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循环是有代价的</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可以在编译器知道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的大小</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且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不大的时候，</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进行循环展开</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8DCBD649-CF75-0AF7-2445-08C49BC4A7E9}"/>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5A80E703-39B4-9E4B-E6B3-477683FD9C8B}"/>
              </a:ext>
            </a:extLst>
          </p:cNvPr>
          <p:cNvSpPr txBox="1"/>
          <p:nvPr/>
        </p:nvSpPr>
        <p:spPr>
          <a:xfrm>
            <a:off x="1823288" y="2010373"/>
            <a:ext cx="8568752" cy="2862322"/>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 &lt;</a:t>
            </a:r>
            <a:r>
              <a:rPr lang="en-US" altLang="zh-CN" b="0" dirty="0" err="1">
                <a:solidFill>
                  <a:srgbClr val="CF222E"/>
                </a:solidFill>
                <a:effectLst/>
                <a:latin typeface="Consolas" panose="020B0609020204030204" pitchFamily="49" charset="0"/>
              </a:rPr>
              <a:t>typename</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p>
          <a:p>
            <a:r>
              <a:rPr lang="en-US" altLang="zh-CN" dirty="0">
                <a:solidFill>
                  <a:srgbClr val="1F2328"/>
                </a:solidFill>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 </a:t>
            </a:r>
          </a:p>
          <a:p>
            <a:r>
              <a:rPr lang="en-US" altLang="zh-CN" dirty="0">
                <a:solidFill>
                  <a:srgbClr val="1F2328"/>
                </a:solidFill>
                <a:latin typeface="Consolas" panose="020B0609020204030204" pitchFamily="49" charset="0"/>
              </a:rPr>
              <a:t>                </a:t>
            </a:r>
            <a:r>
              <a:rPr lang="en-US" altLang="zh-CN" b="0" dirty="0">
                <a:solidFill>
                  <a:srgbClr val="953800"/>
                </a:solidFill>
                <a:effectLst/>
                <a:latin typeface="Consolas" panose="020B0609020204030204" pitchFamily="49" charset="0"/>
              </a:rPr>
              <a:t>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for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0</a:t>
            </a:r>
            <a:r>
              <a:rPr lang="en-US" altLang="zh-CN" b="0" dirty="0">
                <a:solidFill>
                  <a:srgbClr val="1F2328"/>
                </a:solidFill>
                <a:effectLst/>
                <a:latin typeface="Consolas" panose="020B0609020204030204" pitchFamily="49" charset="0"/>
              </a:rPr>
              <a:t>; </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&lt;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incy</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a:t>
            </a:r>
            <a:r>
              <a:rPr lang="en-US" altLang="zh-CN" b="0" dirty="0" err="1">
                <a:solidFill>
                  <a:srgbClr val="1F2328"/>
                </a:solidFill>
                <a:effectLst/>
                <a:latin typeface="Consolas" panose="020B0609020204030204" pitchFamily="49" charset="0"/>
              </a:rPr>
              <a:t>i</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 </a:t>
            </a:r>
            <a:r>
              <a:rPr lang="en-US" altLang="zh-CN" b="0" dirty="0" err="1">
                <a:solidFill>
                  <a:srgbClr val="953800"/>
                </a:solidFill>
                <a:effectLst/>
                <a:latin typeface="Consolas" panose="020B0609020204030204" pitchFamily="49" charset="0"/>
              </a:rPr>
              <a:t>incx</a:t>
            </a:r>
            <a:r>
              <a:rPr lang="en-US" altLang="zh-CN" b="0" dirty="0">
                <a:solidFill>
                  <a:srgbClr val="1F2328"/>
                </a:solidFill>
                <a:effectLst/>
                <a:latin typeface="Consolas" panose="020B0609020204030204" pitchFamily="49" charset="0"/>
              </a:rPr>
              <a:t>];</a:t>
            </a:r>
          </a:p>
          <a:p>
            <a:r>
              <a:rPr lang="en-US" altLang="zh-CN" b="0" dirty="0">
                <a:solidFill>
                  <a:srgbClr val="1F2328"/>
                </a:solidFill>
                <a:effectLst/>
                <a:latin typeface="Consolas" panose="020B0609020204030204" pitchFamily="49" charset="0"/>
              </a:rPr>
              <a:t>    }</a:t>
            </a:r>
          </a:p>
          <a:p>
            <a:r>
              <a:rPr lang="en-US" altLang="zh-CN" b="0" dirty="0">
                <a:solidFill>
                  <a:srgbClr val="1F2328"/>
                </a:solidFill>
                <a:effectLst/>
                <a:latin typeface="Consolas" panose="020B0609020204030204" pitchFamily="49" charset="0"/>
              </a:rPr>
              <a:t>}</a:t>
            </a:r>
          </a:p>
        </p:txBody>
      </p:sp>
    </p:spTree>
    <p:extLst>
      <p:ext uri="{BB962C8B-B14F-4D97-AF65-F5344CB8AC3E}">
        <p14:creationId xmlns:p14="http://schemas.microsoft.com/office/powerpoint/2010/main" val="3247729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39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C6CC779F-9F9B-9E28-8E71-F2C335A23264}"/>
              </a:ext>
            </a:extLst>
          </p:cNvPr>
          <p:cNvSpPr txBox="1"/>
          <p:nvPr/>
        </p:nvSpPr>
        <p:spPr>
          <a:xfrm>
            <a:off x="2270500" y="2690336"/>
            <a:ext cx="6097604" cy="1477328"/>
          </a:xfrm>
          <a:prstGeom prst="rect">
            <a:avLst/>
          </a:prstGeom>
          <a:noFill/>
        </p:spPr>
        <p:txBody>
          <a:bodyPr wrap="square">
            <a:spAutoFit/>
          </a:bodyPr>
          <a:lstStyle/>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0</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0</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1</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1</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2</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2</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3</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3</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4</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4</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p:txBody>
      </p:sp>
      <p:sp>
        <p:nvSpPr>
          <p:cNvPr id="4" name="矩形 3">
            <a:extLst>
              <a:ext uri="{FF2B5EF4-FFF2-40B4-BE49-F238E27FC236}">
                <a16:creationId xmlns:a16="http://schemas.microsoft.com/office/drawing/2014/main" id="{B595EF14-DA92-4A5F-E7F2-D8A6EACBF23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811B39B6-FEA7-5CEE-F66F-EC417C463A56}"/>
              </a:ext>
            </a:extLst>
          </p:cNvPr>
          <p:cNvSpPr txBox="1"/>
          <p:nvPr/>
        </p:nvSpPr>
        <p:spPr>
          <a:xfrm>
            <a:off x="6068111" y="2947750"/>
            <a:ext cx="5933607" cy="707886"/>
          </a:xfrm>
          <a:prstGeom prst="rect">
            <a:avLst/>
          </a:prstGeom>
          <a:noFill/>
        </p:spPr>
        <p:txBody>
          <a:bodyPr wrap="square" rtlCol="0">
            <a:spAutoFit/>
          </a:bodyPr>
          <a:lstStyle/>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 compiler must know the length of the vectors</a:t>
            </a:r>
          </a:p>
        </p:txBody>
      </p:sp>
      <p:sp>
        <p:nvSpPr>
          <p:cNvPr id="3" name="文本框 2">
            <a:extLst>
              <a:ext uri="{FF2B5EF4-FFF2-40B4-BE49-F238E27FC236}">
                <a16:creationId xmlns:a16="http://schemas.microsoft.com/office/drawing/2014/main" id="{F747B283-FF43-8642-DCE3-1DC4ABF12300}"/>
              </a:ext>
            </a:extLst>
          </p:cNvPr>
          <p:cNvSpPr txBox="1"/>
          <p:nvPr/>
        </p:nvSpPr>
        <p:spPr>
          <a:xfrm>
            <a:off x="537858" y="357453"/>
            <a:ext cx="7830246"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 and Auto-Unrolling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678564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40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4" name="表格 3">
            <a:extLst>
              <a:ext uri="{FF2B5EF4-FFF2-40B4-BE49-F238E27FC236}">
                <a16:creationId xmlns:a16="http://schemas.microsoft.com/office/drawing/2014/main" id="{D6569280-1C7D-FBAE-87EE-52552355C634}"/>
              </a:ext>
            </a:extLst>
          </p:cNvPr>
          <p:cNvGraphicFramePr>
            <a:graphicFrameLocks noGrp="1"/>
          </p:cNvGraphicFramePr>
          <p:nvPr>
            <p:extLst>
              <p:ext uri="{D42A27DB-BD31-4B8C-83A1-F6EECF244321}">
                <p14:modId xmlns:p14="http://schemas.microsoft.com/office/powerpoint/2010/main" val="6639556"/>
              </p:ext>
            </p:extLst>
          </p:nvPr>
        </p:nvGraphicFramePr>
        <p:xfrm>
          <a:off x="3881827" y="1756293"/>
          <a:ext cx="4428345" cy="2494614"/>
        </p:xfrm>
        <a:graphic>
          <a:graphicData uri="http://schemas.openxmlformats.org/drawingml/2006/table">
            <a:tbl>
              <a:tblPr>
                <a:tableStyleId>{5C22544A-7EE6-4342-B048-85BDC9FD1C3A}</a:tableStyleId>
              </a:tblPr>
              <a:tblGrid>
                <a:gridCol w="1476115">
                  <a:extLst>
                    <a:ext uri="{9D8B030D-6E8A-4147-A177-3AD203B41FA5}">
                      <a16:colId xmlns:a16="http://schemas.microsoft.com/office/drawing/2014/main" val="680549464"/>
                    </a:ext>
                  </a:extLst>
                </a:gridCol>
                <a:gridCol w="1476115">
                  <a:extLst>
                    <a:ext uri="{9D8B030D-6E8A-4147-A177-3AD203B41FA5}">
                      <a16:colId xmlns:a16="http://schemas.microsoft.com/office/drawing/2014/main" val="1210783084"/>
                    </a:ext>
                  </a:extLst>
                </a:gridCol>
                <a:gridCol w="1476115">
                  <a:extLst>
                    <a:ext uri="{9D8B030D-6E8A-4147-A177-3AD203B41FA5}">
                      <a16:colId xmlns:a16="http://schemas.microsoft.com/office/drawing/2014/main" val="2086370374"/>
                    </a:ext>
                  </a:extLst>
                </a:gridCol>
              </a:tblGrid>
              <a:tr h="415769">
                <a:tc>
                  <a:txBody>
                    <a:bodyPr/>
                    <a:lstStyle/>
                    <a:p>
                      <a:pPr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600" u="none" strike="noStrike" dirty="0">
                          <a:effectLst/>
                        </a:rPr>
                        <a:t>GFLOPS</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1600" u="none" strike="noStrike" dirty="0">
                          <a:effectLst/>
                        </a:rPr>
                        <a:t>Rela.</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913562089"/>
                  </a:ext>
                </a:extLst>
              </a:tr>
              <a:tr h="415769">
                <a:tc>
                  <a:txBody>
                    <a:bodyPr/>
                    <a:lstStyle/>
                    <a:p>
                      <a:pPr algn="ctr" fontAlgn="ctr"/>
                      <a:r>
                        <a:rPr lang="en-US" sz="1600" u="none" strike="noStrike" dirty="0">
                          <a:effectLst/>
                        </a:rPr>
                        <a:t>Plain </a:t>
                      </a:r>
                      <a:r>
                        <a:rPr lang="en-US" sz="1600" u="none" strike="noStrike" dirty="0" err="1">
                          <a:effectLst/>
                        </a:rPr>
                        <a:t>Cpp</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2.098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1.00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74593105"/>
                  </a:ext>
                </a:extLst>
              </a:tr>
              <a:tr h="415769">
                <a:tc>
                  <a:txBody>
                    <a:bodyPr/>
                    <a:lstStyle/>
                    <a:p>
                      <a:pPr algn="ctr" fontAlgn="ctr"/>
                      <a:r>
                        <a:rPr lang="en-US" sz="1600" u="none" strike="noStrike" dirty="0">
                          <a:effectLst/>
                        </a:rPr>
                        <a:t>Eigen</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8.787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4.19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188267772"/>
                  </a:ext>
                </a:extLst>
              </a:tr>
              <a:tr h="415769">
                <a:tc>
                  <a:txBody>
                    <a:bodyPr/>
                    <a:lstStyle/>
                    <a:p>
                      <a:pPr algn="ctr" fontAlgn="ctr"/>
                      <a:r>
                        <a:rPr lang="en-US" sz="1600" u="none" strike="noStrike">
                          <a:effectLst/>
                        </a:rPr>
                        <a:t>Template</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6.458</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3.08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059993102"/>
                  </a:ext>
                </a:extLst>
              </a:tr>
              <a:tr h="415769">
                <a:tc>
                  <a:txBody>
                    <a:bodyPr/>
                    <a:lstStyle/>
                    <a:p>
                      <a:pPr algn="ctr" fontAlgn="ctr"/>
                      <a:r>
                        <a:rPr lang="en-US" sz="1600" u="none" strike="noStrike">
                          <a:effectLst/>
                        </a:rPr>
                        <a:t>ISPC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0.830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0.40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469094100"/>
                  </a:ext>
                </a:extLst>
              </a:tr>
              <a:tr h="415769">
                <a:tc>
                  <a:txBody>
                    <a:bodyPr/>
                    <a:lstStyle/>
                    <a:p>
                      <a:pPr algn="ctr" fontAlgn="ctr"/>
                      <a:r>
                        <a:rPr lang="en-US" sz="1600" u="none" strike="noStrike">
                          <a:effectLst/>
                        </a:rPr>
                        <a:t>MKL</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0.734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altLang="zh-CN" sz="1600" u="none" strike="noStrike" dirty="0">
                          <a:effectLst/>
                        </a:rPr>
                        <a:t>0.35 </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2547111784"/>
                  </a:ext>
                </a:extLst>
              </a:tr>
            </a:tbl>
          </a:graphicData>
        </a:graphic>
      </p:graphicFrame>
      <p:sp>
        <p:nvSpPr>
          <p:cNvPr id="5" name="文本框 4">
            <a:extLst>
              <a:ext uri="{FF2B5EF4-FFF2-40B4-BE49-F238E27FC236}">
                <a16:creationId xmlns:a16="http://schemas.microsoft.com/office/drawing/2014/main" id="{8A86A925-DA3A-701E-C8B6-74BE2A38279A}"/>
              </a:ext>
            </a:extLst>
          </p:cNvPr>
          <p:cNvSpPr txBox="1"/>
          <p:nvPr/>
        </p:nvSpPr>
        <p:spPr>
          <a:xfrm>
            <a:off x="4484158" y="4624465"/>
            <a:ext cx="4374916" cy="1323439"/>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Eigen : libeigen3-dev 3.4.0-2ubuntu2</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MKL   : 2024.0</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ISPC  : 1.21.1</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GCC  :  13.1.0 –O2</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4D3EF308-0C86-258C-1DB2-ACDA0EFDFD58}"/>
              </a:ext>
            </a:extLst>
          </p:cNvPr>
          <p:cNvSpPr txBox="1"/>
          <p:nvPr/>
        </p:nvSpPr>
        <p:spPr>
          <a:xfrm>
            <a:off x="8929510" y="1867019"/>
            <a:ext cx="1674305" cy="400110"/>
          </a:xfrm>
          <a:prstGeom prst="rect">
            <a:avLst/>
          </a:prstGeom>
          <a:noFill/>
        </p:spPr>
        <p:txBody>
          <a:bodyPr wrap="none" rtlCol="0">
            <a:spAutoFit/>
          </a:bodyPr>
          <a:lstStyle/>
          <a:p>
            <a:pPr algn="ct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Vec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length = 4</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矩形 2">
            <a:extLst>
              <a:ext uri="{FF2B5EF4-FFF2-40B4-BE49-F238E27FC236}">
                <a16:creationId xmlns:a16="http://schemas.microsoft.com/office/drawing/2014/main" id="{C1D7A98A-AD73-A199-FECD-13A4D7DFBFF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2B3FF52C-C05E-A1B6-D1EB-B01E1149860C}"/>
              </a:ext>
            </a:extLst>
          </p:cNvPr>
          <p:cNvSpPr txBox="1"/>
          <p:nvPr/>
        </p:nvSpPr>
        <p:spPr>
          <a:xfrm>
            <a:off x="537858" y="357453"/>
            <a:ext cx="7830246"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 and Auto-Unrolling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03503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本框 116">
            <a:extLst>
              <a:ext uri="{FF2B5EF4-FFF2-40B4-BE49-F238E27FC236}">
                <a16:creationId xmlns:a16="http://schemas.microsoft.com/office/drawing/2014/main" id="{24C55F79-C8E4-4373-A4ED-33E1898048BB}"/>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 name="直接连接符 4">
            <a:extLst>
              <a:ext uri="{FF2B5EF4-FFF2-40B4-BE49-F238E27FC236}">
                <a16:creationId xmlns:a16="http://schemas.microsoft.com/office/drawing/2014/main" id="{AAE95F27-10AF-2BE7-56B0-B9C3C2927285}"/>
              </a:ext>
            </a:extLst>
          </p:cNvPr>
          <p:cNvCxnSpPr>
            <a:cxnSpLocks/>
          </p:cNvCxnSpPr>
          <p:nvPr/>
        </p:nvCxnSpPr>
        <p:spPr>
          <a:xfrm>
            <a:off x="579074" y="1147894"/>
            <a:ext cx="11016296"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ACCBD6C-D826-1D07-16D8-B02D322D26B7}"/>
              </a:ext>
            </a:extLst>
          </p:cNvPr>
          <p:cNvGrpSpPr/>
          <p:nvPr/>
        </p:nvGrpSpPr>
        <p:grpSpPr>
          <a:xfrm>
            <a:off x="1482760" y="1589392"/>
            <a:ext cx="4480714" cy="4351434"/>
            <a:chOff x="1482760" y="1307290"/>
            <a:chExt cx="4480714" cy="4351434"/>
          </a:xfrm>
        </p:grpSpPr>
        <p:sp>
          <p:nvSpPr>
            <p:cNvPr id="6" name="文本框 5">
              <a:extLst>
                <a:ext uri="{FF2B5EF4-FFF2-40B4-BE49-F238E27FC236}">
                  <a16:creationId xmlns:a16="http://schemas.microsoft.com/office/drawing/2014/main" id="{C6028CA5-9F89-10DB-6DC2-563652EBB605}"/>
                </a:ext>
              </a:extLst>
            </p:cNvPr>
            <p:cNvSpPr txBox="1"/>
            <p:nvPr/>
          </p:nvSpPr>
          <p:spPr>
            <a:xfrm>
              <a:off x="1482760" y="2677483"/>
              <a:ext cx="4480714" cy="584775"/>
            </a:xfrm>
            <a:prstGeom prst="rect">
              <a:avLst/>
            </a:prstGeom>
            <a:noFill/>
          </p:spPr>
          <p:txBody>
            <a:bodyPr wrap="none" rtlCol="0">
              <a:spAutoFit/>
            </a:bodyPr>
            <a:lstStyle/>
            <a:p>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 Polymorphism in C++</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文本框 6">
              <a:extLst>
                <a:ext uri="{FF2B5EF4-FFF2-40B4-BE49-F238E27FC236}">
                  <a16:creationId xmlns:a16="http://schemas.microsoft.com/office/drawing/2014/main" id="{30C81D0B-DBCC-68D4-751A-8277525761C2}"/>
                </a:ext>
              </a:extLst>
            </p:cNvPr>
            <p:cNvSpPr txBox="1"/>
            <p:nvPr/>
          </p:nvSpPr>
          <p:spPr>
            <a:xfrm>
              <a:off x="1482760" y="4047676"/>
              <a:ext cx="4345870" cy="584775"/>
            </a:xfrm>
            <a:prstGeom prst="rect">
              <a:avLst/>
            </a:prstGeom>
            <a:noFill/>
          </p:spPr>
          <p:txBody>
            <a:bodyPr wrap="none" rtlCol="0">
              <a:spAutoFit/>
            </a:bodyPr>
            <a:lstStyle/>
            <a:p>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3*. Advanced Examples</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0" name="组合 9">
              <a:extLst>
                <a:ext uri="{FF2B5EF4-FFF2-40B4-BE49-F238E27FC236}">
                  <a16:creationId xmlns:a16="http://schemas.microsoft.com/office/drawing/2014/main" id="{26EC38EE-CF83-7B86-9870-ABB7680C7956}"/>
                </a:ext>
              </a:extLst>
            </p:cNvPr>
            <p:cNvGrpSpPr/>
            <p:nvPr/>
          </p:nvGrpSpPr>
          <p:grpSpPr>
            <a:xfrm>
              <a:off x="1482760" y="1307290"/>
              <a:ext cx="2825179" cy="4351434"/>
              <a:chOff x="1207517" y="1684916"/>
              <a:chExt cx="2825179" cy="4351434"/>
            </a:xfrm>
          </p:grpSpPr>
          <p:sp>
            <p:nvSpPr>
              <p:cNvPr id="8" name="文本框 7">
                <a:extLst>
                  <a:ext uri="{FF2B5EF4-FFF2-40B4-BE49-F238E27FC236}">
                    <a16:creationId xmlns:a16="http://schemas.microsoft.com/office/drawing/2014/main" id="{C71FE879-3E72-41C0-9A96-89054F1DD0DD}"/>
                  </a:ext>
                </a:extLst>
              </p:cNvPr>
              <p:cNvSpPr txBox="1"/>
              <p:nvPr/>
            </p:nvSpPr>
            <p:spPr>
              <a:xfrm>
                <a:off x="1207884" y="1684916"/>
                <a:ext cx="2824812" cy="584775"/>
              </a:xfrm>
              <a:prstGeom prst="rect">
                <a:avLst/>
              </a:prstGeom>
              <a:noFill/>
            </p:spPr>
            <p:txBody>
              <a:bodyPr wrap="none" rtlCol="0">
                <a:spAutoFit/>
              </a:bodyPr>
              <a:lstStyle/>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Why C++ ? </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文本框 13">
                <a:extLst>
                  <a:ext uri="{FF2B5EF4-FFF2-40B4-BE49-F238E27FC236}">
                    <a16:creationId xmlns:a16="http://schemas.microsoft.com/office/drawing/2014/main" id="{852D1220-E4B9-FADE-6097-703F8FAFDE4A}"/>
                  </a:ext>
                </a:extLst>
              </p:cNvPr>
              <p:cNvSpPr txBox="1"/>
              <p:nvPr/>
            </p:nvSpPr>
            <p:spPr>
              <a:xfrm>
                <a:off x="1207517" y="5451575"/>
                <a:ext cx="184731" cy="584775"/>
              </a:xfrm>
              <a:prstGeom prst="rect">
                <a:avLst/>
              </a:prstGeom>
              <a:noFill/>
            </p:spPr>
            <p:txBody>
              <a:bodyPr wrap="none" rtlCol="0">
                <a:spAutoFit/>
              </a:bodyPr>
              <a:lstStyle/>
              <a:p>
                <a:endPar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661768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7830246"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 and Auto-Unrolling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41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C6CC779F-9F9B-9E28-8E71-F2C335A23264}"/>
              </a:ext>
            </a:extLst>
          </p:cNvPr>
          <p:cNvSpPr txBox="1"/>
          <p:nvPr/>
        </p:nvSpPr>
        <p:spPr>
          <a:xfrm>
            <a:off x="2270500" y="2690336"/>
            <a:ext cx="6097604" cy="1477328"/>
          </a:xfrm>
          <a:prstGeom prst="rect">
            <a:avLst/>
          </a:prstGeom>
          <a:noFill/>
        </p:spPr>
        <p:txBody>
          <a:bodyPr wrap="square">
            <a:spAutoFit/>
          </a:bodyPr>
          <a:lstStyle/>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0</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0</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1</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1</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2</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2</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3</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3</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4</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4</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p:txBody>
      </p:sp>
      <p:sp>
        <p:nvSpPr>
          <p:cNvPr id="3" name="文本框 2">
            <a:extLst>
              <a:ext uri="{FF2B5EF4-FFF2-40B4-BE49-F238E27FC236}">
                <a16:creationId xmlns:a16="http://schemas.microsoft.com/office/drawing/2014/main" id="{811B39B6-FEA7-5CEE-F66F-EC417C463A56}"/>
              </a:ext>
            </a:extLst>
          </p:cNvPr>
          <p:cNvSpPr txBox="1"/>
          <p:nvPr/>
        </p:nvSpPr>
        <p:spPr>
          <a:xfrm>
            <a:off x="6110531" y="1697741"/>
            <a:ext cx="5933607" cy="3785652"/>
          </a:xfrm>
          <a:prstGeom prst="rect">
            <a:avLst/>
          </a:prstGeom>
          <a:noFill/>
        </p:spPr>
        <p:txBody>
          <a:bodyPr wrap="square" rtlCol="0">
            <a:spAutoFit/>
          </a:bodyPr>
          <a:lstStyle/>
          <a:p>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Recursion</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Func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(alpha, x, y):</a:t>
            </a: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*y += alpha * *x</a:t>
            </a: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Func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(alpha, x+1,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y+1)</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Termination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Func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_(alpha, x, y):</a:t>
            </a: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*y = alpha * *x</a:t>
            </a: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The compiler must know the length of the vectors</a:t>
            </a:r>
          </a:p>
        </p:txBody>
      </p:sp>
      <p:sp>
        <p:nvSpPr>
          <p:cNvPr id="4" name="矩形 3">
            <a:extLst>
              <a:ext uri="{FF2B5EF4-FFF2-40B4-BE49-F238E27FC236}">
                <a16:creationId xmlns:a16="http://schemas.microsoft.com/office/drawing/2014/main" id="{B595EF14-DA92-4A5F-E7F2-D8A6EACBF233}"/>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854208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A1BC917B-0C83-E465-4304-886B2DDDE03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AC5A08D6-3662-D986-448B-F8B056CF8969}"/>
              </a:ext>
            </a:extLst>
          </p:cNvPr>
          <p:cNvSpPr txBox="1"/>
          <p:nvPr/>
        </p:nvSpPr>
        <p:spPr>
          <a:xfrm>
            <a:off x="537858" y="357453"/>
            <a:ext cx="7830246"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 and Auto-Unrolling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文本框 7">
            <a:extLst>
              <a:ext uri="{FF2B5EF4-FFF2-40B4-BE49-F238E27FC236}">
                <a16:creationId xmlns:a16="http://schemas.microsoft.com/office/drawing/2014/main" id="{520E260B-267D-AA58-50F3-39A9C6CE5F72}"/>
              </a:ext>
            </a:extLst>
          </p:cNvPr>
          <p:cNvSpPr txBox="1"/>
          <p:nvPr/>
        </p:nvSpPr>
        <p:spPr>
          <a:xfrm>
            <a:off x="1032451" y="1379176"/>
            <a:ext cx="9393212" cy="1477328"/>
          </a:xfrm>
          <a:prstGeom prst="rect">
            <a:avLst/>
          </a:prstGeom>
          <a:noFill/>
        </p:spPr>
        <p:txBody>
          <a:bodyPr wrap="square">
            <a:spAutoFit/>
          </a:bodyPr>
          <a:lstStyle/>
          <a:p>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 &lt;</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err="1">
                <a:solidFill>
                  <a:srgbClr val="CF222E"/>
                </a:solidFill>
                <a:effectLst/>
                <a:latin typeface="Consolas" panose="020B0609020204030204" pitchFamily="49" charset="0"/>
              </a:rPr>
              <a:t>floating_point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N</a:t>
            </a:r>
            <a:r>
              <a:rPr lang="en-US"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a</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x</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CF222E"/>
                </a:solidFill>
                <a:effectLst/>
                <a:latin typeface="Consolas" panose="020B0609020204030204" pitchFamily="49" charset="0"/>
              </a:rPr>
              <a:t>*</a:t>
            </a:r>
            <a:r>
              <a:rPr lang="en-US" altLang="zh-CN" b="0" dirty="0">
                <a:solidFill>
                  <a:srgbClr val="953800"/>
                </a:solidFill>
                <a:effectLst/>
                <a:latin typeface="Consolas" panose="020B0609020204030204" pitchFamily="49" charset="0"/>
              </a:rPr>
              <a:t>y</a:t>
            </a:r>
            <a:r>
              <a:rPr lang="en-US" altLang="zh-CN" b="0" dirty="0">
                <a:solidFill>
                  <a:srgbClr val="1F2328"/>
                </a:solidFill>
                <a:effectLst/>
                <a:latin typeface="Consolas" panose="020B0609020204030204" pitchFamily="49" charset="0"/>
              </a:rPr>
              <a:t>);</a:t>
            </a:r>
          </a:p>
          <a:p>
            <a:br>
              <a:rPr lang="en-US" altLang="zh-CN" b="0" dirty="0">
                <a:solidFill>
                  <a:srgbClr val="1F2328"/>
                </a:solidFill>
                <a:effectLst/>
                <a:latin typeface="Consolas" panose="020B0609020204030204" pitchFamily="49" charset="0"/>
              </a:rPr>
            </a:br>
            <a:r>
              <a:rPr lang="en-US" altLang="zh-CN" b="0" dirty="0">
                <a:solidFill>
                  <a:srgbClr val="CF222E"/>
                </a:solidFill>
                <a:effectLst/>
                <a:latin typeface="Consolas" panose="020B0609020204030204" pitchFamily="49" charset="0"/>
              </a:rPr>
              <a:t>template</a:t>
            </a:r>
            <a:r>
              <a:rPr lang="en-US" altLang="zh-CN" b="0" dirty="0">
                <a:solidFill>
                  <a:srgbClr val="1F2328"/>
                </a:solidFill>
                <a:effectLst/>
                <a:latin typeface="Consolas" panose="020B0609020204030204" pitchFamily="49" charset="0"/>
              </a:rPr>
              <a:t> &lt;</a:t>
            </a:r>
            <a:r>
              <a:rPr lang="en-US" altLang="zh-CN" b="0" dirty="0">
                <a:solidFill>
                  <a:srgbClr val="953800"/>
                </a:solidFill>
                <a:effectLst/>
                <a:latin typeface="Consolas" panose="020B0609020204030204" pitchFamily="49" charset="0"/>
              </a:rPr>
              <a:t>std</a:t>
            </a:r>
            <a:r>
              <a:rPr lang="en-US" altLang="zh-CN" b="0" dirty="0">
                <a:solidFill>
                  <a:srgbClr val="1F2328"/>
                </a:solidFill>
                <a:effectLst/>
                <a:latin typeface="Consolas" panose="020B0609020204030204" pitchFamily="49" charset="0"/>
              </a:rPr>
              <a:t>::</a:t>
            </a:r>
            <a:r>
              <a:rPr lang="en-US" altLang="zh-CN" b="0" dirty="0" err="1">
                <a:solidFill>
                  <a:srgbClr val="CF222E"/>
                </a:solidFill>
                <a:effectLst/>
                <a:latin typeface="Consolas" panose="020B0609020204030204" pitchFamily="49" charset="0"/>
              </a:rPr>
              <a:t>floating_point</a:t>
            </a:r>
            <a:r>
              <a:rPr lang="en-US" altLang="zh-CN" b="0" dirty="0">
                <a:solidFill>
                  <a:srgbClr val="1F2328"/>
                </a:solidFill>
                <a:effectLst/>
                <a:latin typeface="Consolas" panose="020B0609020204030204" pitchFamily="49" charset="0"/>
              </a:rPr>
              <a:t> </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&gt;</a:t>
            </a:r>
          </a:p>
          <a:p>
            <a:r>
              <a:rPr lang="en-US" altLang="zh-CN" b="0" dirty="0">
                <a:solidFill>
                  <a:srgbClr val="CF222E"/>
                </a:solidFill>
                <a:effectLst/>
                <a:latin typeface="Consolas" panose="020B0609020204030204" pitchFamily="49" charset="0"/>
              </a:rPr>
              <a:t>void</a:t>
            </a:r>
            <a:r>
              <a:rPr lang="en-US" altLang="zh-CN" b="0" dirty="0">
                <a:solidFill>
                  <a:srgbClr val="1F2328"/>
                </a:solidFill>
                <a:effectLst/>
                <a:latin typeface="Consolas" panose="020B0609020204030204" pitchFamily="49" charset="0"/>
              </a:rPr>
              <a:t> </a:t>
            </a:r>
            <a:r>
              <a:rPr lang="en-US" altLang="zh-CN" b="0" dirty="0">
                <a:solidFill>
                  <a:srgbClr val="8250DF"/>
                </a:solidFill>
                <a:effectLst/>
                <a:latin typeface="Consolas" panose="020B0609020204030204" pitchFamily="49" charset="0"/>
              </a:rPr>
              <a:t>AXPY</a:t>
            </a:r>
            <a:r>
              <a:rPr lang="en-US" altLang="zh-CN" b="0" dirty="0">
                <a:solidFill>
                  <a:srgbClr val="1F2328"/>
                </a:solidFill>
                <a:effectLst/>
                <a:latin typeface="Consolas" panose="020B0609020204030204" pitchFamily="49" charset="0"/>
              </a:rPr>
              <a:t>&lt;</a:t>
            </a:r>
            <a:r>
              <a:rPr lang="en-US" altLang="zh-CN" b="0" dirty="0">
                <a:solidFill>
                  <a:srgbClr val="953800"/>
                </a:solidFill>
                <a:effectLst/>
                <a:latin typeface="Consolas" panose="020B0609020204030204" pitchFamily="49" charset="0"/>
              </a:rPr>
              <a:t>Scalar</a:t>
            </a:r>
            <a:r>
              <a:rPr lang="en-US" altLang="zh-CN" b="0" dirty="0">
                <a:solidFill>
                  <a:srgbClr val="1F2328"/>
                </a:solidFill>
                <a:effectLst/>
                <a:latin typeface="Consolas" panose="020B0609020204030204" pitchFamily="49" charset="0"/>
              </a:rPr>
              <a:t>, </a:t>
            </a:r>
            <a:r>
              <a:rPr lang="en-US" altLang="zh-CN" b="0" dirty="0">
                <a:solidFill>
                  <a:srgbClr val="0550AE"/>
                </a:solidFill>
                <a:effectLst/>
                <a:latin typeface="Consolas" panose="020B0609020204030204" pitchFamily="49" charset="0"/>
              </a:rPr>
              <a:t>1</a:t>
            </a:r>
            <a:r>
              <a:rPr lang="en-US" altLang="zh-CN" b="0" dirty="0">
                <a:solidFill>
                  <a:srgbClr val="1F2328"/>
                </a:solidFill>
                <a:effectLst/>
                <a:latin typeface="Consolas" panose="020B0609020204030204" pitchFamily="49" charset="0"/>
              </a:rPr>
              <a:t>&gt;(</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Scalar a, </a:t>
            </a:r>
            <a:r>
              <a:rPr lang="en-US" altLang="zh-CN" b="0" dirty="0">
                <a:solidFill>
                  <a:srgbClr val="CF222E"/>
                </a:solidFill>
                <a:effectLst/>
                <a:latin typeface="Consolas" panose="020B0609020204030204" pitchFamily="49" charset="0"/>
              </a:rPr>
              <a:t>const</a:t>
            </a:r>
            <a:r>
              <a:rPr lang="en-US" altLang="zh-CN" b="0" dirty="0">
                <a:solidFill>
                  <a:srgbClr val="1F2328"/>
                </a:solidFill>
                <a:effectLst/>
                <a:latin typeface="Consolas" panose="020B0609020204030204" pitchFamily="49" charset="0"/>
              </a:rPr>
              <a:t> Scalar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x, Scalar </a:t>
            </a:r>
            <a:r>
              <a:rPr lang="en-US" altLang="zh-CN" b="0" dirty="0">
                <a:solidFill>
                  <a:srgbClr val="CF222E"/>
                </a:solidFill>
                <a:effectLst/>
                <a:latin typeface="Consolas" panose="020B0609020204030204" pitchFamily="49" charset="0"/>
              </a:rPr>
              <a:t>*</a:t>
            </a:r>
            <a:r>
              <a:rPr lang="en-US" altLang="zh-CN" b="0" dirty="0">
                <a:solidFill>
                  <a:srgbClr val="1F2328"/>
                </a:solidFill>
                <a:effectLst/>
                <a:latin typeface="Consolas" panose="020B0609020204030204" pitchFamily="49" charset="0"/>
              </a:rPr>
              <a:t>y);</a:t>
            </a:r>
          </a:p>
        </p:txBody>
      </p:sp>
      <p:sp>
        <p:nvSpPr>
          <p:cNvPr id="9" name="文本框 8">
            <a:extLst>
              <a:ext uri="{FF2B5EF4-FFF2-40B4-BE49-F238E27FC236}">
                <a16:creationId xmlns:a16="http://schemas.microsoft.com/office/drawing/2014/main" id="{83C65C3C-8F6D-CA50-4629-6B4D38DBCB30}"/>
              </a:ext>
            </a:extLst>
          </p:cNvPr>
          <p:cNvSpPr txBox="1"/>
          <p:nvPr/>
        </p:nvSpPr>
        <p:spPr>
          <a:xfrm>
            <a:off x="8121070" y="4036882"/>
            <a:ext cx="3985205" cy="707886"/>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函数不能偏特化 但是类可以</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类和函数都可以</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完全特化</a:t>
            </a:r>
          </a:p>
        </p:txBody>
      </p:sp>
    </p:spTree>
    <p:extLst>
      <p:ext uri="{BB962C8B-B14F-4D97-AF65-F5344CB8AC3E}">
        <p14:creationId xmlns:p14="http://schemas.microsoft.com/office/powerpoint/2010/main" val="3749254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42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B3F1DA1-8F6D-32DB-B3CF-5BA2B58531E6}"/>
              </a:ext>
            </a:extLst>
          </p:cNvPr>
          <p:cNvSpPr txBox="1"/>
          <p:nvPr/>
        </p:nvSpPr>
        <p:spPr>
          <a:xfrm>
            <a:off x="1034034" y="1376037"/>
            <a:ext cx="11367436" cy="4801314"/>
          </a:xfrm>
          <a:prstGeom prst="rect">
            <a:avLst/>
          </a:prstGeom>
          <a:noFill/>
        </p:spPr>
        <p:txBody>
          <a:bodyPr wrap="square">
            <a:spAutoFit/>
          </a:bodyPr>
          <a:lstStyle/>
          <a:p>
            <a:r>
              <a:rPr lang="en-US" altLang="zh-CN" b="0" dirty="0">
                <a:solidFill>
                  <a:srgbClr val="CF222E"/>
                </a:solidFill>
                <a:effectLst/>
                <a:highlight>
                  <a:srgbClr val="FFFFFF"/>
                </a:highlight>
                <a:latin typeface="Consolas" panose="020B0609020204030204" pitchFamily="49" charset="0"/>
              </a:rPr>
              <a:t>template</a:t>
            </a:r>
            <a:r>
              <a:rPr lang="en-US" altLang="zh-CN" b="0" dirty="0">
                <a:solidFill>
                  <a:srgbClr val="1F2328"/>
                </a:solidFill>
                <a:effectLst/>
                <a:highlight>
                  <a:srgbClr val="FFFFFF"/>
                </a:highlight>
                <a:latin typeface="Consolas" panose="020B0609020204030204" pitchFamily="49" charset="0"/>
              </a:rPr>
              <a:t> &lt;</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floating_point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int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&gt;</a:t>
            </a:r>
          </a:p>
          <a:p>
            <a:r>
              <a:rPr lang="en-US" altLang="zh-CN" b="0" dirty="0">
                <a:solidFill>
                  <a:srgbClr val="CF222E"/>
                </a:solidFill>
                <a:effectLst/>
                <a:highlight>
                  <a:srgbClr val="FFFFFF"/>
                </a:highlight>
                <a:latin typeface="Consolas" panose="020B0609020204030204" pitchFamily="49" charset="0"/>
              </a:rPr>
              <a:t>class</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automatic_unroll</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CF222E"/>
                </a:solidFill>
                <a:effectLst/>
                <a:highlight>
                  <a:srgbClr val="FFFFFF"/>
                </a:highlight>
                <a:latin typeface="Consolas" panose="020B0609020204030204" pitchFamily="49" charset="0"/>
              </a:rPr>
              <a:t>public:</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static</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CF222E"/>
                </a:solidFill>
                <a:effectLst/>
                <a:highlight>
                  <a:srgbClr val="FFFFFF"/>
                </a:highlight>
                <a:latin typeface="Consolas" panose="020B0609020204030204" pitchFamily="49" charset="0"/>
              </a:rPr>
              <a:t>const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const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r>
              <a:rPr lang="en-US" altLang="zh-CN" dirty="0" err="1">
                <a:solidFill>
                  <a:srgbClr val="953800"/>
                </a:solidFill>
                <a:highlight>
                  <a:srgbClr val="FFFFFF"/>
                </a:highlight>
                <a:latin typeface="Consolas" panose="020B0609020204030204" pitchFamily="49" charset="0"/>
              </a:rPr>
              <a:t>a</a:t>
            </a:r>
            <a:r>
              <a:rPr lang="en-US" altLang="zh-CN" b="0" dirty="0" err="1">
                <a:solidFill>
                  <a:srgbClr val="953800"/>
                </a:solidFill>
                <a:effectLst/>
                <a:highlight>
                  <a:srgbClr val="FFFFFF"/>
                </a:highlight>
                <a:latin typeface="Consolas" panose="020B0609020204030204" pitchFamily="49" charset="0"/>
              </a:rPr>
              <a:t>utomatic_unroll</a:t>
            </a:r>
            <a:r>
              <a:rPr lang="en-US" altLang="zh-CN" b="0" dirty="0">
                <a:solidFill>
                  <a:srgbClr val="1F2328"/>
                </a:solidFill>
                <a:effectLst/>
                <a:highlight>
                  <a:srgbClr val="FFFFFF"/>
                </a:highlight>
                <a:latin typeface="Consolas" panose="020B0609020204030204" pitchFamily="49" charset="0"/>
              </a:rPr>
              <a:t>&lt;</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N</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1</a:t>
            </a:r>
            <a:r>
              <a:rPr lang="en-US" altLang="zh-CN" b="0" dirty="0">
                <a:solidFill>
                  <a:srgbClr val="1F2328"/>
                </a:solidFill>
                <a:effectLst/>
                <a:highlight>
                  <a:srgbClr val="FFFFFF"/>
                </a:highlight>
                <a:latin typeface="Consolas" panose="020B0609020204030204" pitchFamily="49" charset="0"/>
              </a:rPr>
              <a:t>&gt;::</a:t>
            </a:r>
            <a:r>
              <a:rPr lang="en-US" altLang="zh-CN" b="0" dirty="0">
                <a:solidFill>
                  <a:srgbClr val="8250DF"/>
                </a:solidFill>
                <a:effectLst/>
                <a:highlight>
                  <a:srgbClr val="FFFFFF"/>
                </a:highlight>
                <a:latin typeface="Consolas" panose="020B0609020204030204" pitchFamily="49" charset="0"/>
              </a:rPr>
              <a:t>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1</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1</a:t>
            </a:r>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a:t>
            </a:r>
          </a:p>
          <a:p>
            <a:br>
              <a:rPr lang="en-US" altLang="zh-CN" b="0" dirty="0">
                <a:solidFill>
                  <a:srgbClr val="1F2328"/>
                </a:solidFill>
                <a:effectLst/>
                <a:highlight>
                  <a:srgbClr val="FFFFFF"/>
                </a:highlight>
                <a:latin typeface="Consolas" panose="020B0609020204030204" pitchFamily="49" charset="0"/>
              </a:rPr>
            </a:br>
            <a:r>
              <a:rPr lang="en-US" altLang="zh-CN" b="0" dirty="0">
                <a:solidFill>
                  <a:srgbClr val="CF222E"/>
                </a:solidFill>
                <a:effectLst/>
                <a:highlight>
                  <a:srgbClr val="FFFFFF"/>
                </a:highlight>
                <a:latin typeface="Consolas" panose="020B0609020204030204" pitchFamily="49" charset="0"/>
              </a:rPr>
              <a:t>template</a:t>
            </a:r>
            <a:r>
              <a:rPr lang="en-US" altLang="zh-CN" b="0" dirty="0">
                <a:solidFill>
                  <a:srgbClr val="1F2328"/>
                </a:solidFill>
                <a:effectLst/>
                <a:highlight>
                  <a:srgbClr val="FFFFFF"/>
                </a:highlight>
                <a:latin typeface="Consolas" panose="020B0609020204030204" pitchFamily="49" charset="0"/>
              </a:rPr>
              <a:t> &lt;</a:t>
            </a:r>
            <a:r>
              <a:rPr lang="en-US" altLang="zh-CN" b="0" dirty="0">
                <a:solidFill>
                  <a:srgbClr val="953800"/>
                </a:solidFill>
                <a:effectLst/>
                <a:highlight>
                  <a:srgbClr val="FFFFFF"/>
                </a:highlight>
                <a:latin typeface="Consolas" panose="020B0609020204030204" pitchFamily="49" charset="0"/>
              </a:rPr>
              <a:t>std</a:t>
            </a:r>
            <a:r>
              <a:rPr lang="en-US" altLang="zh-CN" b="0" dirty="0">
                <a:solidFill>
                  <a:srgbClr val="1F2328"/>
                </a:solidFill>
                <a:effectLst/>
                <a:highlight>
                  <a:srgbClr val="FFFFFF"/>
                </a:highlight>
                <a:latin typeface="Consolas" panose="020B0609020204030204" pitchFamily="49" charset="0"/>
              </a:rPr>
              <a:t>::</a:t>
            </a:r>
            <a:r>
              <a:rPr lang="en-US" altLang="zh-CN" b="0" dirty="0" err="1">
                <a:solidFill>
                  <a:srgbClr val="953800"/>
                </a:solidFill>
                <a:effectLst/>
                <a:highlight>
                  <a:srgbClr val="FFFFFF"/>
                </a:highlight>
                <a:latin typeface="Consolas" panose="020B0609020204030204" pitchFamily="49" charset="0"/>
              </a:rPr>
              <a:t>floating_point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&gt;</a:t>
            </a:r>
          </a:p>
          <a:p>
            <a:r>
              <a:rPr lang="en-US" altLang="zh-CN" b="0" dirty="0">
                <a:solidFill>
                  <a:srgbClr val="CF222E"/>
                </a:solidFill>
                <a:effectLst/>
                <a:highlight>
                  <a:srgbClr val="FFFFFF"/>
                </a:highlight>
                <a:latin typeface="Consolas" panose="020B0609020204030204" pitchFamily="49" charset="0"/>
              </a:rPr>
              <a:t>class</a:t>
            </a:r>
            <a:r>
              <a:rPr lang="en-US" altLang="zh-CN" b="0" dirty="0">
                <a:solidFill>
                  <a:srgbClr val="1F2328"/>
                </a:solidFill>
                <a:effectLst/>
                <a:highlight>
                  <a:srgbClr val="FFFFFF"/>
                </a:highlight>
                <a:latin typeface="Consolas" panose="020B0609020204030204" pitchFamily="49" charset="0"/>
              </a:rPr>
              <a:t> </a:t>
            </a:r>
            <a:r>
              <a:rPr lang="en-US" altLang="zh-CN" b="0" dirty="0" err="1">
                <a:solidFill>
                  <a:srgbClr val="953800"/>
                </a:solidFill>
                <a:effectLst/>
                <a:highlight>
                  <a:srgbClr val="FFFFFF"/>
                </a:highlight>
                <a:latin typeface="Consolas" panose="020B0609020204030204" pitchFamily="49" charset="0"/>
              </a:rPr>
              <a:t>automatic_unroll</a:t>
            </a:r>
            <a:r>
              <a:rPr lang="en-US" altLang="zh-CN" b="0" dirty="0">
                <a:solidFill>
                  <a:srgbClr val="1F2328"/>
                </a:solidFill>
                <a:effectLst/>
                <a:highlight>
                  <a:srgbClr val="FFFFFF"/>
                </a:highlight>
                <a:latin typeface="Consolas" panose="020B0609020204030204" pitchFamily="49" charset="0"/>
              </a:rPr>
              <a:t>&lt;</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0550AE"/>
                </a:solidFill>
                <a:effectLst/>
                <a:highlight>
                  <a:srgbClr val="FFFFFF"/>
                </a:highlight>
                <a:latin typeface="Consolas" panose="020B0609020204030204" pitchFamily="49" charset="0"/>
              </a:rPr>
              <a:t>1</a:t>
            </a:r>
            <a:r>
              <a:rPr lang="en-US" altLang="zh-CN" b="0" dirty="0">
                <a:solidFill>
                  <a:srgbClr val="1F2328"/>
                </a:solidFill>
                <a:effectLst/>
                <a:highlight>
                  <a:srgbClr val="FFFFFF"/>
                </a:highlight>
                <a:latin typeface="Consolas" panose="020B0609020204030204" pitchFamily="49" charset="0"/>
              </a:rPr>
              <a:t>&gt;</a:t>
            </a:r>
          </a:p>
          <a:p>
            <a:r>
              <a:rPr lang="en-US" altLang="zh-CN" b="0" dirty="0">
                <a:solidFill>
                  <a:srgbClr val="1F2328"/>
                </a:solidFill>
                <a:effectLst/>
                <a:highlight>
                  <a:srgbClr val="FFFFFF"/>
                </a:highlight>
                <a:latin typeface="Consolas" panose="020B0609020204030204" pitchFamily="49" charset="0"/>
              </a:rPr>
              <a:t>{</a:t>
            </a:r>
          </a:p>
          <a:p>
            <a:r>
              <a:rPr lang="en-US" altLang="zh-CN" b="0" dirty="0">
                <a:solidFill>
                  <a:srgbClr val="CF222E"/>
                </a:solidFill>
                <a:effectLst/>
                <a:highlight>
                  <a:srgbClr val="FFFFFF"/>
                </a:highlight>
                <a:latin typeface="Consolas" panose="020B0609020204030204" pitchFamily="49" charset="0"/>
              </a:rPr>
              <a:t>public:</a:t>
            </a:r>
            <a:endParaRPr lang="en-US" altLang="zh-CN" b="0" dirty="0">
              <a:solidFill>
                <a:srgbClr val="1F2328"/>
              </a:solidFill>
              <a:effectLst/>
              <a:highlight>
                <a:srgbClr val="FFFFFF"/>
              </a:highlight>
              <a:latin typeface="Consolas" panose="020B0609020204030204" pitchFamily="49" charset="0"/>
            </a:endParaRPr>
          </a:p>
          <a:p>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static</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void</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8250DF"/>
                </a:solidFill>
                <a:effectLst/>
                <a:highlight>
                  <a:srgbClr val="FFFFFF"/>
                </a:highlight>
                <a:latin typeface="Consolas" panose="020B0609020204030204" pitchFamily="49" charset="0"/>
              </a:rPr>
              <a:t>AXPY</a:t>
            </a:r>
            <a:r>
              <a:rPr lang="en-US" altLang="zh-CN" b="0" dirty="0">
                <a:solidFill>
                  <a:srgbClr val="1F2328"/>
                </a:solidFill>
                <a:effectLst/>
                <a:highlight>
                  <a:srgbClr val="FFFFFF"/>
                </a:highlight>
                <a:latin typeface="Consolas" panose="020B0609020204030204" pitchFamily="49" charset="0"/>
              </a:rPr>
              <a:t>(</a:t>
            </a:r>
            <a:r>
              <a:rPr lang="en-US" altLang="zh-CN" b="0" dirty="0">
                <a:solidFill>
                  <a:srgbClr val="CF222E"/>
                </a:solidFill>
                <a:effectLst/>
                <a:highlight>
                  <a:srgbClr val="FFFFFF"/>
                </a:highlight>
                <a:latin typeface="Consolas" panose="020B0609020204030204" pitchFamily="49" charset="0"/>
              </a:rPr>
              <a:t>const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const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Scalar</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y</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953800"/>
                </a:solidFill>
                <a:effectLst/>
                <a:highlight>
                  <a:srgbClr val="FFFFFF"/>
                </a:highlight>
                <a:latin typeface="Consolas" panose="020B0609020204030204" pitchFamily="49" charset="0"/>
              </a:rPr>
              <a:t>a</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1F2328"/>
                </a:solidFill>
                <a:effectLst/>
                <a:highlight>
                  <a:srgbClr val="FFFFFF"/>
                </a:highlight>
                <a:latin typeface="Consolas" panose="020B0609020204030204" pitchFamily="49" charset="0"/>
              </a:rPr>
              <a:t> </a:t>
            </a:r>
            <a:r>
              <a:rPr lang="en-US" altLang="zh-CN" b="0" dirty="0">
                <a:solidFill>
                  <a:srgbClr val="CF222E"/>
                </a:solidFill>
                <a:effectLst/>
                <a:highlight>
                  <a:srgbClr val="FFFFFF"/>
                </a:highlight>
                <a:latin typeface="Consolas" panose="020B0609020204030204" pitchFamily="49" charset="0"/>
              </a:rPr>
              <a:t>*</a:t>
            </a:r>
            <a:r>
              <a:rPr lang="en-US" altLang="zh-CN" b="0" dirty="0">
                <a:solidFill>
                  <a:srgbClr val="953800"/>
                </a:solidFill>
                <a:effectLst/>
                <a:highlight>
                  <a:srgbClr val="FFFFFF"/>
                </a:highlight>
                <a:latin typeface="Consolas" panose="020B0609020204030204" pitchFamily="49" charset="0"/>
              </a:rPr>
              <a:t>x</a:t>
            </a:r>
            <a:r>
              <a:rPr lang="en-US" altLang="zh-CN" b="0" dirty="0">
                <a:solidFill>
                  <a:srgbClr val="1F2328"/>
                </a:solidFill>
                <a:effectLst/>
                <a:highlight>
                  <a:srgbClr val="FFFFFF"/>
                </a:highlight>
                <a:latin typeface="Consolas" panose="020B0609020204030204" pitchFamily="49" charset="0"/>
              </a:rPr>
              <a:t>; }</a:t>
            </a:r>
          </a:p>
          <a:p>
            <a:r>
              <a:rPr lang="en-US" altLang="zh-CN" b="0" dirty="0">
                <a:solidFill>
                  <a:srgbClr val="1F2328"/>
                </a:solidFill>
                <a:effectLst/>
                <a:highlight>
                  <a:srgbClr val="FFFFFF"/>
                </a:highlight>
                <a:latin typeface="Consolas" panose="020B0609020204030204" pitchFamily="49" charset="0"/>
              </a:rPr>
              <a:t>};</a:t>
            </a:r>
          </a:p>
        </p:txBody>
      </p:sp>
      <p:sp>
        <p:nvSpPr>
          <p:cNvPr id="2" name="文本框 1">
            <a:extLst>
              <a:ext uri="{FF2B5EF4-FFF2-40B4-BE49-F238E27FC236}">
                <a16:creationId xmlns:a16="http://schemas.microsoft.com/office/drawing/2014/main" id="{DD4358F9-2F82-1A56-3071-40A8FFF869BD}"/>
              </a:ext>
            </a:extLst>
          </p:cNvPr>
          <p:cNvSpPr txBox="1"/>
          <p:nvPr/>
        </p:nvSpPr>
        <p:spPr>
          <a:xfrm>
            <a:off x="8121070" y="4036882"/>
            <a:ext cx="3985205" cy="707886"/>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函数不能偏特化 但是类可以</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类和函数都可以</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完全特化</a:t>
            </a:r>
          </a:p>
        </p:txBody>
      </p:sp>
      <p:sp>
        <p:nvSpPr>
          <p:cNvPr id="3" name="矩形 2">
            <a:extLst>
              <a:ext uri="{FF2B5EF4-FFF2-40B4-BE49-F238E27FC236}">
                <a16:creationId xmlns:a16="http://schemas.microsoft.com/office/drawing/2014/main" id="{A1BC917B-0C83-E465-4304-886B2DDDE03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AC5A08D6-3662-D986-448B-F8B056CF8969}"/>
              </a:ext>
            </a:extLst>
          </p:cNvPr>
          <p:cNvSpPr txBox="1"/>
          <p:nvPr/>
        </p:nvSpPr>
        <p:spPr>
          <a:xfrm>
            <a:off x="537858" y="357453"/>
            <a:ext cx="7830246"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 and Auto-Unrolling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9394385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43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199E8B61-175C-8046-00F1-E8BE2AA5B177}"/>
              </a:ext>
            </a:extLst>
          </p:cNvPr>
          <p:cNvSpPr txBox="1"/>
          <p:nvPr/>
        </p:nvSpPr>
        <p:spPr>
          <a:xfrm>
            <a:off x="1341110" y="2675056"/>
            <a:ext cx="6097604" cy="1477328"/>
          </a:xfrm>
          <a:prstGeom prst="rect">
            <a:avLst/>
          </a:prstGeom>
          <a:noFill/>
        </p:spPr>
        <p:txBody>
          <a:bodyPr wrap="square">
            <a:spAutoFit/>
          </a:bodyPr>
          <a:lstStyle/>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0</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0</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1</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1</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2</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2</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3</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3</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a:p>
            <a:r>
              <a:rPr lang="es-ES" altLang="zh-CN" b="0" dirty="0">
                <a:solidFill>
                  <a:srgbClr val="1F2328"/>
                </a:solidFill>
                <a:effectLst/>
                <a:highlight>
                  <a:srgbClr val="FFFFFF"/>
                </a:highlight>
                <a:latin typeface="Consolas" panose="020B0609020204030204" pitchFamily="49" charset="0"/>
              </a:rPr>
              <a:t>    y</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4</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alpha </a:t>
            </a:r>
            <a:r>
              <a:rPr lang="es-ES" altLang="zh-CN" b="0" dirty="0">
                <a:solidFill>
                  <a:srgbClr val="CF222E"/>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 x</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0550AE"/>
                </a:solidFill>
                <a:effectLst/>
                <a:highlight>
                  <a:srgbClr val="FFFFFF"/>
                </a:highlight>
                <a:latin typeface="Consolas" panose="020B0609020204030204" pitchFamily="49" charset="0"/>
              </a:rPr>
              <a:t>4</a:t>
            </a:r>
            <a:r>
              <a:rPr lang="es-ES" altLang="zh-CN" b="0" dirty="0">
                <a:solidFill>
                  <a:srgbClr val="8250DF"/>
                </a:solidFill>
                <a:effectLst/>
                <a:highlight>
                  <a:srgbClr val="FFFFFF"/>
                </a:highlight>
                <a:latin typeface="Consolas" panose="020B0609020204030204" pitchFamily="49" charset="0"/>
              </a:rPr>
              <a:t>]</a:t>
            </a:r>
            <a:r>
              <a:rPr lang="es-ES" altLang="zh-CN" b="0" dirty="0">
                <a:solidFill>
                  <a:srgbClr val="1F2328"/>
                </a:solidFill>
                <a:effectLst/>
                <a:highlight>
                  <a:srgbClr val="FFFFFF"/>
                </a:highlight>
                <a:latin typeface="Consolas" panose="020B0609020204030204" pitchFamily="49" charset="0"/>
              </a:rPr>
              <a:t>;</a:t>
            </a:r>
          </a:p>
        </p:txBody>
      </p:sp>
      <p:sp>
        <p:nvSpPr>
          <p:cNvPr id="5" name="文本框 4">
            <a:extLst>
              <a:ext uri="{FF2B5EF4-FFF2-40B4-BE49-F238E27FC236}">
                <a16:creationId xmlns:a16="http://schemas.microsoft.com/office/drawing/2014/main" id="{AFEED9EF-9BC4-8BBC-CD02-098E7A1137BB}"/>
              </a:ext>
            </a:extLst>
          </p:cNvPr>
          <p:cNvSpPr txBox="1"/>
          <p:nvPr/>
        </p:nvSpPr>
        <p:spPr>
          <a:xfrm>
            <a:off x="5058634" y="2675056"/>
            <a:ext cx="7133366" cy="1754326"/>
          </a:xfrm>
          <a:prstGeom prst="rect">
            <a:avLst/>
          </a:prstGeom>
          <a:noFill/>
        </p:spPr>
        <p:txBody>
          <a:bodyPr wrap="square">
            <a:spAutoFit/>
          </a:bodyPr>
          <a:lstStyle/>
          <a:p>
            <a:r>
              <a:rPr lang="en-US" altLang="zh-CN" b="0" dirty="0" err="1">
                <a:solidFill>
                  <a:srgbClr val="953800"/>
                </a:solidFill>
                <a:effectLst/>
                <a:highlight>
                  <a:srgbClr val="FFFFFF"/>
                </a:highlight>
                <a:latin typeface="Consolas" panose="020B0609020204030204" pitchFamily="49" charset="0"/>
              </a:rPr>
              <a:t>automatic_unroll</a:t>
            </a:r>
            <a:r>
              <a:rPr lang="en-US" altLang="zh-CN" b="0" dirty="0">
                <a:solidFill>
                  <a:srgbClr val="953800"/>
                </a:solidFill>
                <a:effectLst/>
                <a:highlight>
                  <a:srgbClr val="FFFFFF"/>
                </a:highlight>
                <a:latin typeface="Consolas" panose="020B0609020204030204" pitchFamily="49" charset="0"/>
              </a:rPr>
              <a:t>&lt;double, </a:t>
            </a:r>
            <a:r>
              <a:rPr lang="en-US" altLang="zh-CN" b="1" dirty="0">
                <a:solidFill>
                  <a:srgbClr val="FF0000"/>
                </a:solidFill>
                <a:effectLst/>
                <a:highlight>
                  <a:srgbClr val="FFFFFF"/>
                </a:highlight>
                <a:latin typeface="Consolas" panose="020B0609020204030204" pitchFamily="49" charset="0"/>
              </a:rPr>
              <a:t>5</a:t>
            </a:r>
            <a:r>
              <a:rPr lang="en-US" altLang="zh-CN" b="0" dirty="0">
                <a:solidFill>
                  <a:srgbClr val="953800"/>
                </a:solidFill>
                <a:effectLst/>
                <a:highlight>
                  <a:srgbClr val="FFFFFF"/>
                </a:highlight>
                <a:latin typeface="Consolas" panose="020B0609020204030204" pitchFamily="49" charset="0"/>
              </a:rPr>
              <a:t>&gt;::</a:t>
            </a:r>
            <a:r>
              <a:rPr lang="en-US" altLang="zh-CN" b="0" dirty="0">
                <a:solidFill>
                  <a:srgbClr val="8250DF"/>
                </a:solidFill>
                <a:effectLst/>
                <a:highlight>
                  <a:srgbClr val="FFFFFF"/>
                </a:highlight>
                <a:latin typeface="Consolas" panose="020B0609020204030204" pitchFamily="49" charset="0"/>
              </a:rPr>
              <a:t>AXPY(alpha, x0,   y0  )</a:t>
            </a:r>
          </a:p>
          <a:p>
            <a:r>
              <a:rPr lang="en-US" altLang="zh-CN" b="0" dirty="0" err="1">
                <a:solidFill>
                  <a:srgbClr val="953800"/>
                </a:solidFill>
                <a:effectLst/>
                <a:highlight>
                  <a:srgbClr val="FFFFFF"/>
                </a:highlight>
                <a:latin typeface="Consolas" panose="020B0609020204030204" pitchFamily="49" charset="0"/>
              </a:rPr>
              <a:t>automatic_unroll</a:t>
            </a:r>
            <a:r>
              <a:rPr lang="en-US" altLang="zh-CN" b="0" dirty="0">
                <a:solidFill>
                  <a:srgbClr val="953800"/>
                </a:solidFill>
                <a:effectLst/>
                <a:highlight>
                  <a:srgbClr val="FFFFFF"/>
                </a:highlight>
                <a:latin typeface="Consolas" panose="020B0609020204030204" pitchFamily="49" charset="0"/>
              </a:rPr>
              <a:t>&lt;double, </a:t>
            </a:r>
            <a:r>
              <a:rPr lang="en-US" altLang="zh-CN" b="1" dirty="0">
                <a:solidFill>
                  <a:srgbClr val="FF0000"/>
                </a:solidFill>
                <a:effectLst/>
                <a:highlight>
                  <a:srgbClr val="FFFFFF"/>
                </a:highlight>
                <a:latin typeface="Consolas" panose="020B0609020204030204" pitchFamily="49" charset="0"/>
              </a:rPr>
              <a:t>4</a:t>
            </a:r>
            <a:r>
              <a:rPr lang="en-US" altLang="zh-CN" b="0" dirty="0">
                <a:solidFill>
                  <a:srgbClr val="953800"/>
                </a:solidFill>
                <a:effectLst/>
                <a:highlight>
                  <a:srgbClr val="FFFFFF"/>
                </a:highlight>
                <a:latin typeface="Consolas" panose="020B0609020204030204" pitchFamily="49" charset="0"/>
              </a:rPr>
              <a:t>&gt;::</a:t>
            </a:r>
            <a:r>
              <a:rPr lang="en-US" altLang="zh-CN" b="0" dirty="0">
                <a:solidFill>
                  <a:srgbClr val="8250DF"/>
                </a:solidFill>
                <a:effectLst/>
                <a:highlight>
                  <a:srgbClr val="FFFFFF"/>
                </a:highlight>
                <a:latin typeface="Consolas" panose="020B0609020204030204" pitchFamily="49" charset="0"/>
              </a:rPr>
              <a:t>AXPY(alpha, x0+1, y0+1)</a:t>
            </a:r>
          </a:p>
          <a:p>
            <a:r>
              <a:rPr lang="en-US" altLang="zh-CN" b="0" dirty="0" err="1">
                <a:solidFill>
                  <a:srgbClr val="953800"/>
                </a:solidFill>
                <a:effectLst/>
                <a:highlight>
                  <a:srgbClr val="FFFFFF"/>
                </a:highlight>
                <a:latin typeface="Consolas" panose="020B0609020204030204" pitchFamily="49" charset="0"/>
              </a:rPr>
              <a:t>automatic_unroll</a:t>
            </a:r>
            <a:r>
              <a:rPr lang="en-US" altLang="zh-CN" b="0" dirty="0">
                <a:solidFill>
                  <a:srgbClr val="953800"/>
                </a:solidFill>
                <a:effectLst/>
                <a:highlight>
                  <a:srgbClr val="FFFFFF"/>
                </a:highlight>
                <a:latin typeface="Consolas" panose="020B0609020204030204" pitchFamily="49" charset="0"/>
              </a:rPr>
              <a:t>&lt;double, </a:t>
            </a:r>
            <a:r>
              <a:rPr lang="en-US" altLang="zh-CN" b="1" dirty="0">
                <a:solidFill>
                  <a:srgbClr val="FF0000"/>
                </a:solidFill>
                <a:effectLst/>
                <a:highlight>
                  <a:srgbClr val="FFFFFF"/>
                </a:highlight>
                <a:latin typeface="Consolas" panose="020B0609020204030204" pitchFamily="49" charset="0"/>
              </a:rPr>
              <a:t>3</a:t>
            </a:r>
            <a:r>
              <a:rPr lang="en-US" altLang="zh-CN" b="0" dirty="0">
                <a:solidFill>
                  <a:srgbClr val="953800"/>
                </a:solidFill>
                <a:effectLst/>
                <a:highlight>
                  <a:srgbClr val="FFFFFF"/>
                </a:highlight>
                <a:latin typeface="Consolas" panose="020B0609020204030204" pitchFamily="49" charset="0"/>
              </a:rPr>
              <a:t>&gt;::</a:t>
            </a:r>
            <a:r>
              <a:rPr lang="en-US" altLang="zh-CN" b="0" dirty="0">
                <a:solidFill>
                  <a:srgbClr val="8250DF"/>
                </a:solidFill>
                <a:effectLst/>
                <a:highlight>
                  <a:srgbClr val="FFFFFF"/>
                </a:highlight>
                <a:latin typeface="Consolas" panose="020B0609020204030204" pitchFamily="49" charset="0"/>
              </a:rPr>
              <a:t>AXPY(alpha, x0+2, y0+2)</a:t>
            </a:r>
          </a:p>
          <a:p>
            <a:r>
              <a:rPr lang="en-US" altLang="zh-CN" b="0" dirty="0" err="1">
                <a:solidFill>
                  <a:srgbClr val="953800"/>
                </a:solidFill>
                <a:effectLst/>
                <a:highlight>
                  <a:srgbClr val="FFFFFF"/>
                </a:highlight>
                <a:latin typeface="Consolas" panose="020B0609020204030204" pitchFamily="49" charset="0"/>
              </a:rPr>
              <a:t>automatic_unroll</a:t>
            </a:r>
            <a:r>
              <a:rPr lang="en-US" altLang="zh-CN" b="0" dirty="0">
                <a:solidFill>
                  <a:srgbClr val="953800"/>
                </a:solidFill>
                <a:effectLst/>
                <a:highlight>
                  <a:srgbClr val="FFFFFF"/>
                </a:highlight>
                <a:latin typeface="Consolas" panose="020B0609020204030204" pitchFamily="49" charset="0"/>
              </a:rPr>
              <a:t>&lt;double, </a:t>
            </a:r>
            <a:r>
              <a:rPr lang="en-US" altLang="zh-CN" b="1" dirty="0">
                <a:solidFill>
                  <a:srgbClr val="FF0000"/>
                </a:solidFill>
                <a:effectLst/>
                <a:highlight>
                  <a:srgbClr val="FFFFFF"/>
                </a:highlight>
                <a:latin typeface="Consolas" panose="020B0609020204030204" pitchFamily="49" charset="0"/>
              </a:rPr>
              <a:t>2</a:t>
            </a:r>
            <a:r>
              <a:rPr lang="en-US" altLang="zh-CN" b="0" dirty="0">
                <a:solidFill>
                  <a:srgbClr val="953800"/>
                </a:solidFill>
                <a:effectLst/>
                <a:highlight>
                  <a:srgbClr val="FFFFFF"/>
                </a:highlight>
                <a:latin typeface="Consolas" panose="020B0609020204030204" pitchFamily="49" charset="0"/>
              </a:rPr>
              <a:t>&gt;::</a:t>
            </a:r>
            <a:r>
              <a:rPr lang="en-US" altLang="zh-CN" b="0" dirty="0">
                <a:solidFill>
                  <a:srgbClr val="8250DF"/>
                </a:solidFill>
                <a:effectLst/>
                <a:highlight>
                  <a:srgbClr val="FFFFFF"/>
                </a:highlight>
                <a:latin typeface="Consolas" panose="020B0609020204030204" pitchFamily="49" charset="0"/>
              </a:rPr>
              <a:t>AXPY(alpha, x0+3, y0+3)</a:t>
            </a:r>
          </a:p>
          <a:p>
            <a:r>
              <a:rPr lang="en-US" altLang="zh-CN" b="0" dirty="0" err="1">
                <a:solidFill>
                  <a:srgbClr val="953800"/>
                </a:solidFill>
                <a:effectLst/>
                <a:highlight>
                  <a:srgbClr val="FFFFFF"/>
                </a:highlight>
                <a:latin typeface="Consolas" panose="020B0609020204030204" pitchFamily="49" charset="0"/>
              </a:rPr>
              <a:t>automatic_unroll</a:t>
            </a:r>
            <a:r>
              <a:rPr lang="en-US" altLang="zh-CN" b="0" dirty="0">
                <a:solidFill>
                  <a:srgbClr val="953800"/>
                </a:solidFill>
                <a:effectLst/>
                <a:highlight>
                  <a:srgbClr val="FFFFFF"/>
                </a:highlight>
                <a:latin typeface="Consolas" panose="020B0609020204030204" pitchFamily="49" charset="0"/>
              </a:rPr>
              <a:t>&lt;double, </a:t>
            </a:r>
            <a:r>
              <a:rPr lang="en-US" altLang="zh-CN" b="1" dirty="0">
                <a:solidFill>
                  <a:srgbClr val="002060"/>
                </a:solidFill>
                <a:effectLst/>
                <a:highlight>
                  <a:srgbClr val="FFFFFF"/>
                </a:highlight>
                <a:latin typeface="Consolas" panose="020B0609020204030204" pitchFamily="49" charset="0"/>
              </a:rPr>
              <a:t>1</a:t>
            </a:r>
            <a:r>
              <a:rPr lang="en-US" altLang="zh-CN" b="0" dirty="0">
                <a:solidFill>
                  <a:srgbClr val="953800"/>
                </a:solidFill>
                <a:effectLst/>
                <a:highlight>
                  <a:srgbClr val="FFFFFF"/>
                </a:highlight>
                <a:latin typeface="Consolas" panose="020B0609020204030204" pitchFamily="49" charset="0"/>
              </a:rPr>
              <a:t>&gt;::</a:t>
            </a:r>
            <a:r>
              <a:rPr lang="en-US" altLang="zh-CN" b="0" dirty="0">
                <a:solidFill>
                  <a:srgbClr val="8250DF"/>
                </a:solidFill>
                <a:effectLst/>
                <a:highlight>
                  <a:srgbClr val="FFFFFF"/>
                </a:highlight>
                <a:latin typeface="Consolas" panose="020B0609020204030204" pitchFamily="49" charset="0"/>
              </a:rPr>
              <a:t>AXPY(alpha, x0+4, y0+4)</a:t>
            </a:r>
          </a:p>
          <a:p>
            <a:endParaRPr lang="en-US" altLang="zh-CN" b="0" dirty="0">
              <a:solidFill>
                <a:srgbClr val="1F2328"/>
              </a:solidFill>
              <a:effectLst/>
              <a:highlight>
                <a:srgbClr val="FFFFFF"/>
              </a:highlight>
              <a:latin typeface="Consolas" panose="020B0609020204030204" pitchFamily="49" charset="0"/>
            </a:endParaRPr>
          </a:p>
        </p:txBody>
      </p:sp>
      <p:cxnSp>
        <p:nvCxnSpPr>
          <p:cNvPr id="4" name="直接箭头连接符 3">
            <a:extLst>
              <a:ext uri="{FF2B5EF4-FFF2-40B4-BE49-F238E27FC236}">
                <a16:creationId xmlns:a16="http://schemas.microsoft.com/office/drawing/2014/main" id="{A5BBDB07-1338-8C5F-5F85-965A5E93E565}"/>
              </a:ext>
            </a:extLst>
          </p:cNvPr>
          <p:cNvCxnSpPr/>
          <p:nvPr/>
        </p:nvCxnSpPr>
        <p:spPr>
          <a:xfrm flipH="1">
            <a:off x="4631961" y="2855626"/>
            <a:ext cx="42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31B6349E-5EE3-EFFD-09BD-EE6926680C2A}"/>
              </a:ext>
            </a:extLst>
          </p:cNvPr>
          <p:cNvCxnSpPr/>
          <p:nvPr/>
        </p:nvCxnSpPr>
        <p:spPr>
          <a:xfrm flipH="1">
            <a:off x="4631961" y="3157928"/>
            <a:ext cx="42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0FC3E05-F1A1-CC7D-ABE4-245F70ADDE58}"/>
              </a:ext>
            </a:extLst>
          </p:cNvPr>
          <p:cNvCxnSpPr/>
          <p:nvPr/>
        </p:nvCxnSpPr>
        <p:spPr>
          <a:xfrm flipH="1">
            <a:off x="4631961" y="3429000"/>
            <a:ext cx="42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54AF8C9-CA74-7704-1AA7-295669AE9DEC}"/>
              </a:ext>
            </a:extLst>
          </p:cNvPr>
          <p:cNvCxnSpPr/>
          <p:nvPr/>
        </p:nvCxnSpPr>
        <p:spPr>
          <a:xfrm flipH="1">
            <a:off x="4631961" y="3693826"/>
            <a:ext cx="42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38DA67C-99D5-1716-42DA-01887941749F}"/>
              </a:ext>
            </a:extLst>
          </p:cNvPr>
          <p:cNvCxnSpPr/>
          <p:nvPr/>
        </p:nvCxnSpPr>
        <p:spPr>
          <a:xfrm flipH="1">
            <a:off x="4631961" y="3973643"/>
            <a:ext cx="42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42BEF72-AC5F-AF70-E259-6E85216767A2}"/>
              </a:ext>
            </a:extLst>
          </p:cNvPr>
          <p:cNvCxnSpPr/>
          <p:nvPr/>
        </p:nvCxnSpPr>
        <p:spPr>
          <a:xfrm>
            <a:off x="4678680" y="2855626"/>
            <a:ext cx="379954" cy="30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3EDDF3E-7830-E208-795F-DA3120247EB7}"/>
              </a:ext>
            </a:extLst>
          </p:cNvPr>
          <p:cNvCxnSpPr/>
          <p:nvPr/>
        </p:nvCxnSpPr>
        <p:spPr>
          <a:xfrm>
            <a:off x="4673600" y="3157928"/>
            <a:ext cx="385034" cy="27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26E1702-1B83-3F08-2ABC-3608267EF8E3}"/>
              </a:ext>
            </a:extLst>
          </p:cNvPr>
          <p:cNvCxnSpPr/>
          <p:nvPr/>
        </p:nvCxnSpPr>
        <p:spPr>
          <a:xfrm>
            <a:off x="4688840" y="3432248"/>
            <a:ext cx="385034" cy="27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6DAAA1F-4A20-DFBE-13DF-9BF2F4D9AEDE}"/>
              </a:ext>
            </a:extLst>
          </p:cNvPr>
          <p:cNvCxnSpPr/>
          <p:nvPr/>
        </p:nvCxnSpPr>
        <p:spPr>
          <a:xfrm>
            <a:off x="4681220" y="3702571"/>
            <a:ext cx="385034" cy="27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42A6A47-AEC1-3FF5-F3ED-3695CAA2FD60}"/>
              </a:ext>
            </a:extLst>
          </p:cNvPr>
          <p:cNvSpPr txBox="1"/>
          <p:nvPr/>
        </p:nvSpPr>
        <p:spPr>
          <a:xfrm>
            <a:off x="1341110" y="4898369"/>
            <a:ext cx="675242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Exercises:  (1) Fibonacci sequence (2) combination number.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矩形 16">
            <a:extLst>
              <a:ext uri="{FF2B5EF4-FFF2-40B4-BE49-F238E27FC236}">
                <a16:creationId xmlns:a16="http://schemas.microsoft.com/office/drawing/2014/main" id="{B605A6C1-3A2A-C770-87E0-3E33F9A3B720}"/>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BD022030-4F5A-E135-244E-39C20A7C1E84}"/>
              </a:ext>
            </a:extLst>
          </p:cNvPr>
          <p:cNvSpPr txBox="1"/>
          <p:nvPr/>
        </p:nvSpPr>
        <p:spPr>
          <a:xfrm>
            <a:off x="537858" y="357453"/>
            <a:ext cx="7830246"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Specialization and Auto-Unrolling</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6772670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44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8DD6B3F3-5500-BCD9-9109-BC5C71E0E871}"/>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5F22474-3233-4EB7-5C04-282E08CED6A4}"/>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Exercise -- Power Method</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文本框 2">
            <a:extLst>
              <a:ext uri="{FF2B5EF4-FFF2-40B4-BE49-F238E27FC236}">
                <a16:creationId xmlns:a16="http://schemas.microsoft.com/office/drawing/2014/main" id="{0AD6C0C0-2AB6-C44A-A190-0CB9F06F804C}"/>
              </a:ext>
            </a:extLst>
          </p:cNvPr>
          <p:cNvSpPr txBox="1"/>
          <p:nvPr/>
        </p:nvSpPr>
        <p:spPr>
          <a:xfrm>
            <a:off x="1119370" y="1449421"/>
            <a:ext cx="7128875" cy="4708981"/>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Method for diagonalization, eigenvalue with maximal norm</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 should finish exercise 1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 finish </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PowerMethod</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&lt;Scalar&gt;::run() </a:t>
            </a:r>
          </a:p>
          <a:p>
            <a:pPr marL="342900" indent="-342900">
              <a:buFont typeface="Arial" panose="020B0604020202020204" pitchFamily="34" charset="0"/>
              <a:buChar char="•"/>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 (Optional) CSR MVP </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46EF80E8-A3B3-E221-A121-BBC16931989B}"/>
              </a:ext>
            </a:extLst>
          </p:cNvPr>
          <p:cNvPicPr>
            <a:picLocks noChangeAspect="1"/>
          </p:cNvPicPr>
          <p:nvPr/>
        </p:nvPicPr>
        <p:blipFill>
          <a:blip r:embed="rId3"/>
          <a:stretch>
            <a:fillRect/>
          </a:stretch>
        </p:blipFill>
        <p:spPr>
          <a:xfrm>
            <a:off x="1823019" y="1957252"/>
            <a:ext cx="2981741" cy="1400370"/>
          </a:xfrm>
          <a:prstGeom prst="rect">
            <a:avLst/>
          </a:prstGeom>
        </p:spPr>
      </p:pic>
      <p:pic>
        <p:nvPicPr>
          <p:cNvPr id="10" name="图片 9">
            <a:extLst>
              <a:ext uri="{FF2B5EF4-FFF2-40B4-BE49-F238E27FC236}">
                <a16:creationId xmlns:a16="http://schemas.microsoft.com/office/drawing/2014/main" id="{712E4229-44B5-96D2-8882-4A82E4FA5643}"/>
              </a:ext>
            </a:extLst>
          </p:cNvPr>
          <p:cNvPicPr>
            <a:picLocks noChangeAspect="1"/>
          </p:cNvPicPr>
          <p:nvPr/>
        </p:nvPicPr>
        <p:blipFill>
          <a:blip r:embed="rId4"/>
          <a:stretch>
            <a:fillRect/>
          </a:stretch>
        </p:blipFill>
        <p:spPr>
          <a:xfrm>
            <a:off x="7814625" y="2166989"/>
            <a:ext cx="3258005" cy="1495634"/>
          </a:xfrm>
          <a:prstGeom prst="rect">
            <a:avLst/>
          </a:prstGeom>
        </p:spPr>
      </p:pic>
      <p:pic>
        <p:nvPicPr>
          <p:cNvPr id="11" name="图片 10">
            <a:extLst>
              <a:ext uri="{FF2B5EF4-FFF2-40B4-BE49-F238E27FC236}">
                <a16:creationId xmlns:a16="http://schemas.microsoft.com/office/drawing/2014/main" id="{02375506-FD8C-707E-9074-95DB0590A062}"/>
              </a:ext>
            </a:extLst>
          </p:cNvPr>
          <p:cNvPicPr>
            <a:picLocks noChangeAspect="1"/>
          </p:cNvPicPr>
          <p:nvPr/>
        </p:nvPicPr>
        <p:blipFill>
          <a:blip r:embed="rId5"/>
          <a:stretch>
            <a:fillRect/>
          </a:stretch>
        </p:blipFill>
        <p:spPr>
          <a:xfrm>
            <a:off x="7814625" y="4380191"/>
            <a:ext cx="3712522" cy="1451609"/>
          </a:xfrm>
          <a:prstGeom prst="rect">
            <a:avLst/>
          </a:prstGeom>
        </p:spPr>
      </p:pic>
    </p:spTree>
    <p:extLst>
      <p:ext uri="{BB962C8B-B14F-4D97-AF65-F5344CB8AC3E}">
        <p14:creationId xmlns:p14="http://schemas.microsoft.com/office/powerpoint/2010/main" val="2464488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5" name="直接连接符 114">
            <a:extLst>
              <a:ext uri="{FF2B5EF4-FFF2-40B4-BE49-F238E27FC236}">
                <a16:creationId xmlns:a16="http://schemas.microsoft.com/office/drawing/2014/main" id="{6ECA7CE5-D4F5-4191-95EB-B2A4EAC7363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4ACF607-7679-4B58-81A4-643594380BAD}"/>
              </a:ext>
            </a:extLst>
          </p:cNvPr>
          <p:cNvGrpSpPr/>
          <p:nvPr/>
        </p:nvGrpSpPr>
        <p:grpSpPr>
          <a:xfrm>
            <a:off x="1230002" y="1881059"/>
            <a:ext cx="8723011" cy="3539430"/>
            <a:chOff x="1296000" y="1562712"/>
            <a:chExt cx="8723011" cy="3539430"/>
          </a:xfrm>
        </p:grpSpPr>
        <p:sp>
          <p:nvSpPr>
            <p:cNvPr id="112" name="文本框 111">
              <a:extLst>
                <a:ext uri="{FF2B5EF4-FFF2-40B4-BE49-F238E27FC236}">
                  <a16:creationId xmlns:a16="http://schemas.microsoft.com/office/drawing/2014/main" id="{C71FE879-3E72-41C0-9A96-89054F1DD0DD}"/>
                </a:ext>
              </a:extLst>
            </p:cNvPr>
            <p:cNvSpPr txBox="1"/>
            <p:nvPr/>
          </p:nvSpPr>
          <p:spPr>
            <a:xfrm>
              <a:off x="1296367" y="1562712"/>
              <a:ext cx="8722644" cy="3539430"/>
            </a:xfrm>
            <a:prstGeom prst="rect">
              <a:avLst/>
            </a:prstGeom>
            <a:noFill/>
          </p:spPr>
          <p:txBody>
            <a:bodyPr wrap="none" rtlCol="0">
              <a:spAutoFit/>
            </a:bodyPr>
            <a:lstStyle/>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Overloading, Interface of Linear Algebra Ops</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alpha val="20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Template, Automatic Unrolling</a:t>
              </a: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endPar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514350" indent="-514350">
                <a:buAutoNum type="arabicPeriod"/>
              </a:pPr>
              <a:r>
                <a:rPr lang="en-US" altLang="zh-CN"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Abstract Base Class, Parallel</a:t>
              </a:r>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3" name="文本框 112">
              <a:extLst>
                <a:ext uri="{FF2B5EF4-FFF2-40B4-BE49-F238E27FC236}">
                  <a16:creationId xmlns:a16="http://schemas.microsoft.com/office/drawing/2014/main" id="{A7DB67EE-525F-4CF4-8883-623A897ACD72}"/>
                </a:ext>
              </a:extLst>
            </p:cNvPr>
            <p:cNvSpPr txBox="1"/>
            <p:nvPr/>
          </p:nvSpPr>
          <p:spPr>
            <a:xfrm>
              <a:off x="1296000" y="2818265"/>
              <a:ext cx="184731" cy="584775"/>
            </a:xfrm>
            <a:prstGeom prst="rect">
              <a:avLst/>
            </a:prstGeom>
            <a:noFill/>
          </p:spPr>
          <p:txBody>
            <a:bodyPr wrap="none" rtlCol="0">
              <a:spAutoFit/>
            </a:bodyPr>
            <a:lstStyle/>
            <a:p>
              <a:endParaRPr lang="zh-CN" altLang="en-US" sz="32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 name="文本框 2">
            <a:extLst>
              <a:ext uri="{FF2B5EF4-FFF2-40B4-BE49-F238E27FC236}">
                <a16:creationId xmlns:a16="http://schemas.microsoft.com/office/drawing/2014/main" id="{0BA28BE0-1F23-8701-B3BF-BA8EB43AF1E8}"/>
              </a:ext>
            </a:extLst>
          </p:cNvPr>
          <p:cNvSpPr txBox="1"/>
          <p:nvPr/>
        </p:nvSpPr>
        <p:spPr>
          <a:xfrm>
            <a:off x="537858" y="357453"/>
            <a:ext cx="7420684" cy="646331"/>
          </a:xfrm>
          <a:prstGeom prst="rect">
            <a:avLst/>
          </a:prstGeom>
          <a:noFill/>
        </p:spPr>
        <p:txBody>
          <a:bodyPr wrap="square" rtlCol="0">
            <a:spAutoFit/>
          </a:bodyPr>
          <a:lstStyle/>
          <a:p>
            <a:r>
              <a:rPr lang="en-US" altLang="zh-CN"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of Polymorphism in C++</a:t>
            </a:r>
            <a:endParaRPr lang="zh-CN" altLang="en-US" sz="36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0166402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OpenMP/MPI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45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6DD06B08-F67B-5A76-80BC-E29634D6216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EC9D9C0D-D532-3E24-1DD0-A591B0711A99}"/>
              </a:ext>
            </a:extLst>
          </p:cNvPr>
          <p:cNvSpPr txBox="1"/>
          <p:nvPr/>
        </p:nvSpPr>
        <p:spPr>
          <a:xfrm>
            <a:off x="1537538" y="1843950"/>
            <a:ext cx="8437118" cy="3170099"/>
          </a:xfrm>
          <a:prstGeom prst="rect">
            <a:avLst/>
          </a:prstGeom>
          <a:noFill/>
        </p:spPr>
        <p:txBody>
          <a:bodyPr wrap="none" rtlCol="0">
            <a:spAutoFit/>
          </a:bodyPr>
          <a:lstStyle/>
          <a:p>
            <a:pPr marL="342900" indent="-342900">
              <a:buFont typeface="Arial" panose="020B0604020202020204" pitchFamily="34" charset="0"/>
              <a:buChar char="•"/>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大多数算法的并行化：（</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1</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）基于任务；（</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）并行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for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循环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规约操作</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并行哪个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for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循环？负载均衡？</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子任务做什么？（线程）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如何规约？</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执行任务之前线程可能要初始化信息，结束任务之后销毁信息</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marL="342900" indent="-342900">
              <a:buFont typeface="Arial" panose="020B0604020202020204" pitchFamily="34" charset="0"/>
              <a:buChar char="•"/>
            </a:pP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2614980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58832DCE-66B2-DA0C-2081-2D20CF40F2F9}"/>
              </a:ext>
            </a:extLst>
          </p:cNvPr>
          <p:cNvSpPr txBox="1"/>
          <p:nvPr/>
        </p:nvSpPr>
        <p:spPr>
          <a:xfrm>
            <a:off x="2937807" y="1318632"/>
            <a:ext cx="6859336" cy="4832092"/>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inline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OpenMPAlgoBase</a:t>
            </a:r>
            <a:r>
              <a:rPr lang="en-US" altLang="zh-CN" sz="1400" b="0" dirty="0">
                <a:solidFill>
                  <a:srgbClr val="1F2328"/>
                </a:solidFill>
                <a:effectLst/>
                <a:latin typeface="Consolas" panose="020B0609020204030204" pitchFamily="49" charset="0"/>
              </a:rPr>
              <a:t>::</a:t>
            </a:r>
            <a:r>
              <a:rPr lang="en-US" altLang="zh-CN" sz="1400" b="0" dirty="0">
                <a:solidFill>
                  <a:srgbClr val="8250DF"/>
                </a:solidFill>
                <a:effectLst/>
                <a:latin typeface="Consolas" panose="020B0609020204030204" pitchFamily="49" charset="0"/>
              </a:rPr>
              <a:t>run</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初始化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initialize</a:t>
            </a:r>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并行计算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#pragma</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omp</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parallel</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num_threads</a:t>
            </a:r>
            <a:r>
              <a:rPr lang="en-US" altLang="zh-CN" sz="1400" b="0" dirty="0">
                <a:solidFill>
                  <a:srgbClr val="1F2328"/>
                </a:solidFill>
                <a:effectLst/>
                <a:latin typeface="Consolas" panose="020B0609020204030204" pitchFamily="49" charset="0"/>
              </a:rPr>
              <a:t>(</a:t>
            </a:r>
            <a:r>
              <a:rPr lang="en-US" altLang="zh-CN" sz="1400" b="0" dirty="0" err="1">
                <a:solidFill>
                  <a:srgbClr val="0550AE"/>
                </a:solidFill>
                <a:effectLst/>
                <a:latin typeface="Consolas" panose="020B0609020204030204" pitchFamily="49" charset="0"/>
              </a:rPr>
              <a:t>num_of_threads</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initialize_local</a:t>
            </a:r>
            <a:r>
              <a:rPr lang="en-US" altLang="zh-CN" sz="1400" b="0" dirty="0">
                <a:solidFill>
                  <a:srgbClr val="1F2328"/>
                </a:solidFill>
                <a:effectLst/>
                <a:latin typeface="Consolas" panose="020B0609020204030204" pitchFamily="49" charset="0"/>
              </a:rPr>
              <a:t>();</a:t>
            </a:r>
          </a:p>
          <a:p>
            <a:r>
              <a:rPr lang="en-US" altLang="zh-CN" sz="1400" b="0" dirty="0">
                <a:solidFill>
                  <a:srgbClr val="CF222E"/>
                </a:solidFill>
                <a:effectLst/>
                <a:latin typeface="Consolas" panose="020B0609020204030204" pitchFamily="49" charset="0"/>
              </a:rPr>
              <a:t>#pragma</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omp</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schedule</a:t>
            </a:r>
            <a:r>
              <a:rPr lang="en-US" altLang="zh-CN" sz="1400" b="0" dirty="0">
                <a:solidFill>
                  <a:srgbClr val="1F2328"/>
                </a:solidFill>
                <a:effectLst/>
                <a:latin typeface="Consolas" panose="020B0609020204030204" pitchFamily="49" charset="0"/>
              </a:rPr>
              <a:t>(</a:t>
            </a:r>
            <a:r>
              <a:rPr lang="en-US" altLang="zh-CN" sz="1400" b="0" dirty="0">
                <a:solidFill>
                  <a:srgbClr val="0550AE"/>
                </a:solidFill>
                <a:effectLst/>
                <a:latin typeface="Consolas" panose="020B0609020204030204" pitchFamily="49" charset="0"/>
              </a:rPr>
              <a:t>dynamic</a:t>
            </a:r>
            <a:r>
              <a:rPr lang="en-US" altLang="zh-CN" sz="1400" b="0" dirty="0">
                <a:solidFill>
                  <a:srgbClr val="1F2328"/>
                </a:solidFill>
                <a:effectLst/>
                <a:latin typeface="Consolas" panose="020B0609020204030204" pitchFamily="49" charset="0"/>
              </a:rPr>
              <a:t>, 1) </a:t>
            </a:r>
            <a:r>
              <a:rPr lang="en-US" altLang="zh-CN" sz="1400" b="0" dirty="0" err="1">
                <a:solidFill>
                  <a:srgbClr val="0550AE"/>
                </a:solidFill>
                <a:effectLst/>
                <a:latin typeface="Consolas" panose="020B0609020204030204" pitchFamily="49" charset="0"/>
              </a:rPr>
              <a:t>nowait</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begin_indx</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end_indx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do_task</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合并数据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if</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should_upload_data_force</a:t>
            </a:r>
            <a:r>
              <a:rPr lang="en-US" altLang="zh-CN" sz="1400" b="0" dirty="0">
                <a:solidFill>
                  <a:srgbClr val="1F2328"/>
                </a:solidFill>
                <a:effectLst/>
                <a:latin typeface="Consolas" panose="020B0609020204030204" pitchFamily="49" charset="0"/>
              </a:rPr>
              <a:t>()){</a:t>
            </a:r>
            <a:r>
              <a:rPr lang="en-US" altLang="zh-CN" sz="1400" b="0" dirty="0" err="1">
                <a:solidFill>
                  <a:srgbClr val="8250DF"/>
                </a:solidFill>
                <a:effectLst/>
                <a:latin typeface="Consolas" panose="020B0609020204030204" pitchFamily="49" charset="0"/>
              </a:rPr>
              <a:t>upload_data_force</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else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 </a:t>
            </a:r>
            <a:r>
              <a:rPr lang="en-US" altLang="zh-CN" sz="1400" b="0" dirty="0">
                <a:solidFill>
                  <a:srgbClr val="CF222E"/>
                </a:solidFill>
                <a:effectLst/>
                <a:latin typeface="Consolas" panose="020B0609020204030204" pitchFamily="49" charset="0"/>
              </a:rPr>
              <a:t>if</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should_upload_data</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upload_data</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finish_local</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结束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finish</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p:txBody>
      </p:sp>
      <p:sp>
        <p:nvSpPr>
          <p:cNvPr id="2" name="矩形 1">
            <a:extLst>
              <a:ext uri="{FF2B5EF4-FFF2-40B4-BE49-F238E27FC236}">
                <a16:creationId xmlns:a16="http://schemas.microsoft.com/office/drawing/2014/main" id="{6DD06B08-F67B-5A76-80BC-E29634D6216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603980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OpenMP Parallelization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46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58832DCE-66B2-DA0C-2081-2D20CF40F2F9}"/>
              </a:ext>
            </a:extLst>
          </p:cNvPr>
          <p:cNvSpPr txBox="1"/>
          <p:nvPr/>
        </p:nvSpPr>
        <p:spPr>
          <a:xfrm>
            <a:off x="2937807" y="1318632"/>
            <a:ext cx="6859336" cy="4832092"/>
          </a:xfrm>
          <a:prstGeom prst="rect">
            <a:avLst/>
          </a:prstGeom>
          <a:noFill/>
        </p:spPr>
        <p:txBody>
          <a:bodyPr wrap="square">
            <a:spAutoFit/>
          </a:bodyPr>
          <a:lstStyle/>
          <a:p>
            <a:r>
              <a:rPr lang="en-US" altLang="zh-CN" sz="1400" b="0" dirty="0">
                <a:solidFill>
                  <a:srgbClr val="CF222E"/>
                </a:solidFill>
                <a:effectLst/>
                <a:latin typeface="Consolas" panose="020B0609020204030204" pitchFamily="49" charset="0"/>
              </a:rPr>
              <a:t>inline</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void</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OpenMPAlgoBase</a:t>
            </a:r>
            <a:r>
              <a:rPr lang="en-US" altLang="zh-CN" sz="1400" b="0" dirty="0">
                <a:solidFill>
                  <a:srgbClr val="1F2328"/>
                </a:solidFill>
                <a:effectLst/>
                <a:latin typeface="Consolas" panose="020B0609020204030204" pitchFamily="49" charset="0"/>
              </a:rPr>
              <a:t>::</a:t>
            </a:r>
            <a:r>
              <a:rPr lang="en-US" altLang="zh-CN" sz="1400" b="0" dirty="0">
                <a:solidFill>
                  <a:srgbClr val="8250DF"/>
                </a:solidFill>
                <a:effectLst/>
                <a:latin typeface="Consolas" panose="020B0609020204030204" pitchFamily="49" charset="0"/>
              </a:rPr>
              <a:t>run</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初始化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initialize</a:t>
            </a:r>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并行计算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en-US" altLang="zh-CN" sz="1400" b="0" dirty="0">
                <a:solidFill>
                  <a:srgbClr val="CF222E"/>
                </a:solidFill>
                <a:effectLst/>
                <a:latin typeface="Consolas" panose="020B0609020204030204" pitchFamily="49" charset="0"/>
              </a:rPr>
              <a:t>#pragma</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omp</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parallel</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num_threads</a:t>
            </a:r>
            <a:r>
              <a:rPr lang="en-US" altLang="zh-CN" sz="1400" b="0" dirty="0">
                <a:solidFill>
                  <a:srgbClr val="1F2328"/>
                </a:solidFill>
                <a:effectLst/>
                <a:latin typeface="Consolas" panose="020B0609020204030204" pitchFamily="49" charset="0"/>
              </a:rPr>
              <a:t>(</a:t>
            </a:r>
            <a:r>
              <a:rPr lang="en-US" altLang="zh-CN" sz="1400" b="0" dirty="0" err="1">
                <a:solidFill>
                  <a:srgbClr val="0550AE"/>
                </a:solidFill>
                <a:effectLst/>
                <a:latin typeface="Consolas" panose="020B0609020204030204" pitchFamily="49" charset="0"/>
              </a:rPr>
              <a:t>num_of_threads</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initialize_local</a:t>
            </a:r>
            <a:r>
              <a:rPr lang="en-US" altLang="zh-CN" sz="1400" b="0" dirty="0">
                <a:solidFill>
                  <a:srgbClr val="1F2328"/>
                </a:solidFill>
                <a:effectLst/>
                <a:latin typeface="Consolas" panose="020B0609020204030204" pitchFamily="49" charset="0"/>
              </a:rPr>
              <a:t>();</a:t>
            </a:r>
          </a:p>
          <a:p>
            <a:r>
              <a:rPr lang="en-US" altLang="zh-CN" sz="1400" b="0" dirty="0">
                <a:solidFill>
                  <a:srgbClr val="CF222E"/>
                </a:solidFill>
                <a:effectLst/>
                <a:latin typeface="Consolas" panose="020B0609020204030204" pitchFamily="49" charset="0"/>
              </a:rPr>
              <a:t>#pragma</a:t>
            </a:r>
            <a:r>
              <a:rPr lang="en-US" altLang="zh-CN" sz="1400" b="0" dirty="0">
                <a:solidFill>
                  <a:srgbClr val="1F2328"/>
                </a:solidFill>
                <a:effectLst/>
                <a:latin typeface="Consolas" panose="020B0609020204030204" pitchFamily="49" charset="0"/>
              </a:rPr>
              <a:t> </a:t>
            </a:r>
            <a:r>
              <a:rPr lang="en-US" altLang="zh-CN" sz="1400" b="0" dirty="0" err="1">
                <a:solidFill>
                  <a:srgbClr val="0550AE"/>
                </a:solidFill>
                <a:effectLst/>
                <a:latin typeface="Consolas" panose="020B0609020204030204" pitchFamily="49" charset="0"/>
              </a:rPr>
              <a:t>omp</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a:solidFill>
                  <a:srgbClr val="0550AE"/>
                </a:solidFill>
                <a:effectLst/>
                <a:latin typeface="Consolas" panose="020B0609020204030204" pitchFamily="49" charset="0"/>
              </a:rPr>
              <a:t>schedule</a:t>
            </a:r>
            <a:r>
              <a:rPr lang="en-US" altLang="zh-CN" sz="1400" b="0" dirty="0">
                <a:solidFill>
                  <a:srgbClr val="1F2328"/>
                </a:solidFill>
                <a:effectLst/>
                <a:latin typeface="Consolas" panose="020B0609020204030204" pitchFamily="49" charset="0"/>
              </a:rPr>
              <a:t>(</a:t>
            </a:r>
            <a:r>
              <a:rPr lang="en-US" altLang="zh-CN" sz="1400" b="0" dirty="0">
                <a:solidFill>
                  <a:srgbClr val="0550AE"/>
                </a:solidFill>
                <a:effectLst/>
                <a:latin typeface="Consolas" panose="020B0609020204030204" pitchFamily="49" charset="0"/>
              </a:rPr>
              <a:t>dynamic</a:t>
            </a:r>
            <a:r>
              <a:rPr lang="en-US" altLang="zh-CN" sz="1400" b="0" dirty="0">
                <a:solidFill>
                  <a:srgbClr val="1F2328"/>
                </a:solidFill>
                <a:effectLst/>
                <a:latin typeface="Consolas" panose="020B0609020204030204" pitchFamily="49" charset="0"/>
              </a:rPr>
              <a:t>, 1) </a:t>
            </a:r>
            <a:r>
              <a:rPr lang="en-US" altLang="zh-CN" sz="1400" b="0" dirty="0" err="1">
                <a:solidFill>
                  <a:srgbClr val="0550AE"/>
                </a:solidFill>
                <a:effectLst/>
                <a:latin typeface="Consolas" panose="020B0609020204030204" pitchFamily="49" charset="0"/>
              </a:rPr>
              <a:t>nowait</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for</a:t>
            </a:r>
            <a:r>
              <a:rPr lang="en-US" altLang="zh-CN" sz="1400" b="0" dirty="0">
                <a:solidFill>
                  <a:srgbClr val="1F2328"/>
                </a:solidFill>
                <a:effectLst/>
                <a:latin typeface="Consolas" panose="020B0609020204030204" pitchFamily="49" charset="0"/>
              </a:rPr>
              <a:t> (</a:t>
            </a:r>
            <a:r>
              <a:rPr lang="en-US" altLang="zh-CN" sz="1400" b="0" dirty="0" err="1">
                <a:solidFill>
                  <a:srgbClr val="953800"/>
                </a:solidFill>
                <a:effectLst/>
                <a:latin typeface="Consolas" panose="020B0609020204030204" pitchFamily="49" charset="0"/>
              </a:rPr>
              <a:t>size_t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begin_indx</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&lt;</a:t>
            </a:r>
            <a:r>
              <a:rPr lang="en-US" altLang="zh-CN" sz="1400" b="0" dirty="0">
                <a:solidFill>
                  <a:srgbClr val="1F2328"/>
                </a:solidFill>
                <a:effectLst/>
                <a:latin typeface="Consolas" panose="020B0609020204030204" pitchFamily="49" charset="0"/>
              </a:rPr>
              <a:t> </a:t>
            </a:r>
            <a:r>
              <a:rPr lang="en-US" altLang="zh-CN" sz="1400" b="0" dirty="0" err="1">
                <a:solidFill>
                  <a:srgbClr val="1F2328"/>
                </a:solidFill>
                <a:effectLst/>
                <a:latin typeface="Consolas" panose="020B0609020204030204" pitchFamily="49" charset="0"/>
              </a:rPr>
              <a:t>end_indx</a:t>
            </a:r>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do_task</a:t>
            </a:r>
            <a:r>
              <a:rPr lang="en-US" altLang="zh-CN" sz="1400" b="0" dirty="0">
                <a:solidFill>
                  <a:srgbClr val="1F2328"/>
                </a:solidFill>
                <a:effectLst/>
                <a:latin typeface="Consolas" panose="020B0609020204030204" pitchFamily="49" charset="0"/>
              </a:rPr>
              <a:t>(</a:t>
            </a:r>
            <a:r>
              <a:rPr lang="en-US" altLang="zh-CN" sz="1400" b="0" dirty="0" err="1">
                <a:solidFill>
                  <a:srgbClr val="1F2328"/>
                </a:solidFill>
                <a:effectLst/>
                <a:latin typeface="Consolas" panose="020B0609020204030204" pitchFamily="49" charset="0"/>
              </a:rPr>
              <a:t>i</a:t>
            </a:r>
            <a:r>
              <a:rPr lang="en-US" altLang="zh-CN" sz="1400" b="0" dirty="0">
                <a:solidFill>
                  <a:srgbClr val="1F2328"/>
                </a:solidFill>
                <a:effectLst/>
                <a:latin typeface="Consolas" panose="020B0609020204030204" pitchFamily="49" charset="0"/>
              </a:rPr>
              <a:t>);</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合并数据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if</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should_upload_data_force</a:t>
            </a:r>
            <a:r>
              <a:rPr lang="en-US" altLang="zh-CN" sz="1400" b="0" dirty="0">
                <a:solidFill>
                  <a:srgbClr val="1F2328"/>
                </a:solidFill>
                <a:effectLst/>
                <a:latin typeface="Consolas" panose="020B0609020204030204" pitchFamily="49" charset="0"/>
              </a:rPr>
              <a:t>()){</a:t>
            </a:r>
            <a:r>
              <a:rPr lang="en-US" altLang="zh-CN" sz="1400" b="0" dirty="0" err="1">
                <a:solidFill>
                  <a:srgbClr val="8250DF"/>
                </a:solidFill>
                <a:effectLst/>
                <a:latin typeface="Consolas" panose="020B0609020204030204" pitchFamily="49" charset="0"/>
              </a:rPr>
              <a:t>upload_data_force</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r>
              <a:rPr lang="en-US" altLang="zh-CN" sz="1400" b="0" dirty="0">
                <a:solidFill>
                  <a:srgbClr val="CF222E"/>
                </a:solidFill>
                <a:effectLst/>
                <a:latin typeface="Consolas" panose="020B0609020204030204" pitchFamily="49" charset="0"/>
              </a:rPr>
              <a:t>else</a:t>
            </a:r>
            <a:endParaRPr lang="en-US" altLang="zh-CN" sz="1400" b="0" dirty="0">
              <a:solidFill>
                <a:srgbClr val="1F2328"/>
              </a:solidFill>
              <a:effectLst/>
              <a:latin typeface="Consolas" panose="020B0609020204030204" pitchFamily="49" charset="0"/>
            </a:endParaRPr>
          </a:p>
          <a:p>
            <a:r>
              <a:rPr lang="en-US" altLang="zh-CN" sz="1400" b="0" dirty="0">
                <a:solidFill>
                  <a:srgbClr val="1F2328"/>
                </a:solidFill>
                <a:effectLst/>
                <a:latin typeface="Consolas" panose="020B0609020204030204" pitchFamily="49" charset="0"/>
              </a:rPr>
              <a:t>            { </a:t>
            </a:r>
            <a:r>
              <a:rPr lang="en-US" altLang="zh-CN" sz="1400" b="0" dirty="0">
                <a:solidFill>
                  <a:srgbClr val="CF222E"/>
                </a:solidFill>
                <a:effectLst/>
                <a:latin typeface="Consolas" panose="020B0609020204030204" pitchFamily="49" charset="0"/>
              </a:rPr>
              <a:t>if</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should_upload_data</a:t>
            </a:r>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upload_data</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1F2328"/>
                </a:solidFill>
                <a:effectLst/>
                <a:latin typeface="Consolas" panose="020B0609020204030204" pitchFamily="49" charset="0"/>
              </a:rPr>
              <a:t>        </a:t>
            </a:r>
            <a:r>
              <a:rPr lang="en-US" altLang="zh-CN" sz="1400" b="0" dirty="0" err="1">
                <a:solidFill>
                  <a:srgbClr val="8250DF"/>
                </a:solidFill>
                <a:effectLst/>
                <a:latin typeface="Consolas" panose="020B0609020204030204" pitchFamily="49" charset="0"/>
              </a:rPr>
              <a:t>finish_local</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    }</a:t>
            </a:r>
          </a:p>
          <a:p>
            <a:r>
              <a:rPr lang="en-US" altLang="zh-CN" sz="1400" b="0" dirty="0">
                <a:solidFill>
                  <a:srgbClr val="6E7781"/>
                </a:solidFill>
                <a:effectLst/>
                <a:latin typeface="Consolas" panose="020B0609020204030204" pitchFamily="49" charset="0"/>
              </a:rPr>
              <a:t>    /* </a:t>
            </a:r>
            <a:r>
              <a:rPr lang="zh-CN" altLang="en-US" sz="1400" b="0" dirty="0">
                <a:solidFill>
                  <a:srgbClr val="6E7781"/>
                </a:solidFill>
                <a:effectLst/>
                <a:latin typeface="Consolas" panose="020B0609020204030204" pitchFamily="49" charset="0"/>
              </a:rPr>
              <a:t>结束 *</a:t>
            </a:r>
            <a:r>
              <a:rPr lang="en-US" altLang="zh-CN" sz="1400" b="0" dirty="0">
                <a:solidFill>
                  <a:srgbClr val="6E7781"/>
                </a:solidFill>
                <a:effectLst/>
                <a:latin typeface="Consolas" panose="020B0609020204030204" pitchFamily="49" charset="0"/>
              </a:rPr>
              <a:t>/</a:t>
            </a:r>
            <a:endParaRPr lang="zh-CN" altLang="en-US" sz="1400" b="0" dirty="0">
              <a:solidFill>
                <a:srgbClr val="1F2328"/>
              </a:solidFill>
              <a:effectLst/>
              <a:latin typeface="Consolas" panose="020B0609020204030204" pitchFamily="49" charset="0"/>
            </a:endParaRPr>
          </a:p>
          <a:p>
            <a:r>
              <a:rPr lang="zh-CN" altLang="en-US" sz="1400" b="0" dirty="0">
                <a:solidFill>
                  <a:srgbClr val="1F2328"/>
                </a:solidFill>
                <a:effectLst/>
                <a:latin typeface="Consolas" panose="020B0609020204030204" pitchFamily="49" charset="0"/>
              </a:rPr>
              <a:t>    </a:t>
            </a:r>
            <a:r>
              <a:rPr lang="en-US" altLang="zh-CN" sz="1400" b="0" dirty="0">
                <a:solidFill>
                  <a:srgbClr val="8250DF"/>
                </a:solidFill>
                <a:effectLst/>
                <a:latin typeface="Consolas" panose="020B0609020204030204" pitchFamily="49" charset="0"/>
              </a:rPr>
              <a:t>finish</a:t>
            </a:r>
            <a:r>
              <a:rPr lang="en-US" altLang="zh-CN" sz="1400" b="0" dirty="0">
                <a:solidFill>
                  <a:srgbClr val="1F2328"/>
                </a:solidFill>
                <a:effectLst/>
                <a:latin typeface="Consolas" panose="020B0609020204030204" pitchFamily="49" charset="0"/>
              </a:rPr>
              <a:t>();</a:t>
            </a:r>
          </a:p>
          <a:p>
            <a:r>
              <a:rPr lang="en-US" altLang="zh-CN" sz="1400" b="0" dirty="0">
                <a:solidFill>
                  <a:srgbClr val="1F2328"/>
                </a:solidFill>
                <a:effectLst/>
                <a:latin typeface="Consolas" panose="020B0609020204030204" pitchFamily="49" charset="0"/>
              </a:rPr>
              <a:t>}</a:t>
            </a:r>
          </a:p>
        </p:txBody>
      </p:sp>
      <p:sp>
        <p:nvSpPr>
          <p:cNvPr id="2" name="矩形 1">
            <a:extLst>
              <a:ext uri="{FF2B5EF4-FFF2-40B4-BE49-F238E27FC236}">
                <a16:creationId xmlns:a16="http://schemas.microsoft.com/office/drawing/2014/main" id="{6DD06B08-F67B-5A76-80BC-E29634D62168}"/>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51515ADC-F2BD-5CAB-AFE0-54328C3BB792}"/>
              </a:ext>
            </a:extLst>
          </p:cNvPr>
          <p:cNvSpPr txBox="1"/>
          <p:nvPr/>
        </p:nvSpPr>
        <p:spPr>
          <a:xfrm>
            <a:off x="8287446" y="2412460"/>
            <a:ext cx="3775393" cy="707886"/>
          </a:xfrm>
          <a:prstGeom prst="rect">
            <a:avLst/>
          </a:prstGeom>
          <a:noFill/>
        </p:spPr>
        <p:txBody>
          <a:bodyPr wrap="none" rtlCol="0">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只实现子函数，不用每次重复写</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#pragma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omp</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parallel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文本框 4">
            <a:extLst>
              <a:ext uri="{FF2B5EF4-FFF2-40B4-BE49-F238E27FC236}">
                <a16:creationId xmlns:a16="http://schemas.microsoft.com/office/drawing/2014/main" id="{BAAFC2CA-8A64-8038-F2E9-B1A0E2B71AF4}"/>
              </a:ext>
            </a:extLst>
          </p:cNvPr>
          <p:cNvSpPr txBox="1"/>
          <p:nvPr/>
        </p:nvSpPr>
        <p:spPr>
          <a:xfrm>
            <a:off x="8287446" y="5309996"/>
            <a:ext cx="2397516" cy="400110"/>
          </a:xfrm>
          <a:prstGeom prst="rect">
            <a:avLst/>
          </a:prstGeom>
          <a:noFill/>
        </p:spPr>
        <p:txBody>
          <a:bodyPr wrap="none" rtlCol="0">
            <a:spAutoFit/>
          </a:bodyPr>
          <a:lstStyle/>
          <a:p>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Algorithm Template</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1080213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a:extLst>
              <a:ext uri="{FF2B5EF4-FFF2-40B4-BE49-F238E27FC236}">
                <a16:creationId xmlns:a16="http://schemas.microsoft.com/office/drawing/2014/main" id="{2CBEBC3E-396E-4D61-990E-4310D3343E67}"/>
              </a:ext>
            </a:extLst>
          </p:cNvPr>
          <p:cNvCxnSpPr>
            <a:cxnSpLocks/>
          </p:cNvCxnSpPr>
          <p:nvPr/>
        </p:nvCxnSpPr>
        <p:spPr>
          <a:xfrm>
            <a:off x="579074" y="1147894"/>
            <a:ext cx="828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B686980-7EAD-40D5-B52D-403ECD928CFB}"/>
              </a:ext>
            </a:extLst>
          </p:cNvPr>
          <p:cNvCxnSpPr>
            <a:cxnSpLocks/>
          </p:cNvCxnSpPr>
          <p:nvPr/>
        </p:nvCxnSpPr>
        <p:spPr>
          <a:xfrm>
            <a:off x="530531" y="6321462"/>
            <a:ext cx="11160000" cy="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8947F42-3F69-460C-93CF-F10E0EC8F468}"/>
              </a:ext>
            </a:extLst>
          </p:cNvPr>
          <p:cNvSpPr txBox="1"/>
          <p:nvPr/>
        </p:nvSpPr>
        <p:spPr>
          <a:xfrm>
            <a:off x="530531" y="6366222"/>
            <a:ext cx="1007007" cy="400110"/>
          </a:xfrm>
          <a:prstGeom prst="rect">
            <a:avLst/>
          </a:prstGeom>
          <a:noFill/>
        </p:spPr>
        <p:txBody>
          <a:bodyPr wrap="none" rtlCol="0">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N. Zhang</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61E50E75-8A77-4F55-8150-6743ED78C351}"/>
              </a:ext>
            </a:extLst>
          </p:cNvPr>
          <p:cNvSpPr txBox="1"/>
          <p:nvPr/>
        </p:nvSpPr>
        <p:spPr>
          <a:xfrm>
            <a:off x="537858" y="357453"/>
            <a:ext cx="6565092" cy="646331"/>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pitchFamily="34" charset="0"/>
              </a:rPr>
              <a:t>Virtual Function</a:t>
            </a:r>
            <a:endParaRPr lang="zh-CN" altLang="en-US" sz="3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3" name="文本框 92">
            <a:extLst>
              <a:ext uri="{FF2B5EF4-FFF2-40B4-BE49-F238E27FC236}">
                <a16:creationId xmlns:a16="http://schemas.microsoft.com/office/drawing/2014/main" id="{B699E544-5B21-4F3E-87A9-32DA4B209AEE}"/>
              </a:ext>
            </a:extLst>
          </p:cNvPr>
          <p:cNvSpPr txBox="1"/>
          <p:nvPr/>
        </p:nvSpPr>
        <p:spPr>
          <a:xfrm>
            <a:off x="10804900" y="6366222"/>
            <a:ext cx="966931" cy="400110"/>
          </a:xfrm>
          <a:prstGeom prst="rect">
            <a:avLst/>
          </a:prstGeom>
          <a:noFill/>
        </p:spPr>
        <p:txBody>
          <a:bodyPr wrap="none" rtlCol="0">
            <a:spAutoFit/>
          </a:bodyPr>
          <a:lstStyle/>
          <a:p>
            <a:pPr algn="r"/>
            <a:r>
              <a:rPr lang="en-US" altLang="zh-CN"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rPr>
              <a:t>47 / 75</a:t>
            </a:r>
            <a:endParaRPr lang="zh-CN" altLang="en-US" sz="2000" dirty="0">
              <a:solidFill>
                <a:schemeClr val="tx1">
                  <a:alpha val="2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a:extLst>
              <a:ext uri="{FF2B5EF4-FFF2-40B4-BE49-F238E27FC236}">
                <a16:creationId xmlns:a16="http://schemas.microsoft.com/office/drawing/2014/main" id="{9286C2E5-9E7B-DB73-DA36-32209D6FBD78}"/>
              </a:ext>
            </a:extLst>
          </p:cNvPr>
          <p:cNvSpPr txBox="1"/>
          <p:nvPr/>
        </p:nvSpPr>
        <p:spPr>
          <a:xfrm>
            <a:off x="2156710" y="2295593"/>
            <a:ext cx="871865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object-oriented programming such as is often used in C++ and Object Pascal, a virtual function or virtual method is an inheritable and overridable function or method that is dispatched </a:t>
            </a:r>
            <a:r>
              <a:rPr lang="en-US" altLang="zh-CN" b="1" dirty="0">
                <a:solidFill>
                  <a:srgbClr val="FF0000"/>
                </a:solidFill>
                <a:latin typeface="Times New Roman" panose="02020603050405020304" pitchFamily="18" charset="0"/>
                <a:cs typeface="Times New Roman" panose="02020603050405020304" pitchFamily="18" charset="0"/>
              </a:rPr>
              <a:t>dynamically</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36E85F6-DDB5-DDEA-E4C2-3DC3892A941F}"/>
              </a:ext>
            </a:extLst>
          </p:cNvPr>
          <p:cNvSpPr txBox="1"/>
          <p:nvPr/>
        </p:nvSpPr>
        <p:spPr>
          <a:xfrm>
            <a:off x="1329179" y="1521689"/>
            <a:ext cx="2292743" cy="400110"/>
          </a:xfrm>
          <a:prstGeom prst="rect">
            <a:avLst/>
          </a:prstGeom>
          <a:noFill/>
        </p:spPr>
        <p:txBody>
          <a:bodyPr wrap="none" rtlCol="0">
            <a:spAutoFit/>
          </a:bodyPr>
          <a:lstStyle/>
          <a:p>
            <a:pPr marL="342900" indent="-342900" algn="ctr">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Virtual function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文本框 4">
            <a:extLst>
              <a:ext uri="{FF2B5EF4-FFF2-40B4-BE49-F238E27FC236}">
                <a16:creationId xmlns:a16="http://schemas.microsoft.com/office/drawing/2014/main" id="{B485E361-559C-A580-1B88-98E84F119B3F}"/>
              </a:ext>
            </a:extLst>
          </p:cNvPr>
          <p:cNvSpPr txBox="1"/>
          <p:nvPr/>
        </p:nvSpPr>
        <p:spPr>
          <a:xfrm>
            <a:off x="1273042" y="3592717"/>
            <a:ext cx="2831416"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Pure virtual function</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文本框 8">
            <a:extLst>
              <a:ext uri="{FF2B5EF4-FFF2-40B4-BE49-F238E27FC236}">
                <a16:creationId xmlns:a16="http://schemas.microsoft.com/office/drawing/2014/main" id="{5C0F2A9A-E7C5-F212-880F-B594531F1171}"/>
              </a:ext>
            </a:extLst>
          </p:cNvPr>
          <p:cNvSpPr txBox="1"/>
          <p:nvPr/>
        </p:nvSpPr>
        <p:spPr>
          <a:xfrm>
            <a:off x="2156710" y="4308527"/>
            <a:ext cx="871865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pure virtual function or pure </a:t>
            </a:r>
            <a:r>
              <a:rPr lang="en-US" altLang="zh-CN" dirty="0" err="1">
                <a:latin typeface="Times New Roman" panose="02020603050405020304" pitchFamily="18" charset="0"/>
                <a:cs typeface="Times New Roman" panose="02020603050405020304" pitchFamily="18" charset="0"/>
              </a:rPr>
              <a:t>virutal</a:t>
            </a:r>
            <a:r>
              <a:rPr lang="en-US" altLang="zh-CN" dirty="0">
                <a:latin typeface="Times New Roman" panose="02020603050405020304" pitchFamily="18" charset="0"/>
                <a:cs typeface="Times New Roman" panose="02020603050405020304" pitchFamily="18" charset="0"/>
              </a:rPr>
              <a:t> method is a virtual function that is </a:t>
            </a:r>
            <a:r>
              <a:rPr lang="en-US" altLang="zh-CN" b="1" dirty="0">
                <a:solidFill>
                  <a:srgbClr val="FF0000"/>
                </a:solidFill>
                <a:latin typeface="Times New Roman" panose="02020603050405020304" pitchFamily="18" charset="0"/>
                <a:cs typeface="Times New Roman" panose="02020603050405020304" pitchFamily="18" charset="0"/>
              </a:rPr>
              <a:t>required to be implemented </a:t>
            </a:r>
            <a:r>
              <a:rPr lang="en-US" altLang="zh-CN" dirty="0">
                <a:latin typeface="Times New Roman" panose="02020603050405020304" pitchFamily="18" charset="0"/>
                <a:cs typeface="Times New Roman" panose="02020603050405020304" pitchFamily="18" charset="0"/>
              </a:rPr>
              <a:t>by a derived class if the derived class is not abstract.</a:t>
            </a:r>
            <a:endParaRPr lang="zh-CN" altLang="en-US"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A8ABE239-3C77-A249-6A5D-FF0F3DE7E122}"/>
              </a:ext>
            </a:extLst>
          </p:cNvPr>
          <p:cNvSpPr/>
          <p:nvPr/>
        </p:nvSpPr>
        <p:spPr>
          <a:xfrm>
            <a:off x="5111755" y="6381499"/>
            <a:ext cx="1939955" cy="400110"/>
          </a:xfrm>
          <a:prstGeom prst="rect">
            <a:avLst/>
          </a:prstGeom>
        </p:spPr>
        <p:txBody>
          <a:bodyPr wrap="none">
            <a:spAutoFit/>
          </a:bodyPr>
          <a:lstStyle/>
          <a:p>
            <a:pPr algn="ctr"/>
            <a:r>
              <a:rPr lang="en-US" altLang="zh-CN"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rPr>
              <a:t>C++ is all you need</a:t>
            </a:r>
            <a:endParaRPr lang="zh-CN" altLang="en-US" sz="2000" dirty="0">
              <a:solidFill>
                <a:schemeClr val="tx1">
                  <a:alpha val="20000"/>
                </a:schemeClr>
              </a:solidFill>
              <a:latin typeface="Arial Nova Cond Light" panose="020B0306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ABBC92E0-E3CA-5DEF-4C03-FC17F388A945}"/>
              </a:ext>
            </a:extLst>
          </p:cNvPr>
          <p:cNvSpPr txBox="1"/>
          <p:nvPr/>
        </p:nvSpPr>
        <p:spPr>
          <a:xfrm>
            <a:off x="5732629" y="3132364"/>
            <a:ext cx="3262432"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声明，定义，可被子类修改</a:t>
            </a:r>
          </a:p>
        </p:txBody>
      </p:sp>
      <p:sp>
        <p:nvSpPr>
          <p:cNvPr id="6" name="文本框 5">
            <a:extLst>
              <a:ext uri="{FF2B5EF4-FFF2-40B4-BE49-F238E27FC236}">
                <a16:creationId xmlns:a16="http://schemas.microsoft.com/office/drawing/2014/main" id="{31ED73A0-0B62-5600-F302-AE3F1F6EE7E7}"/>
              </a:ext>
            </a:extLst>
          </p:cNvPr>
          <p:cNvSpPr txBox="1"/>
          <p:nvPr/>
        </p:nvSpPr>
        <p:spPr>
          <a:xfrm>
            <a:off x="5732629" y="5347503"/>
            <a:ext cx="3775393"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只声明，不定义，子类必须定义</a:t>
            </a:r>
          </a:p>
        </p:txBody>
      </p:sp>
    </p:spTree>
    <p:extLst>
      <p:ext uri="{BB962C8B-B14F-4D97-AF65-F5344CB8AC3E}">
        <p14:creationId xmlns:p14="http://schemas.microsoft.com/office/powerpoint/2010/main" val="4197933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87.589"/>
  <p:tag name="LATEXADDIN" val="\documentclass{article}&#10;\usepackage{amsmath}&#10;\pagestyle{empty}&#10;\begin{document}&#10;&#10;&#10;$z_i = a \times \frac{x_i+y_i}{x_i} + y_i + \frac{x_i}{b}$&#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87.589"/>
  <p:tag name="LATEXADDIN" val="\documentclass{article}&#10;\usepackage{amsmath}&#10;\pagestyle{empty}&#10;\begin{document}&#10;&#10;&#10;$z_i = a \times \frac{x_i+y_i}{x_i} + y_i + \frac{x_i}{b}$&#10;&#10;\end{document}"/>
  <p:tag name="IGUANATEXSIZE" val="20"/>
  <p:tag name="IGUANATEXCURSOR" val="97"/>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835.021"/>
  <p:tag name="LATEXADDIN" val="\documentclass{article}&#10;\usepackage{amsmath}&#10;\pagestyle{empty}&#10;\begin{document}&#10;&#10;&#10;$z_i = a \times \log(\frac{x_i+y_i}{x_i}) + \exp(y_i + \frac{x_i}{b})$&#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835.021"/>
  <p:tag name="LATEXADDIN" val="\documentclass{article}&#10;\usepackage{amsmath}&#10;\pagestyle{empty}&#10;\begin{document}&#10;&#10;&#10;$z_i = a \times \log(\frac{x_i+y_i}{x_i}) + \exp(y_i + \frac{x_i}{b})$&#10;&#10;\end{document}"/>
  <p:tag name="IGUANATEXSIZE" val="20"/>
  <p:tag name="IGUANATEXCURSOR" val="151"/>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937.758"/>
  <p:tag name="LATEXADDIN" val="\documentclass{article}&#10;\usepackage{amsmath}&#10;\pagestyle{empty}&#10;\begin{document}&#10;&#10;&#10;\begin{equation*}&#10;(\mu \nu \mid \lambda \sigma) \approx \sum_{PQ}(\mu \nu \mid P) V_{PQ}^{-1}(Q \mid \lambda \sigma)&#10;\end{equation*}&#10;&#10;\end{document}"/>
  <p:tag name="IGUANATEXSIZE" val="20"/>
  <p:tag name="IGUANATEXCURSOR" val="214"/>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085A217-6BF8-4A27-B328-171C8878DF10}">
  <we:reference id="wa200005566" version="3.0.0.2" store="zh-CN" storeType="OMEX"/>
  <we:alternateReferences>
    <we:reference id="wa200005566" version="3.0.0.2" store="wa200005566"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44921</TotalTime>
  <Words>13872</Words>
  <Application>Microsoft Office PowerPoint</Application>
  <PresentationFormat>宽屏</PresentationFormat>
  <Paragraphs>2465</Paragraphs>
  <Slides>151</Slides>
  <Notes>148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151</vt:i4>
      </vt:variant>
    </vt:vector>
  </HeadingPairs>
  <TitlesOfParts>
    <vt:vector size="164" baseType="lpstr">
      <vt:lpstr>-apple-system</vt:lpstr>
      <vt:lpstr>Arial Unicode MS</vt:lpstr>
      <vt:lpstr>NVIDIA Sans</vt:lpstr>
      <vt:lpstr>等线</vt:lpstr>
      <vt:lpstr>微软雅黑</vt:lpstr>
      <vt:lpstr>Arial</vt:lpstr>
      <vt:lpstr>Arial Nova Cond Light</vt:lpstr>
      <vt:lpstr>Calibri</vt:lpstr>
      <vt:lpstr>Cambria Math</vt:lpstr>
      <vt:lpstr>Consolas</vt:lpstr>
      <vt:lpstr>Times New Roman</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Zhang, Ning (Ning)</cp:lastModifiedBy>
  <cp:revision>3426</cp:revision>
  <dcterms:created xsi:type="dcterms:W3CDTF">2018-12-09T14:29:24Z</dcterms:created>
  <dcterms:modified xsi:type="dcterms:W3CDTF">2024-12-04T22:47:09Z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